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4" r:id="rId7"/>
  </p:sldMasterIdLst>
  <p:notesMasterIdLst>
    <p:notesMasterId r:id="rId48"/>
  </p:notesMasterIdLst>
  <p:sldIdLst>
    <p:sldId id="331" r:id="rId8"/>
    <p:sldId id="389" r:id="rId9"/>
    <p:sldId id="349" r:id="rId10"/>
    <p:sldId id="353" r:id="rId11"/>
    <p:sldId id="387" r:id="rId12"/>
    <p:sldId id="409" r:id="rId13"/>
    <p:sldId id="385" r:id="rId14"/>
    <p:sldId id="410" r:id="rId15"/>
    <p:sldId id="396" r:id="rId16"/>
    <p:sldId id="386" r:id="rId17"/>
    <p:sldId id="408" r:id="rId18"/>
    <p:sldId id="422" r:id="rId19"/>
    <p:sldId id="423" r:id="rId20"/>
    <p:sldId id="424" r:id="rId21"/>
    <p:sldId id="411" r:id="rId22"/>
    <p:sldId id="417" r:id="rId23"/>
    <p:sldId id="418" r:id="rId24"/>
    <p:sldId id="419" r:id="rId25"/>
    <p:sldId id="420" r:id="rId26"/>
    <p:sldId id="413" r:id="rId27"/>
    <p:sldId id="414" r:id="rId28"/>
    <p:sldId id="415" r:id="rId29"/>
    <p:sldId id="403" r:id="rId30"/>
    <p:sldId id="406" r:id="rId31"/>
    <p:sldId id="357" r:id="rId32"/>
    <p:sldId id="399" r:id="rId33"/>
    <p:sldId id="400" r:id="rId34"/>
    <p:sldId id="402" r:id="rId35"/>
    <p:sldId id="388" r:id="rId36"/>
    <p:sldId id="405" r:id="rId37"/>
    <p:sldId id="391" r:id="rId38"/>
    <p:sldId id="392" r:id="rId39"/>
    <p:sldId id="394" r:id="rId40"/>
    <p:sldId id="393" r:id="rId41"/>
    <p:sldId id="382" r:id="rId42"/>
    <p:sldId id="421" r:id="rId43"/>
    <p:sldId id="383" r:id="rId44"/>
    <p:sldId id="332" r:id="rId45"/>
    <p:sldId id="407" r:id="rId46"/>
    <p:sldId id="38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James" initials="BJ" lastIdx="1" clrIdx="0">
    <p:extLst>
      <p:ext uri="{19B8F6BF-5375-455C-9EA6-DF929625EA0E}">
        <p15:presenceInfo xmlns:p15="http://schemas.microsoft.com/office/powerpoint/2012/main" userId="S-1-5-21-1221597839-540432734-831987287-1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9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5D693-A124-461E-B76B-7E735BE4BAD1}" type="datetimeFigureOut">
              <a:rPr lang="en-US" smtClean="0"/>
              <a:t>12/12/2019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B3829-4F32-41D2-B086-84D9D4D89B17}" type="slidenum">
              <a:rPr lang="en-US" smtClean="0"/>
              <a:t>‹#›</a:t>
            </a:fld>
            <a:endParaRPr lang="en-US"/>
          </a:p>
        </p:txBody>
      </p:sp>
    </p:spTree>
    <p:extLst>
      <p:ext uri="{BB962C8B-B14F-4D97-AF65-F5344CB8AC3E}">
        <p14:creationId xmlns:p14="http://schemas.microsoft.com/office/powerpoint/2010/main" val="282567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0B3829-4F32-41D2-B086-84D9D4D89B17}" type="slidenum">
              <a:rPr lang="en-US" smtClean="0"/>
              <a:t>2</a:t>
            </a:fld>
            <a:endParaRPr lang="en-US"/>
          </a:p>
        </p:txBody>
      </p:sp>
    </p:spTree>
    <p:extLst>
      <p:ext uri="{BB962C8B-B14F-4D97-AF65-F5344CB8AC3E}">
        <p14:creationId xmlns:p14="http://schemas.microsoft.com/office/powerpoint/2010/main" val="215825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B3829-4F32-41D2-B086-84D9D4D89B17}" type="slidenum">
              <a:rPr lang="en-US" smtClean="0"/>
              <a:t>5</a:t>
            </a:fld>
            <a:endParaRPr lang="en-US"/>
          </a:p>
        </p:txBody>
      </p:sp>
    </p:spTree>
    <p:extLst>
      <p:ext uri="{BB962C8B-B14F-4D97-AF65-F5344CB8AC3E}">
        <p14:creationId xmlns:p14="http://schemas.microsoft.com/office/powerpoint/2010/main" val="45735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9688" y="1143000"/>
            <a:ext cx="4113212"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965078-9456-4C04-A2A8-FBEDEE8D1FB7}" type="slidenum">
              <a:rPr lang="en-GB" altLang="en-US" smtClean="0"/>
              <a:pPr>
                <a:defRPr/>
              </a:pPr>
              <a:t>12</a:t>
            </a:fld>
            <a:endParaRPr lang="en-GB" altLang="en-US"/>
          </a:p>
        </p:txBody>
      </p:sp>
    </p:spTree>
    <p:extLst>
      <p:ext uri="{BB962C8B-B14F-4D97-AF65-F5344CB8AC3E}">
        <p14:creationId xmlns:p14="http://schemas.microsoft.com/office/powerpoint/2010/main" val="325840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9688" y="1143000"/>
            <a:ext cx="4113212"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415C0-87FC-4564-967E-A3D72BD8E67C}" type="slidenum">
              <a:rPr lang="en-GB" smtClean="0"/>
              <a:t>16</a:t>
            </a:fld>
            <a:endParaRPr lang="en-GB"/>
          </a:p>
        </p:txBody>
      </p:sp>
    </p:spTree>
    <p:extLst>
      <p:ext uri="{BB962C8B-B14F-4D97-AF65-F5344CB8AC3E}">
        <p14:creationId xmlns:p14="http://schemas.microsoft.com/office/powerpoint/2010/main" val="39066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9688" y="1143000"/>
            <a:ext cx="4113212"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965078-9456-4C04-A2A8-FBEDEE8D1FB7}" type="slidenum">
              <a:rPr lang="en-GB" altLang="en-US" smtClean="0"/>
              <a:pPr>
                <a:defRPr/>
              </a:pPr>
              <a:t>17</a:t>
            </a:fld>
            <a:endParaRPr lang="en-GB" altLang="en-US"/>
          </a:p>
        </p:txBody>
      </p:sp>
    </p:spTree>
    <p:extLst>
      <p:ext uri="{BB962C8B-B14F-4D97-AF65-F5344CB8AC3E}">
        <p14:creationId xmlns:p14="http://schemas.microsoft.com/office/powerpoint/2010/main" val="1835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9688" y="1143000"/>
            <a:ext cx="4113212"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415C0-87FC-4564-967E-A3D72BD8E67C}" type="slidenum">
              <a:rPr lang="en-GB" smtClean="0"/>
              <a:t>19</a:t>
            </a:fld>
            <a:endParaRPr lang="en-GB"/>
          </a:p>
        </p:txBody>
      </p:sp>
    </p:spTree>
    <p:extLst>
      <p:ext uri="{BB962C8B-B14F-4D97-AF65-F5344CB8AC3E}">
        <p14:creationId xmlns:p14="http://schemas.microsoft.com/office/powerpoint/2010/main" val="45827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9688" y="1143000"/>
            <a:ext cx="4113212"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965078-9456-4C04-A2A8-FBEDEE8D1FB7}" type="slidenum">
              <a:rPr lang="en-GB" altLang="en-US" smtClean="0"/>
              <a:pPr>
                <a:defRPr/>
              </a:pPr>
              <a:t>20</a:t>
            </a:fld>
            <a:endParaRPr lang="en-GB" altLang="en-US"/>
          </a:p>
        </p:txBody>
      </p:sp>
    </p:spTree>
    <p:extLst>
      <p:ext uri="{BB962C8B-B14F-4D97-AF65-F5344CB8AC3E}">
        <p14:creationId xmlns:p14="http://schemas.microsoft.com/office/powerpoint/2010/main" val="61578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2BD2F72-A14F-48F1-AB02-5B77E204F07D}" type="slidenum">
              <a:rPr lang="en-US" altLang="en-US" smtClean="0"/>
              <a:pPr>
                <a:spcBef>
                  <a:spcPct val="0"/>
                </a:spcBef>
              </a:pPr>
              <a:t>29</a:t>
            </a:fld>
            <a:endParaRPr lang="en-US" altLang="en-US"/>
          </a:p>
        </p:txBody>
      </p:sp>
      <p:sp>
        <p:nvSpPr>
          <p:cNvPr id="97283" name="Pladsholder til diasbillede 1"/>
          <p:cNvSpPr>
            <a:spLocks noGrp="1" noRot="1" noChangeAspect="1" noTextEdit="1"/>
          </p:cNvSpPr>
          <p:nvPr>
            <p:ph type="sldImg"/>
          </p:nvPr>
        </p:nvSpPr>
        <p:spPr>
          <a:ln/>
        </p:spPr>
      </p:sp>
      <p:sp>
        <p:nvSpPr>
          <p:cNvPr id="97284" name="Pladsholder til noter 2"/>
          <p:cNvSpPr>
            <a:spLocks noGrp="1"/>
          </p:cNvSpPr>
          <p:nvPr>
            <p:ph type="body" idx="1"/>
          </p:nvPr>
        </p:nvSpPr>
        <p:spPr>
          <a:noFill/>
        </p:spPr>
        <p:txBody>
          <a:bodyPr/>
          <a:lstStyle/>
          <a:p>
            <a:r>
              <a:rPr lang="da-DK" altLang="en-US" dirty="0">
                <a:latin typeface="Arial" panose="020B0604020202020204" pitchFamily="34" charset="0"/>
                <a:cs typeface="Arial" panose="020B0604020202020204" pitchFamily="34" charset="0"/>
              </a:rPr>
              <a:t>Thank you for your attention</a:t>
            </a:r>
          </a:p>
        </p:txBody>
      </p:sp>
      <p:sp>
        <p:nvSpPr>
          <p:cNvPr id="97285" name="Pladsholder til dias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8BE83BB-79A7-43EA-ADFE-404306A707AA}" type="slidenum">
              <a:rPr lang="da-DK" altLang="en-US">
                <a:latin typeface="Times New Roman" panose="02020603050405020304" pitchFamily="18" charset="0"/>
              </a:rPr>
              <a:pPr algn="r" eaLnBrk="1" hangingPunct="1">
                <a:spcBef>
                  <a:spcPct val="0"/>
                </a:spcBef>
              </a:pPr>
              <a:t>29</a:t>
            </a:fld>
            <a:endParaRPr lang="da-DK" altLang="en-US">
              <a:latin typeface="Times New Roman" panose="02020603050405020304" pitchFamily="18" charset="0"/>
            </a:endParaRPr>
          </a:p>
        </p:txBody>
      </p:sp>
    </p:spTree>
    <p:extLst>
      <p:ext uri="{BB962C8B-B14F-4D97-AF65-F5344CB8AC3E}">
        <p14:creationId xmlns:p14="http://schemas.microsoft.com/office/powerpoint/2010/main" val="158963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A8BA3-E1B9-4240-800B-F022764987AF}" type="slidenum">
              <a:rPr lang="en-US" altLang="en-US"/>
              <a:pPr/>
              <a:t>37</a:t>
            </a:fld>
            <a:endParaRPr lang="en-US" altLang="en-US"/>
          </a:p>
        </p:txBody>
      </p:sp>
      <p:sp>
        <p:nvSpPr>
          <p:cNvPr id="102402" name="Rectangle 2"/>
          <p:cNvSpPr>
            <a:spLocks noGrp="1" noRot="1" noChangeAspect="1" noChangeArrowheads="1" noTextEdit="1"/>
          </p:cNvSpPr>
          <p:nvPr>
            <p:ph type="sldImg"/>
          </p:nvPr>
        </p:nvSpPr>
        <p:spPr>
          <a:xfrm>
            <a:off x="1104900" y="696913"/>
            <a:ext cx="4648200" cy="3486150"/>
          </a:xfrm>
          <a:ln/>
        </p:spPr>
      </p:sp>
      <p:sp>
        <p:nvSpPr>
          <p:cNvPr id="102403" name="Rectangle 3"/>
          <p:cNvSpPr>
            <a:spLocks noGrp="1" noChangeArrowheads="1"/>
          </p:cNvSpPr>
          <p:nvPr>
            <p:ph type="body" idx="1"/>
          </p:nvPr>
        </p:nvSpPr>
        <p:spPr>
          <a:xfrm>
            <a:off x="914400" y="4416425"/>
            <a:ext cx="5029200" cy="4183063"/>
          </a:xfrm>
        </p:spPr>
        <p:txBody>
          <a:bodyPr/>
          <a:lstStyle/>
          <a:p>
            <a:pPr>
              <a:lnSpc>
                <a:spcPct val="80000"/>
              </a:lnSpc>
            </a:pPr>
            <a:r>
              <a:rPr lang="en-GB" altLang="en-US" sz="800" b="1"/>
              <a:t>Main characteristics</a:t>
            </a:r>
          </a:p>
          <a:p>
            <a:pPr>
              <a:lnSpc>
                <a:spcPct val="80000"/>
              </a:lnSpc>
              <a:buFontTx/>
              <a:buChar char="•"/>
            </a:pPr>
            <a:r>
              <a:rPr lang="en-GB" altLang="en-US" sz="800"/>
              <a:t>Booster set with 2 or 3 CRE pumps</a:t>
            </a:r>
          </a:p>
          <a:p>
            <a:pPr>
              <a:lnSpc>
                <a:spcPct val="80000"/>
              </a:lnSpc>
              <a:buFontTx/>
              <a:buChar char="•"/>
            </a:pPr>
            <a:r>
              <a:rPr lang="en-GB" altLang="en-US" sz="800"/>
              <a:t>One master pump (pump no. 1) the rest of the pumps are slaves. </a:t>
            </a:r>
            <a:br>
              <a:rPr lang="en-GB" altLang="en-US" sz="800"/>
            </a:br>
            <a:r>
              <a:rPr lang="en-GB" altLang="en-US" sz="800"/>
              <a:t>The master pump has an add-on card inserted in its terminal box. The master pump dictates the performance of the slave pumps.</a:t>
            </a:r>
            <a:br>
              <a:rPr lang="en-GB" altLang="en-US" sz="800"/>
            </a:br>
            <a:r>
              <a:rPr lang="en-GB" altLang="en-US" sz="800" b="1"/>
              <a:t>Note:</a:t>
            </a:r>
            <a:r>
              <a:rPr lang="en-GB" altLang="en-US" sz="800"/>
              <a:t> The master pump is not necessary the first pump to start in all situations. Hydro Multi-E is designed to align the number of operating hours of all pumps in the system meaning that pump no. 2 or 3 can be cut-in while pump no. 1 is cut-out</a:t>
            </a:r>
            <a:br>
              <a:rPr lang="en-GB" altLang="en-US" sz="800"/>
            </a:br>
            <a:endParaRPr lang="en-GB" altLang="en-US" sz="800"/>
          </a:p>
          <a:p>
            <a:pPr>
              <a:lnSpc>
                <a:spcPct val="80000"/>
              </a:lnSpc>
            </a:pPr>
            <a:r>
              <a:rPr lang="en-GB" altLang="en-US" sz="800" b="1"/>
              <a:t>Applications</a:t>
            </a:r>
          </a:p>
          <a:p>
            <a:pPr>
              <a:lnSpc>
                <a:spcPct val="80000"/>
              </a:lnSpc>
              <a:buFontTx/>
              <a:buChar char="•"/>
            </a:pPr>
            <a:r>
              <a:rPr lang="en-GB" altLang="en-US" sz="800"/>
              <a:t>Specially designed for building services applications such as water supply in high rise buildings, hotels, hopitals, office buildings, etc.</a:t>
            </a:r>
          </a:p>
          <a:p>
            <a:pPr>
              <a:lnSpc>
                <a:spcPct val="80000"/>
              </a:lnSpc>
            </a:pPr>
            <a:endParaRPr lang="en-GB" altLang="en-US" sz="800"/>
          </a:p>
          <a:p>
            <a:pPr>
              <a:lnSpc>
                <a:spcPct val="80000"/>
              </a:lnSpc>
            </a:pPr>
            <a:r>
              <a:rPr lang="en-GB" altLang="en-US" sz="800" b="1"/>
              <a:t>Features</a:t>
            </a:r>
          </a:p>
          <a:p>
            <a:pPr>
              <a:lnSpc>
                <a:spcPct val="80000"/>
              </a:lnSpc>
            </a:pPr>
            <a:r>
              <a:rPr lang="en-GB" altLang="en-US" sz="800" u="sng"/>
              <a:t>Advanced pump control with constant pressure</a:t>
            </a:r>
          </a:p>
          <a:p>
            <a:pPr>
              <a:lnSpc>
                <a:spcPct val="80000"/>
              </a:lnSpc>
            </a:pPr>
            <a:r>
              <a:rPr lang="en-GB" altLang="en-US" sz="800"/>
              <a:t>The use of Grundfos CRE pumps (with integrated frequency converter enables</a:t>
            </a:r>
          </a:p>
          <a:p>
            <a:pPr>
              <a:lnSpc>
                <a:spcPct val="80000"/>
              </a:lnSpc>
              <a:buFontTx/>
              <a:buChar char="•"/>
            </a:pPr>
            <a:r>
              <a:rPr lang="en-GB" altLang="en-US" sz="800"/>
              <a:t>100% adaptation to the need (constant pressure)</a:t>
            </a:r>
          </a:p>
          <a:p>
            <a:pPr>
              <a:lnSpc>
                <a:spcPct val="80000"/>
              </a:lnSpc>
              <a:buFontTx/>
              <a:buChar char="•"/>
            </a:pPr>
            <a:r>
              <a:rPr lang="en-GB" altLang="en-US" sz="800"/>
              <a:t>High comfort level (a minimum of pressure pulsation due to speed control</a:t>
            </a:r>
          </a:p>
          <a:p>
            <a:pPr>
              <a:lnSpc>
                <a:spcPct val="80000"/>
              </a:lnSpc>
              <a:buFontTx/>
              <a:buChar char="•"/>
            </a:pPr>
            <a:r>
              <a:rPr lang="en-GB" altLang="en-US" sz="800"/>
              <a:t>Reduced noise</a:t>
            </a:r>
          </a:p>
          <a:p>
            <a:pPr>
              <a:lnSpc>
                <a:spcPct val="80000"/>
              </a:lnSpc>
              <a:buFontTx/>
              <a:buChar char="•"/>
            </a:pPr>
            <a:r>
              <a:rPr lang="en-GB" altLang="en-US" sz="800"/>
              <a:t>Reduced water hammering effect</a:t>
            </a:r>
          </a:p>
          <a:p>
            <a:pPr>
              <a:lnSpc>
                <a:spcPct val="80000"/>
              </a:lnSpc>
              <a:buFontTx/>
              <a:buChar char="•"/>
            </a:pPr>
            <a:r>
              <a:rPr lang="en-GB" altLang="en-US" sz="800"/>
              <a:t>Use of a small diaphragm tank compared to fixed speed pumps, etc.</a:t>
            </a:r>
          </a:p>
          <a:p>
            <a:pPr>
              <a:lnSpc>
                <a:spcPct val="80000"/>
              </a:lnSpc>
            </a:pPr>
            <a:endParaRPr lang="en-GB" altLang="en-US" sz="800"/>
          </a:p>
          <a:p>
            <a:pPr>
              <a:lnSpc>
                <a:spcPct val="80000"/>
              </a:lnSpc>
            </a:pPr>
            <a:r>
              <a:rPr lang="en-GB" altLang="en-US" sz="800" u="sng"/>
              <a:t>Basic user interface</a:t>
            </a:r>
          </a:p>
          <a:p>
            <a:pPr>
              <a:lnSpc>
                <a:spcPct val="80000"/>
              </a:lnSpc>
            </a:pPr>
            <a:r>
              <a:rPr lang="en-GB" altLang="en-US" sz="800"/>
              <a:t>Hydro Multi-E incorporates </a:t>
            </a:r>
          </a:p>
          <a:p>
            <a:pPr>
              <a:lnSpc>
                <a:spcPct val="80000"/>
              </a:lnSpc>
              <a:buFontTx/>
              <a:buChar char="•"/>
            </a:pPr>
            <a:r>
              <a:rPr lang="en-GB" altLang="en-US" sz="800"/>
              <a:t>a control cabinet with a basic user interface with one mains switch and relays. Easy to use and operate</a:t>
            </a:r>
          </a:p>
          <a:p>
            <a:pPr>
              <a:lnSpc>
                <a:spcPct val="80000"/>
              </a:lnSpc>
              <a:buFontTx/>
              <a:buChar char="•"/>
            </a:pPr>
            <a:r>
              <a:rPr lang="en-GB" altLang="en-US" sz="800"/>
              <a:t>easy communication on master pump by means of arrow buttons (setpoint setting) or R100 for more readings</a:t>
            </a:r>
          </a:p>
          <a:p>
            <a:pPr>
              <a:lnSpc>
                <a:spcPct val="80000"/>
              </a:lnSpc>
            </a:pPr>
            <a:endParaRPr lang="en-GB" altLang="en-US" sz="800"/>
          </a:p>
          <a:p>
            <a:pPr>
              <a:lnSpc>
                <a:spcPct val="80000"/>
              </a:lnSpc>
            </a:pPr>
            <a:r>
              <a:rPr lang="en-GB" altLang="en-US" sz="800" u="sng"/>
              <a:t>Data communication interface</a:t>
            </a:r>
          </a:p>
          <a:p>
            <a:pPr>
              <a:lnSpc>
                <a:spcPct val="80000"/>
              </a:lnSpc>
            </a:pPr>
            <a:r>
              <a:rPr lang="en-GB" altLang="en-US" sz="800"/>
              <a:t>Data communication by means of </a:t>
            </a:r>
          </a:p>
          <a:p>
            <a:pPr>
              <a:lnSpc>
                <a:spcPct val="80000"/>
              </a:lnSpc>
              <a:buFontTx/>
              <a:buChar char="•"/>
            </a:pPr>
            <a:r>
              <a:rPr lang="en-GB" altLang="en-US" sz="800"/>
              <a:t>a building management system (for example: CRE pump -&gt; internal GENIbus -&gt; Gateway (CIU 100) -&gt; LON fieldbus communication with remote PC</a:t>
            </a:r>
          </a:p>
          <a:p>
            <a:pPr>
              <a:lnSpc>
                <a:spcPct val="80000"/>
              </a:lnSpc>
              <a:buFontTx/>
              <a:buChar char="•"/>
            </a:pPr>
            <a:r>
              <a:rPr lang="en-GB" altLang="en-US" sz="800"/>
              <a:t>a R100 remote control</a:t>
            </a:r>
          </a:p>
          <a:p>
            <a:pPr>
              <a:lnSpc>
                <a:spcPct val="80000"/>
              </a:lnSpc>
              <a:buFontTx/>
              <a:buChar char="•"/>
            </a:pPr>
            <a:r>
              <a:rPr lang="en-GB" altLang="en-US" sz="800"/>
              <a:t>the control panel on master pump (slave pumps feature blinded control panels)</a:t>
            </a:r>
          </a:p>
          <a:p>
            <a:pPr>
              <a:lnSpc>
                <a:spcPct val="80000"/>
              </a:lnSpc>
            </a:pPr>
            <a:endParaRPr lang="en-GB" altLang="en-US" sz="800"/>
          </a:p>
          <a:p>
            <a:pPr>
              <a:lnSpc>
                <a:spcPct val="80000"/>
              </a:lnSpc>
            </a:pPr>
            <a:r>
              <a:rPr lang="en-GB" altLang="en-US" sz="800" u="sng"/>
              <a:t>Reliable solution</a:t>
            </a:r>
          </a:p>
          <a:p>
            <a:pPr>
              <a:lnSpc>
                <a:spcPct val="80000"/>
              </a:lnSpc>
            </a:pPr>
            <a:r>
              <a:rPr lang="en-GB" altLang="en-US" sz="800"/>
              <a:t>Hydro Multi-E booster sets are build on the famous and reliable CRE pump (developed by Grundfos)</a:t>
            </a:r>
            <a:br>
              <a:rPr lang="en-GB" altLang="en-US" sz="800"/>
            </a:br>
            <a:r>
              <a:rPr lang="en-GB" altLang="en-US" sz="800"/>
              <a:t>The motor is developed by Grundfos</a:t>
            </a:r>
          </a:p>
          <a:p>
            <a:pPr>
              <a:lnSpc>
                <a:spcPct val="80000"/>
              </a:lnSpc>
            </a:pPr>
            <a:endParaRPr lang="en-GB" altLang="en-US" sz="800"/>
          </a:p>
          <a:p>
            <a:pPr>
              <a:lnSpc>
                <a:spcPct val="80000"/>
              </a:lnSpc>
            </a:pPr>
            <a:r>
              <a:rPr lang="en-GB" altLang="en-US" sz="800" u="sng"/>
              <a:t>Designed, assembled and tested by Grundfos</a:t>
            </a:r>
          </a:p>
          <a:p>
            <a:pPr>
              <a:lnSpc>
                <a:spcPct val="80000"/>
              </a:lnSpc>
              <a:buFontTx/>
              <a:buChar char="•"/>
            </a:pPr>
            <a:r>
              <a:rPr lang="en-GB" altLang="en-US" sz="800"/>
              <a:t>Many years of experience (first booster to be produced by Grundfos was in 1945)</a:t>
            </a:r>
          </a:p>
          <a:p>
            <a:pPr>
              <a:lnSpc>
                <a:spcPct val="80000"/>
              </a:lnSpc>
              <a:buFontTx/>
              <a:buChar char="•"/>
            </a:pPr>
            <a:r>
              <a:rPr lang="en-GB" altLang="en-US" sz="800"/>
              <a:t>Build according to Grundfos quality standards</a:t>
            </a:r>
          </a:p>
          <a:p>
            <a:pPr>
              <a:lnSpc>
                <a:spcPct val="80000"/>
              </a:lnSpc>
              <a:buFontTx/>
              <a:buChar char="•"/>
            </a:pPr>
            <a:r>
              <a:rPr lang="en-GB" altLang="en-US" sz="800"/>
              <a:t>All functionality has been thoroughly tested before sales release</a:t>
            </a:r>
          </a:p>
          <a:p>
            <a:pPr>
              <a:lnSpc>
                <a:spcPct val="80000"/>
              </a:lnSpc>
              <a:buFontTx/>
              <a:buChar char="•"/>
            </a:pPr>
            <a:r>
              <a:rPr lang="en-GB" altLang="en-US" sz="800"/>
              <a:t>Hydro MPC booster sets are tested before shipment</a:t>
            </a:r>
          </a:p>
          <a:p>
            <a:pPr>
              <a:lnSpc>
                <a:spcPct val="80000"/>
              </a:lnSpc>
            </a:pPr>
            <a:endParaRPr lang="en-GB" altLang="en-US" sz="800"/>
          </a:p>
          <a:p>
            <a:pPr>
              <a:lnSpc>
                <a:spcPct val="80000"/>
              </a:lnSpc>
            </a:pPr>
            <a:r>
              <a:rPr lang="en-GB" altLang="en-US" sz="800" u="sng"/>
              <a:t>Hydraulically optimised manifold</a:t>
            </a:r>
          </a:p>
          <a:p>
            <a:pPr>
              <a:lnSpc>
                <a:spcPct val="80000"/>
              </a:lnSpc>
            </a:pPr>
            <a:r>
              <a:rPr lang="en-GB" altLang="en-US" sz="800"/>
              <a:t>Hydro Multi-E is designed with a hydraulically optimised manifold with rounded pipe edges (on the inner side). This ensures</a:t>
            </a:r>
          </a:p>
          <a:p>
            <a:pPr>
              <a:lnSpc>
                <a:spcPct val="80000"/>
              </a:lnSpc>
              <a:buFontTx/>
              <a:buChar char="•"/>
            </a:pPr>
            <a:r>
              <a:rPr lang="en-GB" altLang="en-US" sz="800"/>
              <a:t>No gaps or cracks where corrosion can grow</a:t>
            </a:r>
          </a:p>
          <a:p>
            <a:pPr>
              <a:lnSpc>
                <a:spcPct val="80000"/>
              </a:lnSpc>
              <a:buFontTx/>
              <a:buChar char="•"/>
            </a:pPr>
            <a:r>
              <a:rPr lang="en-GB" altLang="en-US" sz="800"/>
              <a:t>Reduced dead water zones as there is no pipe neck (compared with manifolds with pipe necks inside the pipe)</a:t>
            </a:r>
          </a:p>
          <a:p>
            <a:pPr>
              <a:lnSpc>
                <a:spcPct val="80000"/>
              </a:lnSpc>
              <a:buFontTx/>
              <a:buChar char="•"/>
            </a:pPr>
            <a:r>
              <a:rPr lang="en-GB" altLang="en-US" sz="800"/>
              <a:t>Reduced vortex generation</a:t>
            </a:r>
          </a:p>
          <a:p>
            <a:pPr>
              <a:lnSpc>
                <a:spcPct val="80000"/>
              </a:lnSpc>
              <a:buFontTx/>
              <a:buChar char="•"/>
            </a:pPr>
            <a:r>
              <a:rPr lang="en-GB" altLang="en-US" sz="800"/>
              <a:t>Reduced pressure losses</a:t>
            </a:r>
          </a:p>
          <a:p>
            <a:pPr>
              <a:lnSpc>
                <a:spcPct val="80000"/>
              </a:lnSpc>
              <a:buFontTx/>
              <a:buChar char="•"/>
            </a:pPr>
            <a:r>
              <a:rPr lang="en-GB" altLang="en-US" sz="800"/>
              <a:t>Reduced noise, etc</a:t>
            </a:r>
          </a:p>
          <a:p>
            <a:pPr>
              <a:lnSpc>
                <a:spcPct val="80000"/>
              </a:lnSpc>
            </a:pPr>
            <a:endParaRPr lang="en-GB" altLang="en-US" sz="800"/>
          </a:p>
        </p:txBody>
      </p:sp>
    </p:spTree>
    <p:extLst>
      <p:ext uri="{BB962C8B-B14F-4D97-AF65-F5344CB8AC3E}">
        <p14:creationId xmlns:p14="http://schemas.microsoft.com/office/powerpoint/2010/main" val="199888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E8BE46-6012-40C5-8FB9-6F0B06EAE9C6}"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D2BFA-561D-4AF8-A03A-90A103C91E70}" type="slidenum">
              <a:rPr lang="en-US" smtClean="0"/>
              <a:t>‹#›</a:t>
            </a:fld>
            <a:endParaRPr lang="en-US"/>
          </a:p>
        </p:txBody>
      </p:sp>
      <p:sp>
        <p:nvSpPr>
          <p:cNvPr id="6" name="Undertitel 2"/>
          <p:cNvSpPr>
            <a:spLocks noGrp="1"/>
          </p:cNvSpPr>
          <p:nvPr>
            <p:ph type="subTitle" idx="1" hasCustomPrompt="1"/>
          </p:nvPr>
        </p:nvSpPr>
        <p:spPr>
          <a:xfrm>
            <a:off x="360000" y="1515053"/>
            <a:ext cx="8421524" cy="246221"/>
          </a:xfrm>
          <a:prstGeom prst="rect">
            <a:avLst/>
          </a:prstGeom>
        </p:spPr>
        <p:txBody>
          <a:bodyPr wrap="square" lIns="0" tIns="0" rIns="0" bIns="0">
            <a:spAutoFit/>
          </a:bodyPr>
          <a:lstStyle>
            <a:lvl1pPr marL="0" indent="0" algn="l">
              <a:buNone/>
              <a:defRPr sz="1600">
                <a:solidFill>
                  <a:schemeClr val="tx1"/>
                </a:solidFill>
                <a:latin typeface="Grundfos TheSans V2" pitchFamily="34" charset="0"/>
              </a:defRPr>
            </a:lvl1pPr>
            <a:lvl2pPr marL="360363" indent="0" algn="l">
              <a:buFont typeface="Arial" pitchFamily="34" charset="0"/>
              <a:buNone/>
              <a:defRPr sz="1500">
                <a:solidFill>
                  <a:schemeClr val="tx1"/>
                </a:solidFill>
              </a:defRPr>
            </a:lvl2pPr>
            <a:lvl3pPr marL="720725" indent="0" algn="l">
              <a:buNone/>
              <a:defRPr sz="1500">
                <a:solidFill>
                  <a:schemeClr val="tx1"/>
                </a:solidFill>
              </a:defRPr>
            </a:lvl3pPr>
            <a:lvl4pPr marL="1073150" indent="0" algn="l">
              <a:buNone/>
              <a:defRPr sz="1500">
                <a:solidFill>
                  <a:schemeClr val="tx1"/>
                </a:solidFill>
              </a:defRPr>
            </a:lvl4pPr>
            <a:lvl5pPr marL="1433513" indent="0" algn="l">
              <a:buNone/>
              <a:defRPr>
                <a:solidFill>
                  <a:srgbClr val="000000"/>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Tree>
    <p:extLst>
      <p:ext uri="{BB962C8B-B14F-4D97-AF65-F5344CB8AC3E}">
        <p14:creationId xmlns:p14="http://schemas.microsoft.com/office/powerpoint/2010/main" val="152412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 Content - Full picture">
    <p:spTree>
      <p:nvGrpSpPr>
        <p:cNvPr id="1" name=""/>
        <p:cNvGrpSpPr/>
        <p:nvPr/>
      </p:nvGrpSpPr>
      <p:grpSpPr>
        <a:xfrm>
          <a:off x="0" y="0"/>
          <a:ext cx="0" cy="0"/>
          <a:chOff x="0" y="0"/>
          <a:chExt cx="0" cy="0"/>
        </a:xfrm>
      </p:grpSpPr>
      <p:sp>
        <p:nvSpPr>
          <p:cNvPr id="10" name="Pladsholder til billede 9"/>
          <p:cNvSpPr>
            <a:spLocks noGrp="1"/>
          </p:cNvSpPr>
          <p:nvPr>
            <p:ph type="pic" sz="quarter" idx="13" hasCustomPrompt="1"/>
          </p:nvPr>
        </p:nvSpPr>
        <p:spPr>
          <a:xfrm>
            <a:off x="0" y="0"/>
            <a:ext cx="9144000" cy="6858000"/>
          </a:xfrm>
          <a:prstGeom prst="rect">
            <a:avLst/>
          </a:prstGeom>
        </p:spPr>
        <p:txBody>
          <a:bodyPr anchor="ctr" anchorCtr="1"/>
          <a:lstStyle>
            <a:lvl1pPr marL="0" indent="0" algn="ctr">
              <a:buFontTx/>
              <a:buNone/>
              <a:defRPr sz="1400">
                <a:latin typeface="Grundfos TheSans" pitchFamily="34" charset="0"/>
              </a:defRPr>
            </a:lvl1pPr>
          </a:lstStyle>
          <a:p>
            <a:r>
              <a:rPr lang="en-US" dirty="0"/>
              <a:t>Click icon to insert picture</a:t>
            </a:r>
          </a:p>
        </p:txBody>
      </p:sp>
      <p:sp>
        <p:nvSpPr>
          <p:cNvPr id="13" name="Pladsholder til tekst 12"/>
          <p:cNvSpPr>
            <a:spLocks noGrp="1"/>
          </p:cNvSpPr>
          <p:nvPr>
            <p:ph type="body" sz="quarter" idx="14"/>
          </p:nvPr>
        </p:nvSpPr>
        <p:spPr>
          <a:xfrm>
            <a:off x="255057" y="6399981"/>
            <a:ext cx="8888944" cy="3587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FontTx/>
              <a:buNone/>
              <a:defRPr sz="1400">
                <a:solidFill>
                  <a:srgbClr val="11497B"/>
                </a:solidFill>
                <a:latin typeface="Grundfos TheSans" pitchFamily="34" charset="0"/>
              </a:defRPr>
            </a:lvl1pPr>
            <a:lvl2pPr marL="457200" indent="0">
              <a:buFontTx/>
              <a:buNone/>
              <a:defRPr sz="1400">
                <a:solidFill>
                  <a:srgbClr val="11497B"/>
                </a:solidFill>
                <a:latin typeface="Grundfos TheSans" pitchFamily="34" charset="0"/>
              </a:defRPr>
            </a:lvl2pPr>
            <a:lvl3pPr marL="914400" indent="0">
              <a:buFontTx/>
              <a:buNone/>
              <a:defRPr sz="1400">
                <a:solidFill>
                  <a:srgbClr val="11497B"/>
                </a:solidFill>
                <a:latin typeface="Grundfos TheSans" pitchFamily="34" charset="0"/>
              </a:defRPr>
            </a:lvl3pPr>
            <a:lvl4pPr marL="1371600" indent="0">
              <a:buFontTx/>
              <a:buNone/>
              <a:defRPr sz="1400">
                <a:solidFill>
                  <a:srgbClr val="11497B"/>
                </a:solidFill>
                <a:latin typeface="Grundfos TheSans" pitchFamily="34" charset="0"/>
              </a:defRPr>
            </a:lvl4pPr>
            <a:lvl5pPr marL="1828800" indent="0">
              <a:buFontTx/>
              <a:buNone/>
              <a:defRPr sz="1400">
                <a:solidFill>
                  <a:srgbClr val="11497B"/>
                </a:solidFill>
                <a:latin typeface="Grundfos TheSans" pitchFamily="34" charset="0"/>
              </a:defRPr>
            </a:lvl5pPr>
          </a:lstStyle>
          <a:p>
            <a:pPr lvl="0"/>
            <a:r>
              <a:rPr lang="en-US"/>
              <a:t>Click to edit Master text styles</a:t>
            </a:r>
          </a:p>
        </p:txBody>
      </p:sp>
      <p:sp>
        <p:nvSpPr>
          <p:cNvPr id="2" name="Titel 1"/>
          <p:cNvSpPr>
            <a:spLocks noGrp="1"/>
          </p:cNvSpPr>
          <p:nvPr>
            <p:ph type="ctrTitle" hasCustomPrompt="1"/>
          </p:nvPr>
        </p:nvSpPr>
        <p:spPr>
          <a:xfrm>
            <a:off x="358269" y="360000"/>
            <a:ext cx="8423255" cy="553998"/>
          </a:xfrm>
          <a:prstGeom prst="rect">
            <a:avLst/>
          </a:prstGeom>
        </p:spPr>
        <p:txBody>
          <a:bodyPr wrap="square" lIns="0" tIns="0" rIns="0" bIns="0" anchor="t" anchorCtr="0">
            <a:spAutoFit/>
          </a:bodyPr>
          <a:lstStyle>
            <a:lvl1pPr algn="l">
              <a:defRPr sz="3600" b="1">
                <a:solidFill>
                  <a:srgbClr val="11497B"/>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9" name="Pladsholder til dato 3"/>
          <p:cNvSpPr>
            <a:spLocks noGrp="1"/>
          </p:cNvSpPr>
          <p:nvPr>
            <p:ph type="dt" sz="half" idx="10"/>
          </p:nvPr>
        </p:nvSpPr>
        <p:spPr>
          <a:xfrm>
            <a:off x="248400" y="6106038"/>
            <a:ext cx="889200" cy="365125"/>
          </a:xfrm>
        </p:spPr>
        <p:txBody>
          <a:bodyPr/>
          <a:lstStyle>
            <a:lvl1pPr>
              <a:defRPr sz="1100"/>
            </a:lvl1pPr>
          </a:lstStyle>
          <a:p>
            <a:fld id="{81E8BE46-6012-40C5-8FB9-6F0B06EAE9C6}" type="datetimeFigureOut">
              <a:rPr lang="en-US" smtClean="0"/>
              <a:t>12/12/2019</a:t>
            </a:fld>
            <a:endParaRPr lang="en-US"/>
          </a:p>
        </p:txBody>
      </p:sp>
      <p:sp>
        <p:nvSpPr>
          <p:cNvPr id="12" name="Pladsholder til diasnummer 5"/>
          <p:cNvSpPr>
            <a:spLocks noGrp="1"/>
          </p:cNvSpPr>
          <p:nvPr>
            <p:ph type="sldNum" sz="quarter" idx="12"/>
          </p:nvPr>
        </p:nvSpPr>
        <p:spPr>
          <a:xfrm>
            <a:off x="8438400" y="6106038"/>
            <a:ext cx="601200" cy="365125"/>
          </a:xfrm>
        </p:spPr>
        <p:txBody>
          <a:bodyPr/>
          <a:lstStyle>
            <a:lvl1pPr>
              <a:defRPr sz="1100"/>
            </a:lvl1pPr>
          </a:lstStyle>
          <a:p>
            <a:fld id="{849D2BFA-561D-4AF8-A03A-90A103C91E70}" type="slidenum">
              <a:rPr lang="en-US" smtClean="0"/>
              <a:t>‹#›</a:t>
            </a:fld>
            <a:endParaRPr lang="en-US"/>
          </a:p>
        </p:txBody>
      </p:sp>
      <p:sp>
        <p:nvSpPr>
          <p:cNvPr id="17" name="Pladsholder til sidefod 4"/>
          <p:cNvSpPr>
            <a:spLocks noGrp="1"/>
          </p:cNvSpPr>
          <p:nvPr>
            <p:ph type="ftr" sz="quarter" idx="11"/>
          </p:nvPr>
        </p:nvSpPr>
        <p:spPr>
          <a:xfrm>
            <a:off x="1267200" y="6152401"/>
            <a:ext cx="7020000" cy="261610"/>
          </a:xfrm>
        </p:spPr>
        <p:txBody>
          <a:bodyPr anchor="b" anchorCtr="0">
            <a:spAutoFit/>
          </a:bodyPr>
          <a:lstStyle>
            <a:lvl1pPr>
              <a:defRPr sz="1100"/>
            </a:lvl1pPr>
          </a:lstStyle>
          <a:p>
            <a:endParaRPr lang="en-US"/>
          </a:p>
        </p:txBody>
      </p:sp>
      <p:sp>
        <p:nvSpPr>
          <p:cNvPr id="15" name="Undertitel 2"/>
          <p:cNvSpPr>
            <a:spLocks noGrp="1"/>
          </p:cNvSpPr>
          <p:nvPr>
            <p:ph type="subTitle" idx="1" hasCustomPrompt="1"/>
          </p:nvPr>
        </p:nvSpPr>
        <p:spPr>
          <a:xfrm>
            <a:off x="359999" y="1515053"/>
            <a:ext cx="8421525" cy="246221"/>
          </a:xfrm>
          <a:prstGeom prst="rect">
            <a:avLst/>
          </a:prstGeom>
        </p:spPr>
        <p:txBody>
          <a:bodyPr wrap="square" lIns="0" tIns="0" rIns="0" bIns="0">
            <a:spAutoFit/>
          </a:bodyPr>
          <a:lstStyle>
            <a:lvl1pPr marL="0" indent="0" algn="l">
              <a:buNone/>
              <a:defRPr sz="1600">
                <a:solidFill>
                  <a:schemeClr val="tx1"/>
                </a:solidFill>
                <a:latin typeface="Grundfos TheSans V2" pitchFamily="34" charset="0"/>
              </a:defRPr>
            </a:lvl1pPr>
            <a:lvl2pPr marL="360363" indent="0" algn="l">
              <a:buFont typeface="Arial" pitchFamily="34" charset="0"/>
              <a:buNone/>
              <a:defRPr sz="1500">
                <a:solidFill>
                  <a:schemeClr val="tx1"/>
                </a:solidFill>
              </a:defRPr>
            </a:lvl2pPr>
            <a:lvl3pPr marL="720725" indent="0" algn="l">
              <a:buNone/>
              <a:defRPr sz="1500">
                <a:solidFill>
                  <a:schemeClr val="tx1"/>
                </a:solidFill>
              </a:defRPr>
            </a:lvl3pPr>
            <a:lvl4pPr marL="1073150" indent="0" algn="l">
              <a:buNone/>
              <a:defRPr sz="1500">
                <a:solidFill>
                  <a:schemeClr val="tx1"/>
                </a:solidFill>
              </a:defRPr>
            </a:lvl4pPr>
            <a:lvl5pPr marL="1433513" indent="0" algn="l">
              <a:buNone/>
              <a:defRPr>
                <a:solidFill>
                  <a:srgbClr val="000000"/>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Tree>
    <p:extLst>
      <p:ext uri="{BB962C8B-B14F-4D97-AF65-F5344CB8AC3E}">
        <p14:creationId xmlns:p14="http://schemas.microsoft.com/office/powerpoint/2010/main" val="380180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 Content - Full picture">
    <p:spTree>
      <p:nvGrpSpPr>
        <p:cNvPr id="1" name=""/>
        <p:cNvGrpSpPr/>
        <p:nvPr/>
      </p:nvGrpSpPr>
      <p:grpSpPr>
        <a:xfrm>
          <a:off x="0" y="0"/>
          <a:ext cx="0" cy="0"/>
          <a:chOff x="0" y="0"/>
          <a:chExt cx="0" cy="0"/>
        </a:xfrm>
      </p:grpSpPr>
      <p:sp>
        <p:nvSpPr>
          <p:cNvPr id="10" name="Pladsholder til billede 9"/>
          <p:cNvSpPr>
            <a:spLocks noGrp="1"/>
          </p:cNvSpPr>
          <p:nvPr>
            <p:ph type="pic" sz="quarter" idx="13" hasCustomPrompt="1"/>
          </p:nvPr>
        </p:nvSpPr>
        <p:spPr>
          <a:xfrm>
            <a:off x="0" y="0"/>
            <a:ext cx="9144000" cy="6858000"/>
          </a:xfrm>
          <a:prstGeom prst="rect">
            <a:avLst/>
          </a:prstGeom>
        </p:spPr>
        <p:txBody>
          <a:bodyPr anchor="ctr" anchorCtr="0"/>
          <a:lstStyle>
            <a:lvl1pPr marL="0" indent="0" algn="ctr">
              <a:buFontTx/>
              <a:buNone/>
              <a:defRPr sz="1400">
                <a:latin typeface="Grundfos TheSans" pitchFamily="34" charset="0"/>
              </a:defRPr>
            </a:lvl1pPr>
          </a:lstStyle>
          <a:p>
            <a:r>
              <a:rPr lang="en-US" dirty="0"/>
              <a:t>Click icon to insert picture</a:t>
            </a:r>
          </a:p>
        </p:txBody>
      </p:sp>
      <p:sp>
        <p:nvSpPr>
          <p:cNvPr id="14" name="Titel 1"/>
          <p:cNvSpPr>
            <a:spLocks noGrp="1"/>
          </p:cNvSpPr>
          <p:nvPr>
            <p:ph type="ctrTitle" hasCustomPrompt="1"/>
          </p:nvPr>
        </p:nvSpPr>
        <p:spPr>
          <a:xfrm>
            <a:off x="255600" y="4769181"/>
            <a:ext cx="8888400" cy="1630800"/>
          </a:xfrm>
          <a:prstGeom prst="rect">
            <a:avLst/>
          </a:prstGeom>
          <a:solidFill>
            <a:srgbClr val="11497B">
              <a:alpha val="80000"/>
            </a:srgbClr>
          </a:solidFill>
        </p:spPr>
        <p:txBody>
          <a:bodyPr lIns="180000" tIns="46800" rIns="90000" bIns="46800" anchor="t" anchorCtr="0">
            <a:noAutofit/>
          </a:bodyPr>
          <a:lstStyle>
            <a:lvl1pPr algn="l">
              <a:defRPr sz="3200" b="1">
                <a:solidFill>
                  <a:schemeClr val="bg1"/>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13" name="Pladsholder til tekst 12"/>
          <p:cNvSpPr>
            <a:spLocks noGrp="1"/>
          </p:cNvSpPr>
          <p:nvPr>
            <p:ph type="body" sz="quarter" idx="14"/>
          </p:nvPr>
        </p:nvSpPr>
        <p:spPr>
          <a:xfrm>
            <a:off x="255057" y="6399981"/>
            <a:ext cx="8888944" cy="3587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FontTx/>
              <a:buNone/>
              <a:defRPr sz="1400">
                <a:solidFill>
                  <a:srgbClr val="11497B"/>
                </a:solidFill>
                <a:latin typeface="Grundfos TheSans" pitchFamily="34" charset="0"/>
              </a:defRPr>
            </a:lvl1pPr>
            <a:lvl2pPr marL="457200" indent="0">
              <a:buFontTx/>
              <a:buNone/>
              <a:defRPr sz="1400">
                <a:solidFill>
                  <a:srgbClr val="11497B"/>
                </a:solidFill>
                <a:latin typeface="Grundfos TheSans" pitchFamily="34" charset="0"/>
              </a:defRPr>
            </a:lvl2pPr>
            <a:lvl3pPr marL="914400" indent="0">
              <a:buFontTx/>
              <a:buNone/>
              <a:defRPr sz="1400">
                <a:solidFill>
                  <a:srgbClr val="11497B"/>
                </a:solidFill>
                <a:latin typeface="Grundfos TheSans" pitchFamily="34" charset="0"/>
              </a:defRPr>
            </a:lvl3pPr>
            <a:lvl4pPr marL="1371600" indent="0">
              <a:buFontTx/>
              <a:buNone/>
              <a:defRPr sz="1400">
                <a:solidFill>
                  <a:srgbClr val="11497B"/>
                </a:solidFill>
                <a:latin typeface="Grundfos TheSans" pitchFamily="34" charset="0"/>
              </a:defRPr>
            </a:lvl4pPr>
            <a:lvl5pPr marL="1828800" indent="0">
              <a:buFontTx/>
              <a:buNone/>
              <a:defRPr sz="1400">
                <a:solidFill>
                  <a:srgbClr val="11497B"/>
                </a:solidFill>
                <a:latin typeface="Grundfos TheSans" pitchFamily="34" charset="0"/>
              </a:defRPr>
            </a:lvl5pPr>
          </a:lstStyle>
          <a:p>
            <a:pPr lvl="0"/>
            <a:r>
              <a:rPr lang="en-US"/>
              <a:t>Click to edit Master text styles</a:t>
            </a:r>
          </a:p>
        </p:txBody>
      </p:sp>
      <p:sp>
        <p:nvSpPr>
          <p:cNvPr id="9" name="Pladsholder til dato 3"/>
          <p:cNvSpPr>
            <a:spLocks noGrp="1"/>
          </p:cNvSpPr>
          <p:nvPr>
            <p:ph type="dt" sz="half" idx="10"/>
          </p:nvPr>
        </p:nvSpPr>
        <p:spPr>
          <a:xfrm>
            <a:off x="248400" y="6106038"/>
            <a:ext cx="889200" cy="365125"/>
          </a:xfrm>
        </p:spPr>
        <p:txBody>
          <a:bodyPr/>
          <a:lstStyle>
            <a:lvl1pPr>
              <a:defRPr sz="1100"/>
            </a:lvl1pPr>
          </a:lstStyle>
          <a:p>
            <a:fld id="{81E8BE46-6012-40C5-8FB9-6F0B06EAE9C6}" type="datetimeFigureOut">
              <a:rPr lang="en-US" smtClean="0"/>
              <a:t>12/12/2019</a:t>
            </a:fld>
            <a:endParaRPr lang="en-US"/>
          </a:p>
        </p:txBody>
      </p:sp>
      <p:sp>
        <p:nvSpPr>
          <p:cNvPr id="15" name="Pladsholder til diasnummer 5"/>
          <p:cNvSpPr>
            <a:spLocks noGrp="1"/>
          </p:cNvSpPr>
          <p:nvPr>
            <p:ph type="sldNum" sz="quarter" idx="12"/>
          </p:nvPr>
        </p:nvSpPr>
        <p:spPr>
          <a:xfrm>
            <a:off x="8438400" y="6106038"/>
            <a:ext cx="601200" cy="365125"/>
          </a:xfrm>
        </p:spPr>
        <p:txBody>
          <a:bodyPr/>
          <a:lstStyle>
            <a:lvl1pPr>
              <a:defRPr sz="1100"/>
            </a:lvl1pPr>
          </a:lstStyle>
          <a:p>
            <a:fld id="{849D2BFA-561D-4AF8-A03A-90A103C91E70}" type="slidenum">
              <a:rPr lang="en-US" smtClean="0"/>
              <a:t>‹#›</a:t>
            </a:fld>
            <a:endParaRPr lang="en-US"/>
          </a:p>
        </p:txBody>
      </p:sp>
      <p:sp>
        <p:nvSpPr>
          <p:cNvPr id="16" name="Pladsholder til sidefod 4"/>
          <p:cNvSpPr>
            <a:spLocks noGrp="1"/>
          </p:cNvSpPr>
          <p:nvPr>
            <p:ph type="ftr" sz="quarter" idx="11"/>
          </p:nvPr>
        </p:nvSpPr>
        <p:spPr>
          <a:xfrm>
            <a:off x="1267200" y="6152401"/>
            <a:ext cx="7020000" cy="261610"/>
          </a:xfrm>
        </p:spPr>
        <p:txBody>
          <a:bodyPr anchor="b" anchorCtr="0">
            <a:spAutoFit/>
          </a:bodyPr>
          <a:lstStyle>
            <a:lvl1pPr>
              <a:defRPr sz="1100"/>
            </a:lvl1pPr>
          </a:lstStyle>
          <a:p>
            <a:endParaRPr lang="en-US"/>
          </a:p>
        </p:txBody>
      </p:sp>
    </p:spTree>
    <p:extLst>
      <p:ext uri="{BB962C8B-B14F-4D97-AF65-F5344CB8AC3E}">
        <p14:creationId xmlns:p14="http://schemas.microsoft.com/office/powerpoint/2010/main" val="303394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 Content - Blue background">
    <p:spTree>
      <p:nvGrpSpPr>
        <p:cNvPr id="1" name=""/>
        <p:cNvGrpSpPr/>
        <p:nvPr/>
      </p:nvGrpSpPr>
      <p:grpSpPr>
        <a:xfrm>
          <a:off x="0" y="0"/>
          <a:ext cx="0" cy="0"/>
          <a:chOff x="0" y="0"/>
          <a:chExt cx="0" cy="0"/>
        </a:xfrm>
      </p:grpSpPr>
      <p:sp>
        <p:nvSpPr>
          <p:cNvPr id="24" name="Rektangel 23"/>
          <p:cNvSpPr/>
          <p:nvPr/>
        </p:nvSpPr>
        <p:spPr>
          <a:xfrm>
            <a:off x="0" y="0"/>
            <a:ext cx="9144000" cy="6858000"/>
          </a:xfrm>
          <a:prstGeom prst="rect">
            <a:avLst/>
          </a:prstGeom>
          <a:solidFill>
            <a:srgbClr val="114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5" name="Picture 2" descr="J:\Customers\Corporate_Branding\Jobs_-_Corporate_Branding\10451_GRUNDFOS_CVI_UPDATE_IMPRO\ABW\FUTURE\NEW CVI\Præsentationer\PPT\Front-page_bar_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113" y="6402613"/>
            <a:ext cx="8878887" cy="360363"/>
          </a:xfrm>
          <a:prstGeom prst="rect">
            <a:avLst/>
          </a:prstGeom>
          <a:noFill/>
          <a:ln w="3175">
            <a:solidFill>
              <a:srgbClr val="FFFFFF">
                <a:alpha val="40000"/>
              </a:srgbClr>
            </a:solidFill>
          </a:ln>
          <a:extLst>
            <a:ext uri="{909E8E84-426E-40DD-AFC4-6F175D3DCCD1}">
              <a14:hiddenFill xmlns:a14="http://schemas.microsoft.com/office/drawing/2010/main">
                <a:solidFill>
                  <a:srgbClr val="FFFFFF"/>
                </a:solidFill>
              </a14:hiddenFill>
            </a:ext>
          </a:extLst>
        </p:spPr>
      </p:pic>
      <p:sp>
        <p:nvSpPr>
          <p:cNvPr id="27" name="Titel 1"/>
          <p:cNvSpPr>
            <a:spLocks noGrp="1"/>
          </p:cNvSpPr>
          <p:nvPr>
            <p:ph type="ctrTitle" hasCustomPrompt="1"/>
          </p:nvPr>
        </p:nvSpPr>
        <p:spPr>
          <a:xfrm>
            <a:off x="358270" y="360000"/>
            <a:ext cx="8423255" cy="553998"/>
          </a:xfrm>
          <a:prstGeom prst="rect">
            <a:avLst/>
          </a:prstGeom>
        </p:spPr>
        <p:txBody>
          <a:bodyPr wrap="square" lIns="0" tIns="0" rIns="0" bIns="0" anchor="t" anchorCtr="0">
            <a:spAutoFit/>
          </a:bodyPr>
          <a:lstStyle>
            <a:lvl1pPr algn="l">
              <a:defRPr sz="3600" b="1">
                <a:solidFill>
                  <a:schemeClr val="bg1"/>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28" name="Undertitel 2"/>
          <p:cNvSpPr>
            <a:spLocks noGrp="1"/>
          </p:cNvSpPr>
          <p:nvPr>
            <p:ph type="subTitle" idx="1" hasCustomPrompt="1"/>
          </p:nvPr>
        </p:nvSpPr>
        <p:spPr>
          <a:xfrm>
            <a:off x="359999" y="1515053"/>
            <a:ext cx="8421525" cy="246221"/>
          </a:xfrm>
          <a:prstGeom prst="rect">
            <a:avLst/>
          </a:prstGeom>
        </p:spPr>
        <p:txBody>
          <a:bodyPr wrap="square" lIns="0" tIns="0" rIns="0" bIns="0">
            <a:spAutoFit/>
          </a:bodyPr>
          <a:lstStyle>
            <a:lvl1pPr marL="0" indent="0" algn="l">
              <a:buFont typeface="Arial" pitchFamily="34" charset="0"/>
              <a:buNone/>
              <a:defRPr sz="1600">
                <a:solidFill>
                  <a:schemeClr val="bg1"/>
                </a:solidFill>
                <a:latin typeface="Grundfos TheSans V2" pitchFamily="34" charset="0"/>
              </a:defRPr>
            </a:lvl1pPr>
            <a:lvl2pPr marL="360362" indent="0" algn="l">
              <a:buFont typeface="Arial" pitchFamily="34" charset="0"/>
              <a:buNone/>
              <a:defRPr sz="1500">
                <a:solidFill>
                  <a:schemeClr val="bg1"/>
                </a:solidFill>
              </a:defRPr>
            </a:lvl2pPr>
            <a:lvl3pPr marL="720725" indent="0" algn="l">
              <a:buNone/>
              <a:defRPr sz="1500">
                <a:solidFill>
                  <a:schemeClr val="bg1"/>
                </a:solidFill>
              </a:defRPr>
            </a:lvl3pPr>
            <a:lvl4pPr marL="1073150" indent="0" algn="l">
              <a:buNone/>
              <a:defRPr sz="1500">
                <a:solidFill>
                  <a:schemeClr val="bg1"/>
                </a:solidFill>
              </a:defRPr>
            </a:lvl4pPr>
            <a:lvl5pPr marL="1433513" indent="0" algn="l">
              <a:buNone/>
              <a:defRPr sz="1500">
                <a:solidFill>
                  <a:schemeClr val="bg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17" name="Pladsholder til dato 3"/>
          <p:cNvSpPr>
            <a:spLocks noGrp="1"/>
          </p:cNvSpPr>
          <p:nvPr>
            <p:ph type="dt" sz="half" idx="10"/>
          </p:nvPr>
        </p:nvSpPr>
        <p:spPr>
          <a:xfrm>
            <a:off x="248400" y="6106038"/>
            <a:ext cx="889200" cy="365125"/>
          </a:xfrm>
        </p:spPr>
        <p:txBody>
          <a:bodyPr/>
          <a:lstStyle>
            <a:lvl1pPr>
              <a:defRPr sz="1100"/>
            </a:lvl1pPr>
          </a:lstStyle>
          <a:p>
            <a:fld id="{81E8BE46-6012-40C5-8FB9-6F0B06EAE9C6}" type="datetimeFigureOut">
              <a:rPr lang="en-US" smtClean="0"/>
              <a:t>12/12/2019</a:t>
            </a:fld>
            <a:endParaRPr lang="en-US"/>
          </a:p>
        </p:txBody>
      </p:sp>
      <p:sp>
        <p:nvSpPr>
          <p:cNvPr id="18" name="Pladsholder til diasnummer 5"/>
          <p:cNvSpPr>
            <a:spLocks noGrp="1"/>
          </p:cNvSpPr>
          <p:nvPr>
            <p:ph type="sldNum" sz="quarter" idx="12"/>
          </p:nvPr>
        </p:nvSpPr>
        <p:spPr>
          <a:xfrm>
            <a:off x="8438400" y="6106038"/>
            <a:ext cx="601200" cy="365125"/>
          </a:xfrm>
        </p:spPr>
        <p:txBody>
          <a:bodyPr/>
          <a:lstStyle>
            <a:lvl1pPr>
              <a:defRPr sz="1100"/>
            </a:lvl1pPr>
          </a:lstStyle>
          <a:p>
            <a:fld id="{849D2BFA-561D-4AF8-A03A-90A103C91E70}" type="slidenum">
              <a:rPr lang="en-US" smtClean="0"/>
              <a:t>‹#›</a:t>
            </a:fld>
            <a:endParaRPr lang="en-US"/>
          </a:p>
        </p:txBody>
      </p:sp>
      <p:sp>
        <p:nvSpPr>
          <p:cNvPr id="19" name="Pladsholder til sidefod 4"/>
          <p:cNvSpPr>
            <a:spLocks noGrp="1"/>
          </p:cNvSpPr>
          <p:nvPr>
            <p:ph type="ftr" sz="quarter" idx="11"/>
          </p:nvPr>
        </p:nvSpPr>
        <p:spPr>
          <a:xfrm>
            <a:off x="1267200" y="6152401"/>
            <a:ext cx="7020000" cy="261610"/>
          </a:xfrm>
        </p:spPr>
        <p:txBody>
          <a:bodyPr anchor="b" anchorCtr="0">
            <a:spAutoFit/>
          </a:bodyPr>
          <a:lstStyle>
            <a:lvl1pPr>
              <a:defRPr sz="1100"/>
            </a:lvl1pPr>
          </a:lstStyle>
          <a:p>
            <a:endParaRPr lang="en-US"/>
          </a:p>
        </p:txBody>
      </p:sp>
    </p:spTree>
    <p:extLst>
      <p:ext uri="{BB962C8B-B14F-4D97-AF65-F5344CB8AC3E}">
        <p14:creationId xmlns:p14="http://schemas.microsoft.com/office/powerpoint/2010/main" val="3111761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 Content - Blue gradient">
    <p:spTree>
      <p:nvGrpSpPr>
        <p:cNvPr id="1" name=""/>
        <p:cNvGrpSpPr/>
        <p:nvPr/>
      </p:nvGrpSpPr>
      <p:grpSpPr>
        <a:xfrm>
          <a:off x="0" y="0"/>
          <a:ext cx="0" cy="0"/>
          <a:chOff x="0" y="0"/>
          <a:chExt cx="0" cy="0"/>
        </a:xfrm>
      </p:grpSpPr>
      <p:sp>
        <p:nvSpPr>
          <p:cNvPr id="19" name="Rektangel 12"/>
          <p:cNvSpPr>
            <a:spLocks noChangeArrowheads="1"/>
          </p:cNvSpPr>
          <p:nvPr/>
        </p:nvSpPr>
        <p:spPr bwMode="auto">
          <a:xfrm>
            <a:off x="0" y="0"/>
            <a:ext cx="9144000" cy="6858000"/>
          </a:xfrm>
          <a:prstGeom prst="rect">
            <a:avLst/>
          </a:prstGeom>
          <a:gradFill rotWithShape="1">
            <a:gsLst>
              <a:gs pos="0">
                <a:srgbClr val="11497B"/>
              </a:gs>
              <a:gs pos="100000">
                <a:srgbClr val="11497B">
                  <a:gamma/>
                  <a:shade val="60392"/>
                  <a:invGamma/>
                </a:srgbClr>
              </a:gs>
            </a:gsLst>
            <a:lin ang="54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auto">
              <a:spcBef>
                <a:spcPts val="0"/>
              </a:spcBef>
              <a:spcAft>
                <a:spcPts val="0"/>
              </a:spcAft>
              <a:defRPr/>
            </a:pPr>
            <a:endParaRPr lang="da-DK">
              <a:solidFill>
                <a:schemeClr val="lt1"/>
              </a:solidFill>
              <a:latin typeface="+mn-lt"/>
              <a:cs typeface="+mn-cs"/>
            </a:endParaRPr>
          </a:p>
        </p:txBody>
      </p:sp>
      <p:pic>
        <p:nvPicPr>
          <p:cNvPr id="20" name="Picture 2" descr="J:\Customers\Corporate_Branding\Jobs_-_Corporate_Branding\10451_GRUNDFOS_CVI_UPDATE_IMPRO\ABW\FUTURE\NEW CVI\Præsentationer\PPT\Front-page_bar_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113" y="6402613"/>
            <a:ext cx="8878887" cy="360363"/>
          </a:xfrm>
          <a:prstGeom prst="rect">
            <a:avLst/>
          </a:prstGeom>
          <a:noFill/>
          <a:extLst>
            <a:ext uri="{909E8E84-426E-40DD-AFC4-6F175D3DCCD1}">
              <a14:hiddenFill xmlns:a14="http://schemas.microsoft.com/office/drawing/2010/main">
                <a:solidFill>
                  <a:srgbClr val="FFFFFF"/>
                </a:solidFill>
              </a14:hiddenFill>
            </a:ext>
          </a:extLst>
        </p:spPr>
      </p:pic>
      <p:sp>
        <p:nvSpPr>
          <p:cNvPr id="24" name="Titel 1"/>
          <p:cNvSpPr>
            <a:spLocks noGrp="1"/>
          </p:cNvSpPr>
          <p:nvPr>
            <p:ph type="ctrTitle" hasCustomPrompt="1"/>
          </p:nvPr>
        </p:nvSpPr>
        <p:spPr>
          <a:xfrm>
            <a:off x="358270" y="360000"/>
            <a:ext cx="8423255" cy="553998"/>
          </a:xfrm>
          <a:prstGeom prst="rect">
            <a:avLst/>
          </a:prstGeom>
        </p:spPr>
        <p:txBody>
          <a:bodyPr wrap="square" lIns="0" tIns="0" rIns="0" bIns="0" anchor="t" anchorCtr="0">
            <a:spAutoFit/>
          </a:bodyPr>
          <a:lstStyle>
            <a:lvl1pPr algn="l">
              <a:defRPr sz="3600" b="1">
                <a:solidFill>
                  <a:schemeClr val="bg1"/>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16" name="Pladsholder til dato 3"/>
          <p:cNvSpPr>
            <a:spLocks noGrp="1"/>
          </p:cNvSpPr>
          <p:nvPr>
            <p:ph type="dt" sz="half" idx="10"/>
          </p:nvPr>
        </p:nvSpPr>
        <p:spPr>
          <a:xfrm>
            <a:off x="248400" y="6106038"/>
            <a:ext cx="889200" cy="365125"/>
          </a:xfrm>
        </p:spPr>
        <p:txBody>
          <a:bodyPr/>
          <a:lstStyle>
            <a:lvl1pPr>
              <a:defRPr sz="1100"/>
            </a:lvl1pPr>
          </a:lstStyle>
          <a:p>
            <a:fld id="{81E8BE46-6012-40C5-8FB9-6F0B06EAE9C6}" type="datetimeFigureOut">
              <a:rPr lang="en-US" smtClean="0"/>
              <a:t>12/12/2019</a:t>
            </a:fld>
            <a:endParaRPr lang="en-US"/>
          </a:p>
        </p:txBody>
      </p:sp>
      <p:sp>
        <p:nvSpPr>
          <p:cNvPr id="26" name="Pladsholder til diasnummer 5"/>
          <p:cNvSpPr>
            <a:spLocks noGrp="1"/>
          </p:cNvSpPr>
          <p:nvPr>
            <p:ph type="sldNum" sz="quarter" idx="12"/>
          </p:nvPr>
        </p:nvSpPr>
        <p:spPr>
          <a:xfrm>
            <a:off x="8438400" y="6106038"/>
            <a:ext cx="601200" cy="365125"/>
          </a:xfrm>
        </p:spPr>
        <p:txBody>
          <a:bodyPr/>
          <a:lstStyle>
            <a:lvl1pPr>
              <a:defRPr sz="1100"/>
            </a:lvl1pPr>
          </a:lstStyle>
          <a:p>
            <a:fld id="{849D2BFA-561D-4AF8-A03A-90A103C91E70}" type="slidenum">
              <a:rPr lang="en-US" smtClean="0"/>
              <a:t>‹#›</a:t>
            </a:fld>
            <a:endParaRPr lang="en-US"/>
          </a:p>
        </p:txBody>
      </p:sp>
      <p:sp>
        <p:nvSpPr>
          <p:cNvPr id="27" name="Pladsholder til sidefod 4"/>
          <p:cNvSpPr>
            <a:spLocks noGrp="1"/>
          </p:cNvSpPr>
          <p:nvPr>
            <p:ph type="ftr" sz="quarter" idx="11"/>
          </p:nvPr>
        </p:nvSpPr>
        <p:spPr>
          <a:xfrm>
            <a:off x="1267200" y="6152401"/>
            <a:ext cx="7020000" cy="261610"/>
          </a:xfrm>
        </p:spPr>
        <p:txBody>
          <a:bodyPr anchor="b" anchorCtr="0">
            <a:spAutoFit/>
          </a:bodyPr>
          <a:lstStyle>
            <a:lvl1pPr>
              <a:defRPr sz="1100"/>
            </a:lvl1pPr>
          </a:lstStyle>
          <a:p>
            <a:endParaRPr lang="en-US"/>
          </a:p>
        </p:txBody>
      </p:sp>
      <p:sp>
        <p:nvSpPr>
          <p:cNvPr id="29" name="Undertitel 2"/>
          <p:cNvSpPr>
            <a:spLocks noGrp="1"/>
          </p:cNvSpPr>
          <p:nvPr>
            <p:ph type="subTitle" idx="1" hasCustomPrompt="1"/>
          </p:nvPr>
        </p:nvSpPr>
        <p:spPr>
          <a:xfrm>
            <a:off x="359999" y="1515053"/>
            <a:ext cx="8421525" cy="246221"/>
          </a:xfrm>
          <a:prstGeom prst="rect">
            <a:avLst/>
          </a:prstGeom>
        </p:spPr>
        <p:txBody>
          <a:bodyPr wrap="square" lIns="0" tIns="0" rIns="0" bIns="0">
            <a:spAutoFit/>
          </a:bodyPr>
          <a:lstStyle>
            <a:lvl1pPr marL="0" indent="0" algn="l">
              <a:buFont typeface="Arial" pitchFamily="34" charset="0"/>
              <a:buNone/>
              <a:defRPr sz="1600">
                <a:solidFill>
                  <a:schemeClr val="bg1"/>
                </a:solidFill>
                <a:latin typeface="Grundfos TheSans V2" pitchFamily="34" charset="0"/>
              </a:defRPr>
            </a:lvl1pPr>
            <a:lvl2pPr marL="360362" indent="0" algn="l">
              <a:buFont typeface="Arial" pitchFamily="34" charset="0"/>
              <a:buNone/>
              <a:defRPr sz="1500">
                <a:solidFill>
                  <a:schemeClr val="bg1"/>
                </a:solidFill>
              </a:defRPr>
            </a:lvl2pPr>
            <a:lvl3pPr marL="720725" indent="0" algn="l">
              <a:buNone/>
              <a:defRPr sz="1500">
                <a:solidFill>
                  <a:schemeClr val="bg1"/>
                </a:solidFill>
              </a:defRPr>
            </a:lvl3pPr>
            <a:lvl4pPr marL="1073150" indent="0" algn="l">
              <a:buNone/>
              <a:defRPr sz="1500">
                <a:solidFill>
                  <a:schemeClr val="bg1"/>
                </a:solidFill>
              </a:defRPr>
            </a:lvl4pPr>
            <a:lvl5pPr marL="1433513" indent="0" algn="l">
              <a:buNone/>
              <a:defRPr sz="1500">
                <a:solidFill>
                  <a:schemeClr val="bg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Tree>
    <p:extLst>
      <p:ext uri="{BB962C8B-B14F-4D97-AF65-F5344CB8AC3E}">
        <p14:creationId xmlns:p14="http://schemas.microsoft.com/office/powerpoint/2010/main" val="3713695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745F9-7346-4E26-9741-E3E9D4CAE77B}"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EA61-4465-42D0-A415-77F7C5F8F7C0}" type="slidenum">
              <a:rPr lang="en-US" smtClean="0"/>
              <a:t>‹#›</a:t>
            </a:fld>
            <a:endParaRPr lang="en-US"/>
          </a:p>
        </p:txBody>
      </p:sp>
    </p:spTree>
    <p:extLst>
      <p:ext uri="{BB962C8B-B14F-4D97-AF65-F5344CB8AC3E}">
        <p14:creationId xmlns:p14="http://schemas.microsoft.com/office/powerpoint/2010/main" val="16279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07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013450"/>
            <a:ext cx="1905000" cy="457200"/>
          </a:xfrm>
        </p:spPr>
        <p:txBody>
          <a:bodyPr/>
          <a:lstStyle>
            <a:lvl1pPr>
              <a:defRPr/>
            </a:lvl1pPr>
          </a:lstStyle>
          <a:p>
            <a:endParaRPr lang="da-DK" altLang="en-US"/>
          </a:p>
        </p:txBody>
      </p:sp>
      <p:sp>
        <p:nvSpPr>
          <p:cNvPr id="6" name="Footer Placeholder 5"/>
          <p:cNvSpPr>
            <a:spLocks noGrp="1"/>
          </p:cNvSpPr>
          <p:nvPr>
            <p:ph type="ftr" sz="quarter" idx="11"/>
          </p:nvPr>
        </p:nvSpPr>
        <p:spPr>
          <a:xfrm>
            <a:off x="3124200" y="6013450"/>
            <a:ext cx="2895600" cy="457200"/>
          </a:xfrm>
        </p:spPr>
        <p:txBody>
          <a:bodyPr/>
          <a:lstStyle>
            <a:lvl1pPr>
              <a:defRPr/>
            </a:lvl1pPr>
          </a:lstStyle>
          <a:p>
            <a:endParaRPr lang="da-DK" altLang="en-US"/>
          </a:p>
        </p:txBody>
      </p:sp>
      <p:sp>
        <p:nvSpPr>
          <p:cNvPr id="7" name="Slide Number Placeholder 6"/>
          <p:cNvSpPr>
            <a:spLocks noGrp="1"/>
          </p:cNvSpPr>
          <p:nvPr>
            <p:ph type="sldNum" sz="quarter" idx="12"/>
          </p:nvPr>
        </p:nvSpPr>
        <p:spPr>
          <a:xfrm>
            <a:off x="7011988" y="6015038"/>
            <a:ext cx="1905000" cy="457200"/>
          </a:xfrm>
        </p:spPr>
        <p:txBody>
          <a:bodyPr/>
          <a:lstStyle>
            <a:lvl1pPr>
              <a:defRPr/>
            </a:lvl1pPr>
          </a:lstStyle>
          <a:p>
            <a:fld id="{5F7D205F-8CFA-4DE9-848F-E09A4E996F9B}" type="slidenum">
              <a:rPr lang="da-DK" altLang="en-US"/>
              <a:pPr/>
              <a:t>‹#›</a:t>
            </a:fld>
            <a:endParaRPr lang="da-DK" altLang="en-US"/>
          </a:p>
        </p:txBody>
      </p:sp>
    </p:spTree>
    <p:extLst>
      <p:ext uri="{BB962C8B-B14F-4D97-AF65-F5344CB8AC3E}">
        <p14:creationId xmlns:p14="http://schemas.microsoft.com/office/powerpoint/2010/main" val="3412082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0" y="6013450"/>
            <a:ext cx="1905000" cy="457200"/>
          </a:xfrm>
        </p:spPr>
        <p:txBody>
          <a:bodyPr/>
          <a:lstStyle>
            <a:lvl1pPr>
              <a:defRPr/>
            </a:lvl1pPr>
          </a:lstStyle>
          <a:p>
            <a:endParaRPr lang="da-DK" altLang="en-US"/>
          </a:p>
        </p:txBody>
      </p:sp>
      <p:sp>
        <p:nvSpPr>
          <p:cNvPr id="6" name="Footer Placeholder 5"/>
          <p:cNvSpPr>
            <a:spLocks noGrp="1"/>
          </p:cNvSpPr>
          <p:nvPr>
            <p:ph type="ftr" sz="quarter" idx="11"/>
          </p:nvPr>
        </p:nvSpPr>
        <p:spPr>
          <a:xfrm>
            <a:off x="3124200" y="6013450"/>
            <a:ext cx="2895600" cy="457200"/>
          </a:xfrm>
        </p:spPr>
        <p:txBody>
          <a:bodyPr/>
          <a:lstStyle>
            <a:lvl1pPr>
              <a:defRPr/>
            </a:lvl1pPr>
          </a:lstStyle>
          <a:p>
            <a:endParaRPr lang="da-DK" altLang="en-US"/>
          </a:p>
        </p:txBody>
      </p:sp>
      <p:sp>
        <p:nvSpPr>
          <p:cNvPr id="7" name="Slide Number Placeholder 6"/>
          <p:cNvSpPr>
            <a:spLocks noGrp="1"/>
          </p:cNvSpPr>
          <p:nvPr>
            <p:ph type="sldNum" sz="quarter" idx="12"/>
          </p:nvPr>
        </p:nvSpPr>
        <p:spPr>
          <a:xfrm>
            <a:off x="7011988" y="6015038"/>
            <a:ext cx="1905000" cy="457200"/>
          </a:xfrm>
        </p:spPr>
        <p:txBody>
          <a:bodyPr/>
          <a:lstStyle>
            <a:lvl1pPr>
              <a:defRPr/>
            </a:lvl1pPr>
          </a:lstStyle>
          <a:p>
            <a:fld id="{358E9A81-4968-476B-ACC0-75C8928F6167}" type="slidenum">
              <a:rPr lang="da-DK" altLang="en-US"/>
              <a:pPr/>
              <a:t>‹#›</a:t>
            </a:fld>
            <a:endParaRPr lang="da-DK" altLang="en-US"/>
          </a:p>
        </p:txBody>
      </p:sp>
    </p:spTree>
    <p:extLst>
      <p:ext uri="{BB962C8B-B14F-4D97-AF65-F5344CB8AC3E}">
        <p14:creationId xmlns:p14="http://schemas.microsoft.com/office/powerpoint/2010/main" val="2335095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Tree>
    <p:extLst>
      <p:ext uri="{BB962C8B-B14F-4D97-AF65-F5344CB8AC3E}">
        <p14:creationId xmlns:p14="http://schemas.microsoft.com/office/powerpoint/2010/main" val="4123874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lide Picture 1">
    <p:spTree>
      <p:nvGrpSpPr>
        <p:cNvPr id="1" name=""/>
        <p:cNvGrpSpPr/>
        <p:nvPr/>
      </p:nvGrpSpPr>
      <p:grpSpPr>
        <a:xfrm>
          <a:off x="0" y="0"/>
          <a:ext cx="0" cy="0"/>
          <a:chOff x="0" y="0"/>
          <a:chExt cx="0" cy="0"/>
        </a:xfrm>
      </p:grpSpPr>
      <p:sp>
        <p:nvSpPr>
          <p:cNvPr id="2" name="Picture Placeholder 3"/>
          <p:cNvSpPr txBox="1">
            <a:spLocks noGrp="1"/>
          </p:cNvSpPr>
          <p:nvPr>
            <p:ph type="pic" idx="4294967295"/>
          </p:nvPr>
        </p:nvSpPr>
        <p:spPr>
          <a:xfrm>
            <a:off x="0" y="4"/>
            <a:ext cx="9144000" cy="6857999"/>
          </a:xfrm>
        </p:spPr>
        <p:txBody>
          <a:bodyPr tIns="359999" anchor="ctr" anchorCtr="1"/>
          <a:lstStyle>
            <a:lvl1pPr marL="0" indent="0" algn="ctr">
              <a:buNone/>
              <a:defRPr/>
            </a:lvl1pPr>
          </a:lstStyle>
          <a:p>
            <a:pPr lvl="0"/>
            <a:r>
              <a:rPr lang="en-US"/>
              <a:t>Click icon to insert picture</a:t>
            </a:r>
          </a:p>
        </p:txBody>
      </p:sp>
      <p:sp>
        <p:nvSpPr>
          <p:cNvPr id="3" name="Text Placeholder 11"/>
          <p:cNvSpPr txBox="1">
            <a:spLocks noGrp="1"/>
          </p:cNvSpPr>
          <p:nvPr>
            <p:ph type="body" idx="4294967295"/>
          </p:nvPr>
        </p:nvSpPr>
        <p:spPr>
          <a:xfrm>
            <a:off x="291602" y="5803215"/>
            <a:ext cx="8852397" cy="892795"/>
          </a:xfrm>
          <a:blipFill>
            <a:blip r:embed="rId2"/>
            <a:stretch>
              <a:fillRect/>
            </a:stretch>
          </a:blipFill>
        </p:spPr>
        <p:txBody>
          <a:bodyPr/>
          <a:lstStyle>
            <a:lvl1pPr algn="r">
              <a:spcBef>
                <a:spcPts val="225"/>
              </a:spcBef>
              <a:defRPr sz="1051">
                <a:solidFill>
                  <a:srgbClr val="114B7E"/>
                </a:solidFill>
              </a:defRPr>
            </a:lvl1pPr>
          </a:lstStyle>
          <a:p>
            <a:pPr lvl="0"/>
            <a:r>
              <a:rPr lang="en-US"/>
              <a:t>Click to edit Master text styles</a:t>
            </a:r>
          </a:p>
        </p:txBody>
      </p:sp>
      <p:sp>
        <p:nvSpPr>
          <p:cNvPr id="4" name="Date Placeholder 2"/>
          <p:cNvSpPr txBox="1">
            <a:spLocks noGrp="1"/>
          </p:cNvSpPr>
          <p:nvPr>
            <p:ph type="dt" sz="half" idx="7"/>
          </p:nvPr>
        </p:nvSpPr>
        <p:spPr/>
        <p:txBody>
          <a:bodyPr/>
          <a:lstStyle>
            <a:lvl1pPr>
              <a:defRPr/>
            </a:lvl1pPr>
          </a:lstStyle>
          <a:p>
            <a:pPr lvl="0"/>
            <a:fld id="{A23E7A86-787F-419F-B161-DA34FE8A08CD}" type="datetime1">
              <a:rPr lang="da-DK"/>
              <a:pPr lvl="0"/>
              <a:t>12-12-2019</a:t>
            </a:fld>
            <a:endParaRPr lang="da-DK"/>
          </a:p>
        </p:txBody>
      </p:sp>
      <p:sp>
        <p:nvSpPr>
          <p:cNvPr id="5" name="Footer Placeholder 3"/>
          <p:cNvSpPr txBox="1">
            <a:spLocks noGrp="1"/>
          </p:cNvSpPr>
          <p:nvPr>
            <p:ph type="ftr" sz="quarter" idx="9"/>
          </p:nvPr>
        </p:nvSpPr>
        <p:spPr/>
        <p:txBody>
          <a:bodyPr/>
          <a:lstStyle>
            <a:lvl1pPr>
              <a:defRPr/>
            </a:lvl1pPr>
          </a:lstStyle>
          <a:p>
            <a:pPr lvl="0"/>
            <a:endParaRPr lang="da-DK"/>
          </a:p>
        </p:txBody>
      </p:sp>
      <p:sp>
        <p:nvSpPr>
          <p:cNvPr id="6" name="Slide Number Placeholder 4"/>
          <p:cNvSpPr txBox="1">
            <a:spLocks noGrp="1"/>
          </p:cNvSpPr>
          <p:nvPr>
            <p:ph type="sldNum" sz="quarter" idx="8"/>
          </p:nvPr>
        </p:nvSpPr>
        <p:spPr/>
        <p:txBody>
          <a:bodyPr/>
          <a:lstStyle>
            <a:lvl1pPr>
              <a:defRPr/>
            </a:lvl1pPr>
          </a:lstStyle>
          <a:p>
            <a:pPr lvl="0"/>
            <a:fld id="{3ED3B391-2BFD-462B-AB7C-54FB350BC2E8}" type="slidenum">
              <a:t>‹#›</a:t>
            </a:fld>
            <a:endParaRPr lang="da-DK"/>
          </a:p>
        </p:txBody>
      </p:sp>
      <p:sp>
        <p:nvSpPr>
          <p:cNvPr id="7" name="Title Placeholder 1"/>
          <p:cNvSpPr txBox="1">
            <a:spLocks noGrp="1"/>
          </p:cNvSpPr>
          <p:nvPr>
            <p:ph type="title"/>
          </p:nvPr>
        </p:nvSpPr>
        <p:spPr>
          <a:xfrm>
            <a:off x="273607" y="360025"/>
            <a:ext cx="8596795" cy="838333"/>
          </a:xfrm>
        </p:spPr>
        <p:txBody>
          <a:bodyPr/>
          <a:lstStyle>
            <a:lvl1pPr>
              <a:defRPr/>
            </a:lvl1pPr>
          </a:lstStyle>
          <a:p>
            <a:pPr lvl="0"/>
            <a:r>
              <a:rPr lang="en-US"/>
              <a:t>Click to edit Master title style</a:t>
            </a:r>
            <a:endParaRPr lang="da-DK"/>
          </a:p>
        </p:txBody>
      </p:sp>
      <p:sp>
        <p:nvSpPr>
          <p:cNvPr id="8" name="Text Placeholder 14"/>
          <p:cNvSpPr txBox="1">
            <a:spLocks noGrp="1"/>
          </p:cNvSpPr>
          <p:nvPr>
            <p:ph type="body" idx="4294967295"/>
          </p:nvPr>
        </p:nvSpPr>
        <p:spPr>
          <a:xfrm>
            <a:off x="273607" y="1349955"/>
            <a:ext cx="8596795" cy="1874359"/>
          </a:xfrm>
        </p:spPr>
        <p:txBody>
          <a:bodyPr>
            <a:spAutoFit/>
          </a:bodyPr>
          <a:lstStyle>
            <a:lvl1pPr marL="0" indent="0">
              <a:buNone/>
              <a:defRPr/>
            </a:lvl1pPr>
            <a:lvl2pPr marL="338099" indent="-138097">
              <a:buNone/>
              <a:defRPr/>
            </a:lvl2pPr>
            <a:lvl3pPr marL="540473" indent="-135718">
              <a:buNone/>
              <a:defRPr/>
            </a:lvl3pPr>
            <a:lvl4pPr marL="738098" indent="-133329">
              <a:buNone/>
              <a:defRPr/>
            </a:lvl4pPr>
            <a:lvl5pPr indent="-133329">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36720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ntent - Li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269" y="360000"/>
            <a:ext cx="8423255" cy="553998"/>
          </a:xfrm>
          <a:prstGeom prst="rect">
            <a:avLst/>
          </a:prstGeom>
        </p:spPr>
        <p:txBody>
          <a:bodyPr wrap="square" lIns="0" tIns="0" rIns="0" bIns="0" anchor="t" anchorCtr="0">
            <a:spAutoFit/>
          </a:bodyPr>
          <a:lstStyle>
            <a:lvl1pPr algn="l">
              <a:defRPr sz="3600" b="1">
                <a:solidFill>
                  <a:srgbClr val="11497B"/>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3" name="Undertitel 2"/>
          <p:cNvSpPr>
            <a:spLocks noGrp="1"/>
          </p:cNvSpPr>
          <p:nvPr>
            <p:ph type="subTitle" idx="1" hasCustomPrompt="1"/>
          </p:nvPr>
        </p:nvSpPr>
        <p:spPr>
          <a:xfrm>
            <a:off x="360000" y="1515053"/>
            <a:ext cx="8421524" cy="246221"/>
          </a:xfrm>
          <a:prstGeom prst="rect">
            <a:avLst/>
          </a:prstGeom>
        </p:spPr>
        <p:txBody>
          <a:bodyPr wrap="square" lIns="0" tIns="0" rIns="0" bIns="0">
            <a:spAutoFit/>
          </a:bodyPr>
          <a:lstStyle>
            <a:lvl1pPr marL="177800" indent="-177800" algn="l">
              <a:buFont typeface="Arial" pitchFamily="34" charset="0"/>
              <a:buChar char="•"/>
              <a:defRPr sz="1600">
                <a:solidFill>
                  <a:schemeClr val="tx1"/>
                </a:solidFill>
                <a:latin typeface="Grundfos TheSans V2" pitchFamily="34" charset="0"/>
              </a:defRPr>
            </a:lvl1pPr>
            <a:lvl2pPr marL="539750" indent="-179388" algn="l">
              <a:buFont typeface="Arial" pitchFamily="34" charset="0"/>
              <a:buChar char="•"/>
              <a:defRPr sz="1500">
                <a:solidFill>
                  <a:schemeClr val="tx1"/>
                </a:solidFill>
              </a:defRPr>
            </a:lvl2pPr>
            <a:lvl3pPr marL="900113" indent="-179388" algn="l">
              <a:buFont typeface="Arial" pitchFamily="34" charset="0"/>
              <a:buChar char="•"/>
              <a:defRPr sz="1500">
                <a:solidFill>
                  <a:schemeClr val="tx1"/>
                </a:solidFill>
              </a:defRPr>
            </a:lvl3pPr>
            <a:lvl4pPr marL="1252538" indent="-179388" algn="l">
              <a:buFont typeface="Arial" pitchFamily="34" charset="0"/>
              <a:buChar char="•"/>
              <a:defRPr sz="1500">
                <a:solidFill>
                  <a:schemeClr val="tx1"/>
                </a:solidFill>
              </a:defRPr>
            </a:lvl4pPr>
            <a:lvl5pPr marL="1612900" indent="-179388" algn="l">
              <a:buFont typeface="Arial" pitchFamily="34" charset="0"/>
              <a:buChar char="•"/>
              <a:defRPr>
                <a:solidFill>
                  <a:srgbClr val="000000"/>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8" name="Pladsholder til dato 3"/>
          <p:cNvSpPr>
            <a:spLocks noGrp="1"/>
          </p:cNvSpPr>
          <p:nvPr>
            <p:ph type="dt" sz="half" idx="10"/>
          </p:nvPr>
        </p:nvSpPr>
        <p:spPr>
          <a:xfrm>
            <a:off x="248400" y="6106038"/>
            <a:ext cx="889200" cy="365125"/>
          </a:xfrm>
        </p:spPr>
        <p:txBody>
          <a:bodyPr/>
          <a:lstStyle>
            <a:lvl1pPr>
              <a:defRPr sz="1100"/>
            </a:lvl1pPr>
          </a:lstStyle>
          <a:p>
            <a:fld id="{81E8BE46-6012-40C5-8FB9-6F0B06EAE9C6}" type="datetimeFigureOut">
              <a:rPr lang="en-US" smtClean="0"/>
              <a:t>12/12/2019</a:t>
            </a:fld>
            <a:endParaRPr lang="en-US"/>
          </a:p>
        </p:txBody>
      </p:sp>
      <p:sp>
        <p:nvSpPr>
          <p:cNvPr id="9" name="Pladsholder til diasnummer 5"/>
          <p:cNvSpPr>
            <a:spLocks noGrp="1"/>
          </p:cNvSpPr>
          <p:nvPr>
            <p:ph type="sldNum" sz="quarter" idx="12"/>
          </p:nvPr>
        </p:nvSpPr>
        <p:spPr>
          <a:xfrm>
            <a:off x="8438400" y="6106038"/>
            <a:ext cx="601200" cy="365125"/>
          </a:xfrm>
        </p:spPr>
        <p:txBody>
          <a:bodyPr/>
          <a:lstStyle>
            <a:lvl1pPr>
              <a:defRPr sz="1100"/>
            </a:lvl1pPr>
          </a:lstStyle>
          <a:p>
            <a:fld id="{849D2BFA-561D-4AF8-A03A-90A103C91E70}" type="slidenum">
              <a:rPr lang="en-US" smtClean="0"/>
              <a:t>‹#›</a:t>
            </a:fld>
            <a:endParaRPr lang="en-US"/>
          </a:p>
        </p:txBody>
      </p:sp>
      <p:sp>
        <p:nvSpPr>
          <p:cNvPr id="10" name="Pladsholder til sidefod 4"/>
          <p:cNvSpPr>
            <a:spLocks noGrp="1"/>
          </p:cNvSpPr>
          <p:nvPr>
            <p:ph type="ftr" sz="quarter" idx="11"/>
          </p:nvPr>
        </p:nvSpPr>
        <p:spPr>
          <a:xfrm>
            <a:off x="1267200" y="6152401"/>
            <a:ext cx="7020000" cy="261610"/>
          </a:xfrm>
        </p:spPr>
        <p:txBody>
          <a:bodyPr anchor="b" anchorCtr="0">
            <a:spAutoFit/>
          </a:bodyPr>
          <a:lstStyle>
            <a:lvl1pPr>
              <a:defRPr sz="1100"/>
            </a:lvl1pPr>
          </a:lstStyle>
          <a:p>
            <a:endParaRPr lang="en-US"/>
          </a:p>
        </p:txBody>
      </p:sp>
    </p:spTree>
    <p:extLst>
      <p:ext uri="{BB962C8B-B14F-4D97-AF65-F5344CB8AC3E}">
        <p14:creationId xmlns:p14="http://schemas.microsoft.com/office/powerpoint/2010/main" val="570915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Intro">
    <p:spTree>
      <p:nvGrpSpPr>
        <p:cNvPr id="1" name=""/>
        <p:cNvGrpSpPr/>
        <p:nvPr/>
      </p:nvGrpSpPr>
      <p:grpSpPr>
        <a:xfrm>
          <a:off x="0" y="0"/>
          <a:ext cx="0" cy="0"/>
          <a:chOff x="0" y="0"/>
          <a:chExt cx="0" cy="0"/>
        </a:xfrm>
      </p:grpSpPr>
      <p:sp>
        <p:nvSpPr>
          <p:cNvPr id="12" name="Titel 1"/>
          <p:cNvSpPr>
            <a:spLocks noGrp="1"/>
          </p:cNvSpPr>
          <p:nvPr>
            <p:ph type="ctrTitle" hasCustomPrompt="1"/>
          </p:nvPr>
        </p:nvSpPr>
        <p:spPr>
          <a:xfrm>
            <a:off x="359999" y="360000"/>
            <a:ext cx="8421525" cy="553998"/>
          </a:xfrm>
          <a:prstGeom prst="rect">
            <a:avLst/>
          </a:prstGeom>
        </p:spPr>
        <p:txBody>
          <a:bodyPr wrap="square" lIns="0" tIns="0" rIns="0" bIns="0" anchor="t" anchorCtr="0">
            <a:spAutoFit/>
          </a:bodyPr>
          <a:lstStyle>
            <a:lvl1pPr algn="l">
              <a:defRPr sz="3600" b="1">
                <a:solidFill>
                  <a:srgbClr val="11497B"/>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14" name="Pladsholder til dato 3"/>
          <p:cNvSpPr>
            <a:spLocks noGrp="1"/>
          </p:cNvSpPr>
          <p:nvPr>
            <p:ph type="dt" sz="half" idx="2"/>
          </p:nvPr>
        </p:nvSpPr>
        <p:spPr>
          <a:xfrm>
            <a:off x="442440" y="5502376"/>
            <a:ext cx="889200" cy="365125"/>
          </a:xfrm>
          <a:prstGeom prst="rect">
            <a:avLst/>
          </a:prstGeom>
        </p:spPr>
        <p:txBody>
          <a:bodyPr vert="horz" lIns="91440" tIns="45720" rIns="91440" bIns="45720" rtlCol="0" anchor="ctr"/>
          <a:lstStyle>
            <a:lvl1pPr algn="l" fontAlgn="auto">
              <a:spcBef>
                <a:spcPts val="0"/>
              </a:spcBef>
              <a:spcAft>
                <a:spcPts val="0"/>
              </a:spcAft>
              <a:defRPr sz="1100">
                <a:solidFill>
                  <a:srgbClr val="C0C0C0"/>
                </a:solidFill>
                <a:latin typeface="+mn-lt"/>
                <a:cs typeface="+mn-cs"/>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FD8A6DFF-13F6-47DB-BF5A-994AFA781E2E}" type="datetimeFigureOut">
              <a:rPr kumimoji="0" lang="da-DK" sz="1100" b="0" i="0" u="none" strike="noStrike" kern="0" cap="none" spc="0" normalizeH="0" baseline="0" noProof="0" smtClean="0">
                <a:ln>
                  <a:noFill/>
                </a:ln>
                <a:solidFill>
                  <a:srgbClr val="C0C0C0"/>
                </a:solidFill>
                <a:effectLst/>
                <a:uLnTx/>
                <a:uFillTx/>
                <a:latin typeface="Grundfos TheSans V2"/>
                <a:cs typeface="+mn-cs"/>
              </a:rPr>
              <a:pPr marL="0" marR="0" lvl="0" indent="0" algn="l" defTabSz="914400" eaLnBrk="1" fontAlgn="auto" latinLnBrk="0" hangingPunct="1">
                <a:lnSpc>
                  <a:spcPct val="100000"/>
                </a:lnSpc>
                <a:spcBef>
                  <a:spcPts val="0"/>
                </a:spcBef>
                <a:spcAft>
                  <a:spcPts val="0"/>
                </a:spcAft>
                <a:buClrTx/>
                <a:buSzTx/>
                <a:buFontTx/>
                <a:buNone/>
                <a:tabLst/>
                <a:defRPr/>
              </a:pPr>
              <a:t>12-12-2019</a:t>
            </a:fld>
            <a:endParaRPr kumimoji="0" lang="da-DK" sz="1100" b="0" i="0" u="none" strike="noStrike" kern="0" cap="none" spc="0" normalizeH="0" baseline="0" noProof="0" dirty="0">
              <a:ln>
                <a:noFill/>
              </a:ln>
              <a:solidFill>
                <a:srgbClr val="C0C0C0"/>
              </a:solidFill>
              <a:effectLst/>
              <a:uLnTx/>
              <a:uFillTx/>
              <a:latin typeface="Grundfos TheSans V2"/>
              <a:cs typeface="+mn-cs"/>
            </a:endParaRPr>
          </a:p>
        </p:txBody>
      </p:sp>
      <p:sp>
        <p:nvSpPr>
          <p:cNvPr id="15" name="Pladsholder til sidefod 4"/>
          <p:cNvSpPr>
            <a:spLocks noGrp="1"/>
          </p:cNvSpPr>
          <p:nvPr>
            <p:ph type="ftr" sz="quarter" idx="3"/>
          </p:nvPr>
        </p:nvSpPr>
        <p:spPr>
          <a:xfrm>
            <a:off x="1475656" y="5550366"/>
            <a:ext cx="6811544" cy="261610"/>
          </a:xfrm>
          <a:prstGeom prst="rect">
            <a:avLst/>
          </a:prstGeom>
        </p:spPr>
        <p:txBody>
          <a:bodyPr vert="horz" wrap="square" lIns="91440" tIns="45720" rIns="91440" bIns="45720" rtlCol="0" anchor="b" anchorCtr="0">
            <a:spAutoFit/>
          </a:bodyPr>
          <a:lstStyle>
            <a:lvl1pPr algn="ctr" fontAlgn="auto">
              <a:spcBef>
                <a:spcPts val="0"/>
              </a:spcBef>
              <a:spcAft>
                <a:spcPts val="0"/>
              </a:spcAft>
              <a:defRPr sz="1100">
                <a:solidFill>
                  <a:srgbClr val="C0C0C0"/>
                </a:solidFill>
                <a:latin typeface="+mn-lt"/>
                <a:cs typeface="+mn-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srgbClr val="C0C0C0"/>
              </a:solidFill>
              <a:effectLst/>
              <a:uLnTx/>
              <a:uFillTx/>
              <a:latin typeface="Grundfos TheSans V2"/>
              <a:cs typeface="+mn-cs"/>
            </a:endParaRPr>
          </a:p>
        </p:txBody>
      </p:sp>
      <p:sp>
        <p:nvSpPr>
          <p:cNvPr id="16" name="Pladsholder til diasnummer 5"/>
          <p:cNvSpPr>
            <a:spLocks noGrp="1"/>
          </p:cNvSpPr>
          <p:nvPr>
            <p:ph type="sldNum" sz="quarter" idx="4"/>
          </p:nvPr>
        </p:nvSpPr>
        <p:spPr>
          <a:xfrm>
            <a:off x="8438400" y="5502376"/>
            <a:ext cx="601200" cy="365125"/>
          </a:xfrm>
          <a:prstGeom prst="rect">
            <a:avLst/>
          </a:prstGeom>
        </p:spPr>
        <p:txBody>
          <a:bodyPr vert="horz" lIns="91440" tIns="45720" rIns="91440" bIns="45720" rtlCol="0" anchor="ctr"/>
          <a:lstStyle>
            <a:lvl1pPr algn="r" fontAlgn="auto">
              <a:spcBef>
                <a:spcPts val="0"/>
              </a:spcBef>
              <a:spcAft>
                <a:spcPts val="0"/>
              </a:spcAft>
              <a:defRPr sz="1100">
                <a:solidFill>
                  <a:srgbClr val="C0C0C0"/>
                </a:solidFill>
                <a:latin typeface="+mn-lt"/>
                <a:cs typeface="+mn-cs"/>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955C1EB7-4B30-4A6A-B082-00DF032B633D}" type="slidenum">
              <a:rPr kumimoji="0" lang="da-DK" sz="1100" b="0" i="0" u="none" strike="noStrike" kern="0" cap="none" spc="0" normalizeH="0" baseline="0" noProof="0" smtClean="0">
                <a:ln>
                  <a:noFill/>
                </a:ln>
                <a:solidFill>
                  <a:srgbClr val="C0C0C0"/>
                </a:solidFill>
                <a:effectLst/>
                <a:uLnTx/>
                <a:uFillTx/>
                <a:latin typeface="Grundfos TheSans V2"/>
                <a:cs typeface="+mn-cs"/>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da-DK" sz="1100" b="0" i="0" u="none" strike="noStrike" kern="0" cap="none" spc="0" normalizeH="0" baseline="0" noProof="0">
              <a:ln>
                <a:noFill/>
              </a:ln>
              <a:solidFill>
                <a:srgbClr val="C0C0C0"/>
              </a:solidFill>
              <a:effectLst/>
              <a:uLnTx/>
              <a:uFillTx/>
              <a:latin typeface="Grundfos TheSans V2"/>
              <a:cs typeface="+mn-cs"/>
            </a:endParaRPr>
          </a:p>
        </p:txBody>
      </p:sp>
      <p:sp>
        <p:nvSpPr>
          <p:cNvPr id="8" name="Undertitel 2"/>
          <p:cNvSpPr>
            <a:spLocks noGrp="1"/>
          </p:cNvSpPr>
          <p:nvPr>
            <p:ph type="subTitle" idx="1" hasCustomPrompt="1"/>
          </p:nvPr>
        </p:nvSpPr>
        <p:spPr>
          <a:xfrm>
            <a:off x="359999" y="1515053"/>
            <a:ext cx="8421525" cy="246221"/>
          </a:xfrm>
          <a:prstGeom prst="rect">
            <a:avLst/>
          </a:prstGeom>
        </p:spPr>
        <p:txBody>
          <a:bodyPr wrap="square" lIns="0" tIns="0" rIns="0" bIns="0">
            <a:spAutoFit/>
          </a:bodyPr>
          <a:lstStyle>
            <a:lvl1pPr marL="0" indent="0" algn="l">
              <a:buNone/>
              <a:defRPr sz="1600">
                <a:solidFill>
                  <a:schemeClr val="tx1"/>
                </a:solidFill>
                <a:latin typeface="Grundfos TheSans V2" pitchFamily="34" charset="0"/>
              </a:defRPr>
            </a:lvl1pPr>
            <a:lvl2pPr marL="360363" indent="0" algn="l">
              <a:buFont typeface="Arial" pitchFamily="34" charset="0"/>
              <a:buNone/>
              <a:defRPr sz="1500">
                <a:solidFill>
                  <a:schemeClr val="tx1"/>
                </a:solidFill>
              </a:defRPr>
            </a:lvl2pPr>
            <a:lvl3pPr marL="720725" indent="0" algn="l">
              <a:buNone/>
              <a:defRPr sz="1500">
                <a:solidFill>
                  <a:schemeClr val="tx1"/>
                </a:solidFill>
              </a:defRPr>
            </a:lvl3pPr>
            <a:lvl4pPr marL="1073150" indent="0" algn="l">
              <a:buNone/>
              <a:defRPr sz="1500">
                <a:solidFill>
                  <a:schemeClr val="tx1"/>
                </a:solidFill>
              </a:defRPr>
            </a:lvl4pPr>
            <a:lvl5pPr marL="1433513" indent="0" algn="l">
              <a:buNone/>
              <a:defRPr>
                <a:solidFill>
                  <a:srgbClr val="000000"/>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Tree>
    <p:extLst>
      <p:ext uri="{BB962C8B-B14F-4D97-AF65-F5344CB8AC3E}">
        <p14:creationId xmlns:p14="http://schemas.microsoft.com/office/powerpoint/2010/main" val="4023924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Intro - Full picture">
    <p:spTree>
      <p:nvGrpSpPr>
        <p:cNvPr id="1" name=""/>
        <p:cNvGrpSpPr/>
        <p:nvPr/>
      </p:nvGrpSpPr>
      <p:grpSpPr>
        <a:xfrm>
          <a:off x="0" y="0"/>
          <a:ext cx="0" cy="0"/>
          <a:chOff x="0" y="0"/>
          <a:chExt cx="0" cy="0"/>
        </a:xfrm>
      </p:grpSpPr>
      <p:sp>
        <p:nvSpPr>
          <p:cNvPr id="7" name="Picture Placeholder 10"/>
          <p:cNvSpPr>
            <a:spLocks noGrp="1"/>
          </p:cNvSpPr>
          <p:nvPr>
            <p:ph type="pic" sz="quarter" idx="13" hasCustomPrompt="1"/>
          </p:nvPr>
        </p:nvSpPr>
        <p:spPr>
          <a:xfrm>
            <a:off x="0" y="0"/>
            <a:ext cx="9144000" cy="6858000"/>
          </a:xfrm>
          <a:prstGeom prst="rect">
            <a:avLst/>
          </a:prstGeom>
        </p:spPr>
        <p:txBody>
          <a:bodyPr anchor="ctr" anchorCtr="0"/>
          <a:lstStyle>
            <a:lvl1pPr marL="0" indent="0" algn="ctr">
              <a:buFontTx/>
              <a:buNone/>
              <a:defRPr sz="1400" baseline="0">
                <a:latin typeface="Grundfos TheSans" pitchFamily="34" charset="0"/>
              </a:defRPr>
            </a:lvl1pPr>
          </a:lstStyle>
          <a:p>
            <a:r>
              <a:rPr lang="en-US" dirty="0"/>
              <a:t>Click icon to insert picture</a:t>
            </a:r>
          </a:p>
        </p:txBody>
      </p:sp>
      <p:sp>
        <p:nvSpPr>
          <p:cNvPr id="8" name="Text Placeholder 11"/>
          <p:cNvSpPr>
            <a:spLocks noGrp="1"/>
          </p:cNvSpPr>
          <p:nvPr>
            <p:ph type="body" sz="quarter" idx="14"/>
          </p:nvPr>
        </p:nvSpPr>
        <p:spPr>
          <a:xfrm>
            <a:off x="360000" y="5798382"/>
            <a:ext cx="8784000" cy="899999"/>
          </a:xfrm>
          <a:prstGeom prst="rect">
            <a:avLst/>
          </a:prstGeom>
          <a:blipFill dpi="0" rotWithShape="1">
            <a:blip r:embed="rId2"/>
            <a:srcRect/>
            <a:stretch>
              <a:fillRect/>
            </a:stretch>
          </a:blipFill>
        </p:spPr>
        <p:txBody>
          <a:bodyPr/>
          <a:lstStyle>
            <a:lvl1pPr algn="r">
              <a:defRPr sz="1400">
                <a:solidFill>
                  <a:srgbClr val="114B7E"/>
                </a:solidFill>
              </a:defRPr>
            </a:lvl1pPr>
          </a:lstStyle>
          <a:p>
            <a:pPr lvl="0"/>
            <a:r>
              <a:rPr lang="en-US"/>
              <a:t>Click to edit Master text styles</a:t>
            </a:r>
          </a:p>
        </p:txBody>
      </p:sp>
      <p:sp>
        <p:nvSpPr>
          <p:cNvPr id="12" name="Titel 1"/>
          <p:cNvSpPr>
            <a:spLocks noGrp="1"/>
          </p:cNvSpPr>
          <p:nvPr>
            <p:ph type="ctrTitle" hasCustomPrompt="1"/>
          </p:nvPr>
        </p:nvSpPr>
        <p:spPr>
          <a:xfrm>
            <a:off x="359999" y="360000"/>
            <a:ext cx="8421525" cy="553998"/>
          </a:xfrm>
          <a:prstGeom prst="rect">
            <a:avLst/>
          </a:prstGeom>
        </p:spPr>
        <p:txBody>
          <a:bodyPr wrap="square" lIns="0" tIns="0" rIns="0" bIns="0" anchor="t" anchorCtr="0">
            <a:spAutoFit/>
          </a:bodyPr>
          <a:lstStyle>
            <a:lvl1pPr algn="l">
              <a:defRPr sz="3600" b="1">
                <a:solidFill>
                  <a:srgbClr val="11497B"/>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14" name="Pladsholder til dato 3"/>
          <p:cNvSpPr>
            <a:spLocks noGrp="1"/>
          </p:cNvSpPr>
          <p:nvPr>
            <p:ph type="dt" sz="half" idx="2"/>
          </p:nvPr>
        </p:nvSpPr>
        <p:spPr>
          <a:xfrm>
            <a:off x="442440" y="5502376"/>
            <a:ext cx="889200" cy="365125"/>
          </a:xfrm>
          <a:prstGeom prst="rect">
            <a:avLst/>
          </a:prstGeom>
        </p:spPr>
        <p:txBody>
          <a:bodyPr vert="horz" lIns="91440" tIns="45720" rIns="91440" bIns="45720" rtlCol="0" anchor="ctr"/>
          <a:lstStyle>
            <a:lvl1pPr algn="l" fontAlgn="auto">
              <a:spcBef>
                <a:spcPts val="0"/>
              </a:spcBef>
              <a:spcAft>
                <a:spcPts val="0"/>
              </a:spcAft>
              <a:defRPr sz="1100">
                <a:solidFill>
                  <a:srgbClr val="C0C0C0"/>
                </a:solidFill>
                <a:latin typeface="+mn-lt"/>
                <a:cs typeface="+mn-cs"/>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FD8A6DFF-13F6-47DB-BF5A-994AFA781E2E}" type="datetimeFigureOut">
              <a:rPr kumimoji="0" lang="da-DK" sz="1100" b="0" i="0" u="none" strike="noStrike" kern="0" cap="none" spc="0" normalizeH="0" baseline="0" noProof="0" smtClean="0">
                <a:ln>
                  <a:noFill/>
                </a:ln>
                <a:solidFill>
                  <a:srgbClr val="C0C0C0"/>
                </a:solidFill>
                <a:effectLst/>
                <a:uLnTx/>
                <a:uFillTx/>
                <a:latin typeface="Grundfos TheSans V2"/>
                <a:cs typeface="+mn-cs"/>
              </a:rPr>
              <a:pPr marL="0" marR="0" lvl="0" indent="0" algn="l" defTabSz="914400" eaLnBrk="1" fontAlgn="auto" latinLnBrk="0" hangingPunct="1">
                <a:lnSpc>
                  <a:spcPct val="100000"/>
                </a:lnSpc>
                <a:spcBef>
                  <a:spcPts val="0"/>
                </a:spcBef>
                <a:spcAft>
                  <a:spcPts val="0"/>
                </a:spcAft>
                <a:buClrTx/>
                <a:buSzTx/>
                <a:buFontTx/>
                <a:buNone/>
                <a:tabLst/>
                <a:defRPr/>
              </a:pPr>
              <a:t>12-12-2019</a:t>
            </a:fld>
            <a:endParaRPr kumimoji="0" lang="da-DK" sz="1100" b="0" i="0" u="none" strike="noStrike" kern="0" cap="none" spc="0" normalizeH="0" baseline="0" noProof="0" dirty="0">
              <a:ln>
                <a:noFill/>
              </a:ln>
              <a:solidFill>
                <a:srgbClr val="C0C0C0"/>
              </a:solidFill>
              <a:effectLst/>
              <a:uLnTx/>
              <a:uFillTx/>
              <a:latin typeface="Grundfos TheSans V2"/>
              <a:cs typeface="+mn-cs"/>
            </a:endParaRPr>
          </a:p>
        </p:txBody>
      </p:sp>
      <p:sp>
        <p:nvSpPr>
          <p:cNvPr id="15" name="Pladsholder til sidefod 4"/>
          <p:cNvSpPr>
            <a:spLocks noGrp="1"/>
          </p:cNvSpPr>
          <p:nvPr>
            <p:ph type="ftr" sz="quarter" idx="3"/>
          </p:nvPr>
        </p:nvSpPr>
        <p:spPr>
          <a:xfrm>
            <a:off x="1475656" y="5550366"/>
            <a:ext cx="6811544" cy="261610"/>
          </a:xfrm>
          <a:prstGeom prst="rect">
            <a:avLst/>
          </a:prstGeom>
        </p:spPr>
        <p:txBody>
          <a:bodyPr vert="horz" wrap="square" lIns="91440" tIns="45720" rIns="91440" bIns="45720" rtlCol="0" anchor="b" anchorCtr="0">
            <a:spAutoFit/>
          </a:bodyPr>
          <a:lstStyle>
            <a:lvl1pPr algn="ctr" fontAlgn="auto">
              <a:spcBef>
                <a:spcPts val="0"/>
              </a:spcBef>
              <a:spcAft>
                <a:spcPts val="0"/>
              </a:spcAft>
              <a:defRPr sz="1100">
                <a:solidFill>
                  <a:srgbClr val="C0C0C0"/>
                </a:solidFill>
                <a:latin typeface="+mn-lt"/>
                <a:cs typeface="+mn-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srgbClr val="C0C0C0"/>
              </a:solidFill>
              <a:effectLst/>
              <a:uLnTx/>
              <a:uFillTx/>
              <a:latin typeface="Grundfos TheSans V2"/>
              <a:cs typeface="+mn-cs"/>
            </a:endParaRPr>
          </a:p>
        </p:txBody>
      </p:sp>
      <p:sp>
        <p:nvSpPr>
          <p:cNvPr id="16" name="Pladsholder til diasnummer 5"/>
          <p:cNvSpPr>
            <a:spLocks noGrp="1"/>
          </p:cNvSpPr>
          <p:nvPr>
            <p:ph type="sldNum" sz="quarter" idx="4"/>
          </p:nvPr>
        </p:nvSpPr>
        <p:spPr>
          <a:xfrm>
            <a:off x="8438400" y="5502376"/>
            <a:ext cx="601200" cy="365125"/>
          </a:xfrm>
          <a:prstGeom prst="rect">
            <a:avLst/>
          </a:prstGeom>
        </p:spPr>
        <p:txBody>
          <a:bodyPr vert="horz" lIns="91440" tIns="45720" rIns="91440" bIns="45720" rtlCol="0" anchor="ctr"/>
          <a:lstStyle>
            <a:lvl1pPr algn="r" fontAlgn="auto">
              <a:spcBef>
                <a:spcPts val="0"/>
              </a:spcBef>
              <a:spcAft>
                <a:spcPts val="0"/>
              </a:spcAft>
              <a:defRPr sz="1100">
                <a:solidFill>
                  <a:srgbClr val="C0C0C0"/>
                </a:solidFill>
                <a:latin typeface="+mn-lt"/>
                <a:cs typeface="+mn-cs"/>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955C1EB7-4B30-4A6A-B082-00DF032B633D}" type="slidenum">
              <a:rPr kumimoji="0" lang="da-DK" sz="1100" b="0" i="0" u="none" strike="noStrike" kern="0" cap="none" spc="0" normalizeH="0" baseline="0" noProof="0" smtClean="0">
                <a:ln>
                  <a:noFill/>
                </a:ln>
                <a:solidFill>
                  <a:srgbClr val="C0C0C0"/>
                </a:solidFill>
                <a:effectLst/>
                <a:uLnTx/>
                <a:uFillTx/>
                <a:latin typeface="Grundfos TheSans V2"/>
                <a:cs typeface="+mn-cs"/>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da-DK" sz="1100" b="0" i="0" u="none" strike="noStrike" kern="0" cap="none" spc="0" normalizeH="0" baseline="0" noProof="0">
              <a:ln>
                <a:noFill/>
              </a:ln>
              <a:solidFill>
                <a:srgbClr val="C0C0C0"/>
              </a:solidFill>
              <a:effectLst/>
              <a:uLnTx/>
              <a:uFillTx/>
              <a:latin typeface="Grundfos TheSans V2"/>
              <a:cs typeface="+mn-cs"/>
            </a:endParaRPr>
          </a:p>
        </p:txBody>
      </p:sp>
      <p:sp>
        <p:nvSpPr>
          <p:cNvPr id="10" name="Undertitel 2"/>
          <p:cNvSpPr>
            <a:spLocks noGrp="1"/>
          </p:cNvSpPr>
          <p:nvPr>
            <p:ph type="subTitle" idx="1" hasCustomPrompt="1"/>
          </p:nvPr>
        </p:nvSpPr>
        <p:spPr>
          <a:xfrm>
            <a:off x="359999" y="1515053"/>
            <a:ext cx="8421525" cy="246221"/>
          </a:xfrm>
          <a:prstGeom prst="rect">
            <a:avLst/>
          </a:prstGeom>
        </p:spPr>
        <p:txBody>
          <a:bodyPr wrap="square" lIns="0" tIns="0" rIns="0" bIns="0">
            <a:spAutoFit/>
          </a:bodyPr>
          <a:lstStyle>
            <a:lvl1pPr marL="0" indent="0" algn="l">
              <a:buNone/>
              <a:defRPr sz="1600">
                <a:solidFill>
                  <a:schemeClr val="tx1"/>
                </a:solidFill>
                <a:latin typeface="Grundfos TheSans V2" pitchFamily="34" charset="0"/>
              </a:defRPr>
            </a:lvl1pPr>
            <a:lvl2pPr marL="360363" indent="0" algn="l">
              <a:buFont typeface="Arial" pitchFamily="34" charset="0"/>
              <a:buNone/>
              <a:defRPr sz="1500">
                <a:solidFill>
                  <a:schemeClr val="tx1"/>
                </a:solidFill>
              </a:defRPr>
            </a:lvl2pPr>
            <a:lvl3pPr marL="720725" indent="0" algn="l">
              <a:buNone/>
              <a:defRPr sz="1500">
                <a:solidFill>
                  <a:schemeClr val="tx1"/>
                </a:solidFill>
              </a:defRPr>
            </a:lvl3pPr>
            <a:lvl4pPr marL="1073150" indent="0" algn="l">
              <a:buNone/>
              <a:defRPr sz="1500">
                <a:solidFill>
                  <a:schemeClr val="tx1"/>
                </a:solidFill>
              </a:defRPr>
            </a:lvl4pPr>
            <a:lvl5pPr marL="1433513" indent="0" algn="l">
              <a:buNone/>
              <a:defRPr>
                <a:solidFill>
                  <a:srgbClr val="000000"/>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Tree>
    <p:extLst>
      <p:ext uri="{BB962C8B-B14F-4D97-AF65-F5344CB8AC3E}">
        <p14:creationId xmlns:p14="http://schemas.microsoft.com/office/powerpoint/2010/main" val="747058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ntro - Full picture">
    <p:spTree>
      <p:nvGrpSpPr>
        <p:cNvPr id="1" name=""/>
        <p:cNvGrpSpPr/>
        <p:nvPr/>
      </p:nvGrpSpPr>
      <p:grpSpPr>
        <a:xfrm>
          <a:off x="0" y="0"/>
          <a:ext cx="0" cy="0"/>
          <a:chOff x="0" y="0"/>
          <a:chExt cx="0" cy="0"/>
        </a:xfrm>
      </p:grpSpPr>
      <p:sp>
        <p:nvSpPr>
          <p:cNvPr id="9" name="Picture Placeholder 10"/>
          <p:cNvSpPr>
            <a:spLocks noGrp="1"/>
          </p:cNvSpPr>
          <p:nvPr>
            <p:ph type="pic" sz="quarter" idx="13" hasCustomPrompt="1"/>
          </p:nvPr>
        </p:nvSpPr>
        <p:spPr>
          <a:xfrm>
            <a:off x="0" y="0"/>
            <a:ext cx="9144000" cy="6858000"/>
          </a:xfrm>
          <a:prstGeom prst="rect">
            <a:avLst/>
          </a:prstGeom>
        </p:spPr>
        <p:txBody>
          <a:bodyPr anchor="ctr" anchorCtr="0"/>
          <a:lstStyle>
            <a:lvl1pPr marL="0" indent="0" algn="ctr">
              <a:buFontTx/>
              <a:buNone/>
              <a:defRPr sz="1400">
                <a:latin typeface="Grundfos TheSans" pitchFamily="34" charset="0"/>
              </a:defRPr>
            </a:lvl1pPr>
          </a:lstStyle>
          <a:p>
            <a:r>
              <a:rPr lang="en-US" dirty="0"/>
              <a:t>Click icon to insert picture</a:t>
            </a:r>
          </a:p>
        </p:txBody>
      </p:sp>
      <p:sp>
        <p:nvSpPr>
          <p:cNvPr id="10" name="Titel 1"/>
          <p:cNvSpPr>
            <a:spLocks noGrp="1"/>
          </p:cNvSpPr>
          <p:nvPr>
            <p:ph type="ctrTitle" hasCustomPrompt="1"/>
          </p:nvPr>
        </p:nvSpPr>
        <p:spPr>
          <a:xfrm>
            <a:off x="360000" y="4200832"/>
            <a:ext cx="8784000" cy="1630800"/>
          </a:xfrm>
          <a:prstGeom prst="rect">
            <a:avLst/>
          </a:prstGeom>
          <a:solidFill>
            <a:srgbClr val="11497B">
              <a:alpha val="80000"/>
            </a:srgbClr>
          </a:solidFill>
        </p:spPr>
        <p:txBody>
          <a:bodyPr lIns="180000" tIns="46800" rIns="90000" bIns="46800" anchor="t" anchorCtr="0">
            <a:noAutofit/>
          </a:bodyPr>
          <a:lstStyle>
            <a:lvl1pPr algn="l">
              <a:defRPr sz="3200" b="1">
                <a:solidFill>
                  <a:schemeClr val="bg1"/>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8" name="Text Placeholder 11"/>
          <p:cNvSpPr>
            <a:spLocks noGrp="1"/>
          </p:cNvSpPr>
          <p:nvPr>
            <p:ph type="body" sz="quarter" idx="14"/>
          </p:nvPr>
        </p:nvSpPr>
        <p:spPr>
          <a:xfrm>
            <a:off x="360000" y="5798382"/>
            <a:ext cx="8784000" cy="899999"/>
          </a:xfrm>
          <a:prstGeom prst="rect">
            <a:avLst/>
          </a:prstGeom>
          <a:blipFill dpi="0" rotWithShape="1">
            <a:blip r:embed="rId2"/>
            <a:srcRect/>
            <a:stretch>
              <a:fillRect/>
            </a:stretch>
          </a:blipFill>
        </p:spPr>
        <p:txBody>
          <a:bodyPr/>
          <a:lstStyle>
            <a:lvl1pPr algn="r">
              <a:defRPr sz="1400">
                <a:solidFill>
                  <a:srgbClr val="114B7E"/>
                </a:solidFill>
              </a:defRPr>
            </a:lvl1pPr>
          </a:lstStyle>
          <a:p>
            <a:pPr lvl="0"/>
            <a:r>
              <a:rPr lang="en-US"/>
              <a:t>Click to edit Master text styles</a:t>
            </a:r>
          </a:p>
        </p:txBody>
      </p:sp>
      <p:sp>
        <p:nvSpPr>
          <p:cNvPr id="14" name="Pladsholder til dato 3"/>
          <p:cNvSpPr>
            <a:spLocks noGrp="1"/>
          </p:cNvSpPr>
          <p:nvPr>
            <p:ph type="dt" sz="half" idx="2"/>
          </p:nvPr>
        </p:nvSpPr>
        <p:spPr>
          <a:xfrm>
            <a:off x="442440" y="5502376"/>
            <a:ext cx="889200" cy="365125"/>
          </a:xfrm>
          <a:prstGeom prst="rect">
            <a:avLst/>
          </a:prstGeom>
        </p:spPr>
        <p:txBody>
          <a:bodyPr vert="horz" lIns="91440" tIns="45720" rIns="91440" bIns="45720" rtlCol="0" anchor="ctr"/>
          <a:lstStyle>
            <a:lvl1pPr algn="l" fontAlgn="auto">
              <a:spcBef>
                <a:spcPts val="0"/>
              </a:spcBef>
              <a:spcAft>
                <a:spcPts val="0"/>
              </a:spcAft>
              <a:defRPr sz="1100">
                <a:solidFill>
                  <a:srgbClr val="C0C0C0"/>
                </a:solidFill>
                <a:latin typeface="+mn-lt"/>
                <a:cs typeface="+mn-cs"/>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FD8A6DFF-13F6-47DB-BF5A-994AFA781E2E}" type="datetimeFigureOut">
              <a:rPr kumimoji="0" lang="da-DK" sz="1100" b="0" i="0" u="none" strike="noStrike" kern="0" cap="none" spc="0" normalizeH="0" baseline="0" noProof="0" smtClean="0">
                <a:ln>
                  <a:noFill/>
                </a:ln>
                <a:solidFill>
                  <a:srgbClr val="C0C0C0"/>
                </a:solidFill>
                <a:effectLst/>
                <a:uLnTx/>
                <a:uFillTx/>
                <a:latin typeface="Grundfos TheSans V2"/>
                <a:cs typeface="+mn-cs"/>
              </a:rPr>
              <a:pPr marL="0" marR="0" lvl="0" indent="0" algn="l" defTabSz="914400" eaLnBrk="1" fontAlgn="auto" latinLnBrk="0" hangingPunct="1">
                <a:lnSpc>
                  <a:spcPct val="100000"/>
                </a:lnSpc>
                <a:spcBef>
                  <a:spcPts val="0"/>
                </a:spcBef>
                <a:spcAft>
                  <a:spcPts val="0"/>
                </a:spcAft>
                <a:buClrTx/>
                <a:buSzTx/>
                <a:buFontTx/>
                <a:buNone/>
                <a:tabLst/>
                <a:defRPr/>
              </a:pPr>
              <a:t>12-12-2019</a:t>
            </a:fld>
            <a:endParaRPr kumimoji="0" lang="da-DK" sz="1100" b="0" i="0" u="none" strike="noStrike" kern="0" cap="none" spc="0" normalizeH="0" baseline="0" noProof="0" dirty="0">
              <a:ln>
                <a:noFill/>
              </a:ln>
              <a:solidFill>
                <a:srgbClr val="C0C0C0"/>
              </a:solidFill>
              <a:effectLst/>
              <a:uLnTx/>
              <a:uFillTx/>
              <a:latin typeface="Grundfos TheSans V2"/>
              <a:cs typeface="+mn-cs"/>
            </a:endParaRPr>
          </a:p>
        </p:txBody>
      </p:sp>
      <p:sp>
        <p:nvSpPr>
          <p:cNvPr id="15" name="Pladsholder til sidefod 4"/>
          <p:cNvSpPr>
            <a:spLocks noGrp="1"/>
          </p:cNvSpPr>
          <p:nvPr>
            <p:ph type="ftr" sz="quarter" idx="3"/>
          </p:nvPr>
        </p:nvSpPr>
        <p:spPr>
          <a:xfrm>
            <a:off x="1475656" y="5550366"/>
            <a:ext cx="6811544" cy="261610"/>
          </a:xfrm>
          <a:prstGeom prst="rect">
            <a:avLst/>
          </a:prstGeom>
        </p:spPr>
        <p:txBody>
          <a:bodyPr vert="horz" wrap="square" lIns="91440" tIns="45720" rIns="91440" bIns="45720" rtlCol="0" anchor="b" anchorCtr="0">
            <a:spAutoFit/>
          </a:bodyPr>
          <a:lstStyle>
            <a:lvl1pPr algn="ctr" fontAlgn="auto">
              <a:spcBef>
                <a:spcPts val="0"/>
              </a:spcBef>
              <a:spcAft>
                <a:spcPts val="0"/>
              </a:spcAft>
              <a:defRPr sz="1100">
                <a:solidFill>
                  <a:srgbClr val="C0C0C0"/>
                </a:solidFill>
                <a:latin typeface="+mn-lt"/>
                <a:cs typeface="+mn-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srgbClr val="C0C0C0"/>
              </a:solidFill>
              <a:effectLst/>
              <a:uLnTx/>
              <a:uFillTx/>
              <a:latin typeface="Grundfos TheSans V2"/>
              <a:cs typeface="+mn-cs"/>
            </a:endParaRPr>
          </a:p>
        </p:txBody>
      </p:sp>
      <p:sp>
        <p:nvSpPr>
          <p:cNvPr id="16" name="Pladsholder til diasnummer 5"/>
          <p:cNvSpPr>
            <a:spLocks noGrp="1"/>
          </p:cNvSpPr>
          <p:nvPr>
            <p:ph type="sldNum" sz="quarter" idx="4"/>
          </p:nvPr>
        </p:nvSpPr>
        <p:spPr>
          <a:xfrm>
            <a:off x="8438400" y="5502376"/>
            <a:ext cx="601200" cy="365125"/>
          </a:xfrm>
          <a:prstGeom prst="rect">
            <a:avLst/>
          </a:prstGeom>
        </p:spPr>
        <p:txBody>
          <a:bodyPr vert="horz" lIns="91440" tIns="45720" rIns="91440" bIns="45720" rtlCol="0" anchor="ctr"/>
          <a:lstStyle>
            <a:lvl1pPr algn="r" fontAlgn="auto">
              <a:spcBef>
                <a:spcPts val="0"/>
              </a:spcBef>
              <a:spcAft>
                <a:spcPts val="0"/>
              </a:spcAft>
              <a:defRPr sz="1100">
                <a:solidFill>
                  <a:srgbClr val="C0C0C0"/>
                </a:solidFill>
                <a:latin typeface="+mn-lt"/>
                <a:cs typeface="+mn-cs"/>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955C1EB7-4B30-4A6A-B082-00DF032B633D}" type="slidenum">
              <a:rPr kumimoji="0" lang="da-DK" sz="1100" b="0" i="0" u="none" strike="noStrike" kern="0" cap="none" spc="0" normalizeH="0" baseline="0" noProof="0" smtClean="0">
                <a:ln>
                  <a:noFill/>
                </a:ln>
                <a:solidFill>
                  <a:srgbClr val="C0C0C0"/>
                </a:solidFill>
                <a:effectLst/>
                <a:uLnTx/>
                <a:uFillTx/>
                <a:latin typeface="Grundfos TheSans V2"/>
                <a:cs typeface="+mn-cs"/>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da-DK" sz="1100" b="0" i="0" u="none" strike="noStrike" kern="0" cap="none" spc="0" normalizeH="0" baseline="0" noProof="0">
              <a:ln>
                <a:noFill/>
              </a:ln>
              <a:solidFill>
                <a:srgbClr val="C0C0C0"/>
              </a:solidFill>
              <a:effectLst/>
              <a:uLnTx/>
              <a:uFillTx/>
              <a:latin typeface="Grundfos TheSans V2"/>
              <a:cs typeface="+mn-cs"/>
            </a:endParaRPr>
          </a:p>
        </p:txBody>
      </p:sp>
    </p:spTree>
    <p:extLst>
      <p:ext uri="{BB962C8B-B14F-4D97-AF65-F5344CB8AC3E}">
        <p14:creationId xmlns:p14="http://schemas.microsoft.com/office/powerpoint/2010/main" val="603548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Intro - Blue background">
    <p:spTree>
      <p:nvGrpSpPr>
        <p:cNvPr id="1" name=""/>
        <p:cNvGrpSpPr/>
        <p:nvPr/>
      </p:nvGrpSpPr>
      <p:grpSpPr>
        <a:xfrm>
          <a:off x="0" y="0"/>
          <a:ext cx="0" cy="0"/>
          <a:chOff x="0" y="0"/>
          <a:chExt cx="0" cy="0"/>
        </a:xfrm>
      </p:grpSpPr>
      <p:sp>
        <p:nvSpPr>
          <p:cNvPr id="11" name="Rektangel 12"/>
          <p:cNvSpPr/>
          <p:nvPr userDrawn="1"/>
        </p:nvSpPr>
        <p:spPr>
          <a:xfrm>
            <a:off x="0" y="0"/>
            <a:ext cx="9144000" cy="6858000"/>
          </a:xfrm>
          <a:prstGeom prst="rect">
            <a:avLst/>
          </a:prstGeom>
          <a:solidFill>
            <a:srgbClr val="114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itel 1"/>
          <p:cNvSpPr>
            <a:spLocks noGrp="1"/>
          </p:cNvSpPr>
          <p:nvPr>
            <p:ph type="ctrTitle" hasCustomPrompt="1"/>
          </p:nvPr>
        </p:nvSpPr>
        <p:spPr>
          <a:xfrm>
            <a:off x="360000" y="1620000"/>
            <a:ext cx="8421525" cy="553998"/>
          </a:xfrm>
          <a:prstGeom prst="rect">
            <a:avLst/>
          </a:prstGeom>
        </p:spPr>
        <p:txBody>
          <a:bodyPr wrap="square" lIns="0" tIns="0" rIns="0" bIns="0" anchor="t" anchorCtr="0">
            <a:spAutoFit/>
          </a:bodyPr>
          <a:lstStyle>
            <a:lvl1pPr algn="l">
              <a:defRPr sz="3600" b="1">
                <a:solidFill>
                  <a:schemeClr val="bg1"/>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21" name="Undertitel 2"/>
          <p:cNvSpPr>
            <a:spLocks noGrp="1"/>
          </p:cNvSpPr>
          <p:nvPr>
            <p:ph type="subTitle" idx="1" hasCustomPrompt="1"/>
          </p:nvPr>
        </p:nvSpPr>
        <p:spPr>
          <a:xfrm>
            <a:off x="359999" y="2825720"/>
            <a:ext cx="8421525" cy="246221"/>
          </a:xfrm>
          <a:prstGeom prst="rect">
            <a:avLst/>
          </a:prstGeom>
        </p:spPr>
        <p:txBody>
          <a:bodyPr wrap="square" lIns="0" tIns="0" rIns="0" bIns="0">
            <a:spAutoFit/>
          </a:bodyPr>
          <a:lstStyle>
            <a:lvl1pPr marL="0" indent="0" algn="l">
              <a:buNone/>
              <a:defRPr sz="1600">
                <a:solidFill>
                  <a:schemeClr val="bg1"/>
                </a:solidFill>
                <a:latin typeface="Grundfos TheSans V2" pitchFamily="34" charset="0"/>
              </a:defRPr>
            </a:lvl1pPr>
            <a:lvl2pPr marL="360363" indent="0" algn="l">
              <a:buNone/>
              <a:defRPr sz="1500">
                <a:solidFill>
                  <a:schemeClr val="bg1"/>
                </a:solidFill>
              </a:defRPr>
            </a:lvl2pPr>
            <a:lvl3pPr marL="720725" indent="0" algn="l">
              <a:buNone/>
              <a:defRPr sz="1500">
                <a:solidFill>
                  <a:schemeClr val="bg1"/>
                </a:solidFill>
              </a:defRPr>
            </a:lvl3pPr>
            <a:lvl4pPr marL="1073150" indent="0" algn="l">
              <a:buNone/>
              <a:defRPr sz="1500">
                <a:solidFill>
                  <a:schemeClr val="bg1"/>
                </a:solidFill>
              </a:defRPr>
            </a:lvl4pPr>
            <a:lvl5pPr marL="1433513" indent="0" algn="l">
              <a:buNone/>
              <a:defRPr sz="1500">
                <a:solidFill>
                  <a:schemeClr val="bg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pic>
        <p:nvPicPr>
          <p:cNvPr id="14" name="Picture 2" descr="J:\Customers\Corporate_Branding\Jobs_-_Corporate_Branding\10451_GRUNDFOS_CVI_UPDATE_IMPRO\ABW\FUTURE\NEW CVI\Præsentationer\PPT\Front-page_ba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363" y="5803200"/>
            <a:ext cx="8783637" cy="895350"/>
          </a:xfrm>
          <a:prstGeom prst="rect">
            <a:avLst/>
          </a:prstGeom>
          <a:noFill/>
          <a:ln w="3175">
            <a:solidFill>
              <a:srgbClr val="FFFFFF">
                <a:alpha val="40000"/>
              </a:srgb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375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ntro - Blue gradient">
    <p:spTree>
      <p:nvGrpSpPr>
        <p:cNvPr id="1" name=""/>
        <p:cNvGrpSpPr/>
        <p:nvPr/>
      </p:nvGrpSpPr>
      <p:grpSpPr>
        <a:xfrm>
          <a:off x="0" y="0"/>
          <a:ext cx="0" cy="0"/>
          <a:chOff x="0" y="0"/>
          <a:chExt cx="0" cy="0"/>
        </a:xfrm>
      </p:grpSpPr>
      <p:sp>
        <p:nvSpPr>
          <p:cNvPr id="10" name="Rektangel 12"/>
          <p:cNvSpPr>
            <a:spLocks noChangeArrowheads="1"/>
          </p:cNvSpPr>
          <p:nvPr userDrawn="1"/>
        </p:nvSpPr>
        <p:spPr bwMode="auto">
          <a:xfrm>
            <a:off x="0" y="0"/>
            <a:ext cx="9144000" cy="6858000"/>
          </a:xfrm>
          <a:prstGeom prst="rect">
            <a:avLst/>
          </a:prstGeom>
          <a:gradFill rotWithShape="1">
            <a:gsLst>
              <a:gs pos="0">
                <a:srgbClr val="11497B"/>
              </a:gs>
              <a:gs pos="100000">
                <a:srgbClr val="11497B">
                  <a:gamma/>
                  <a:shade val="60392"/>
                  <a:invGamma/>
                </a:srgbClr>
              </a:gs>
            </a:gsLst>
            <a:lin ang="54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auto">
              <a:spcBef>
                <a:spcPts val="0"/>
              </a:spcBef>
              <a:spcAft>
                <a:spcPts val="0"/>
              </a:spcAft>
              <a:defRPr/>
            </a:pPr>
            <a:endParaRPr lang="da-DK">
              <a:solidFill>
                <a:schemeClr val="lt1"/>
              </a:solidFill>
              <a:latin typeface="+mn-lt"/>
              <a:cs typeface="+mn-cs"/>
            </a:endParaRPr>
          </a:p>
        </p:txBody>
      </p:sp>
      <p:sp>
        <p:nvSpPr>
          <p:cNvPr id="14" name="Titel 1"/>
          <p:cNvSpPr>
            <a:spLocks noGrp="1"/>
          </p:cNvSpPr>
          <p:nvPr>
            <p:ph type="ctrTitle" hasCustomPrompt="1"/>
          </p:nvPr>
        </p:nvSpPr>
        <p:spPr>
          <a:xfrm>
            <a:off x="360000" y="1620000"/>
            <a:ext cx="8421525" cy="553998"/>
          </a:xfrm>
          <a:prstGeom prst="rect">
            <a:avLst/>
          </a:prstGeom>
        </p:spPr>
        <p:txBody>
          <a:bodyPr wrap="square" lIns="0" tIns="0" rIns="0" bIns="0" anchor="t" anchorCtr="0">
            <a:spAutoFit/>
          </a:bodyPr>
          <a:lstStyle>
            <a:lvl1pPr algn="l">
              <a:defRPr sz="3600" b="1">
                <a:solidFill>
                  <a:schemeClr val="bg1"/>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pic>
        <p:nvPicPr>
          <p:cNvPr id="16" name="Picture 2" descr="J:\Customers\Corporate_Branding\Jobs_-_Corporate_Branding\10451_GRUNDFOS_CVI_UPDATE_IMPRO\ABW\FUTURE\NEW CVI\Præsentationer\PPT\Front-page_ba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363" y="5803200"/>
            <a:ext cx="8783637" cy="895350"/>
          </a:xfrm>
          <a:prstGeom prst="rect">
            <a:avLst/>
          </a:prstGeom>
          <a:noFill/>
          <a:extLst>
            <a:ext uri="{909E8E84-426E-40DD-AFC4-6F175D3DCCD1}">
              <a14:hiddenFill xmlns:a14="http://schemas.microsoft.com/office/drawing/2010/main">
                <a:solidFill>
                  <a:srgbClr val="FFFFFF"/>
                </a:solidFill>
              </a14:hiddenFill>
            </a:ext>
          </a:extLst>
        </p:spPr>
      </p:pic>
      <p:sp>
        <p:nvSpPr>
          <p:cNvPr id="7" name="Undertitel 2"/>
          <p:cNvSpPr>
            <a:spLocks noGrp="1"/>
          </p:cNvSpPr>
          <p:nvPr>
            <p:ph type="subTitle" idx="1" hasCustomPrompt="1"/>
          </p:nvPr>
        </p:nvSpPr>
        <p:spPr>
          <a:xfrm>
            <a:off x="359999" y="2825720"/>
            <a:ext cx="8421525" cy="246221"/>
          </a:xfrm>
          <a:prstGeom prst="rect">
            <a:avLst/>
          </a:prstGeom>
        </p:spPr>
        <p:txBody>
          <a:bodyPr wrap="square" lIns="0" tIns="0" rIns="0" bIns="0">
            <a:spAutoFit/>
          </a:bodyPr>
          <a:lstStyle>
            <a:lvl1pPr marL="0" indent="0" algn="l">
              <a:buNone/>
              <a:defRPr sz="1600">
                <a:solidFill>
                  <a:schemeClr val="bg1"/>
                </a:solidFill>
                <a:latin typeface="Grundfos TheSans V2" pitchFamily="34" charset="0"/>
              </a:defRPr>
            </a:lvl1pPr>
            <a:lvl2pPr marL="360363" indent="0" algn="l">
              <a:buNone/>
              <a:defRPr sz="1500">
                <a:solidFill>
                  <a:schemeClr val="bg1"/>
                </a:solidFill>
              </a:defRPr>
            </a:lvl2pPr>
            <a:lvl3pPr marL="720725" indent="0" algn="l">
              <a:buNone/>
              <a:defRPr sz="1500">
                <a:solidFill>
                  <a:schemeClr val="bg1"/>
                </a:solidFill>
              </a:defRPr>
            </a:lvl3pPr>
            <a:lvl4pPr marL="1073150" indent="0" algn="l">
              <a:buNone/>
              <a:defRPr sz="1500">
                <a:solidFill>
                  <a:schemeClr val="bg1"/>
                </a:solidFill>
              </a:defRPr>
            </a:lvl4pPr>
            <a:lvl5pPr marL="1433513" indent="0" algn="l">
              <a:buNone/>
              <a:defRPr sz="1500">
                <a:solidFill>
                  <a:schemeClr val="bg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Tree>
    <p:extLst>
      <p:ext uri="{BB962C8B-B14F-4D97-AF65-F5344CB8AC3E}">
        <p14:creationId xmlns:p14="http://schemas.microsoft.com/office/powerpoint/2010/main" val="21377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nten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270" y="360000"/>
            <a:ext cx="4078263" cy="553998"/>
          </a:xfrm>
          <a:prstGeom prst="rect">
            <a:avLst/>
          </a:prstGeom>
        </p:spPr>
        <p:txBody>
          <a:bodyPr wrap="square" lIns="0" tIns="0" rIns="0" bIns="0" anchor="t" anchorCtr="0">
            <a:spAutoFit/>
          </a:bodyPr>
          <a:lstStyle>
            <a:lvl1pPr algn="l">
              <a:defRPr sz="3600" b="1">
                <a:solidFill>
                  <a:srgbClr val="11497B"/>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14" name="Undertitel 2"/>
          <p:cNvSpPr>
            <a:spLocks noGrp="1"/>
          </p:cNvSpPr>
          <p:nvPr>
            <p:ph type="subTitle" idx="1" hasCustomPrompt="1"/>
          </p:nvPr>
        </p:nvSpPr>
        <p:spPr>
          <a:xfrm>
            <a:off x="359999" y="1515053"/>
            <a:ext cx="4076533" cy="246221"/>
          </a:xfrm>
          <a:prstGeom prst="rect">
            <a:avLst/>
          </a:prstGeom>
        </p:spPr>
        <p:txBody>
          <a:bodyPr wrap="square" lIns="0" tIns="0" rIns="0" bIns="0">
            <a:spAutoFit/>
          </a:bodyPr>
          <a:lstStyle>
            <a:lvl1pPr marL="0" indent="0" algn="l">
              <a:buNone/>
              <a:defRPr sz="1600">
                <a:solidFill>
                  <a:schemeClr val="tx1"/>
                </a:solidFill>
                <a:latin typeface="Grundfos TheSans V2" pitchFamily="34" charset="0"/>
              </a:defRPr>
            </a:lvl1pPr>
            <a:lvl2pPr marL="360363" indent="0" algn="l">
              <a:buNone/>
              <a:defRPr sz="1500">
                <a:solidFill>
                  <a:schemeClr val="tx1"/>
                </a:solidFill>
              </a:defRPr>
            </a:lvl2pPr>
            <a:lvl3pPr marL="720725" indent="0" algn="l">
              <a:buNone/>
              <a:defRPr sz="1500">
                <a:solidFill>
                  <a:schemeClr val="tx1"/>
                </a:solidFill>
              </a:defRPr>
            </a:lvl3pPr>
            <a:lvl4pPr marL="1073150" indent="0" algn="l">
              <a:buNone/>
              <a:defRPr sz="1500">
                <a:solidFill>
                  <a:schemeClr val="tx1"/>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9" name="Pladsholder til dato 3"/>
          <p:cNvSpPr>
            <a:spLocks noGrp="1"/>
          </p:cNvSpPr>
          <p:nvPr>
            <p:ph type="dt" sz="half" idx="10"/>
          </p:nvPr>
        </p:nvSpPr>
        <p:spPr>
          <a:xfrm>
            <a:off x="248400" y="6106038"/>
            <a:ext cx="889200" cy="365125"/>
          </a:xfrm>
        </p:spPr>
        <p:txBody>
          <a:bodyPr/>
          <a:lstStyle>
            <a:lvl1pPr>
              <a:defRPr sz="1100"/>
            </a:lvl1pPr>
          </a:lstStyle>
          <a:p>
            <a:fld id="{81E8BE46-6012-40C5-8FB9-6F0B06EAE9C6}" type="datetimeFigureOut">
              <a:rPr lang="en-US" smtClean="0"/>
              <a:t>12/12/2019</a:t>
            </a:fld>
            <a:endParaRPr lang="en-US"/>
          </a:p>
        </p:txBody>
      </p:sp>
      <p:sp>
        <p:nvSpPr>
          <p:cNvPr id="10" name="Pladsholder til diasnummer 5"/>
          <p:cNvSpPr>
            <a:spLocks noGrp="1"/>
          </p:cNvSpPr>
          <p:nvPr>
            <p:ph type="sldNum" sz="quarter" idx="12"/>
          </p:nvPr>
        </p:nvSpPr>
        <p:spPr>
          <a:xfrm>
            <a:off x="8438400" y="6106038"/>
            <a:ext cx="601200" cy="365125"/>
          </a:xfrm>
        </p:spPr>
        <p:txBody>
          <a:bodyPr/>
          <a:lstStyle>
            <a:lvl1pPr>
              <a:defRPr sz="1100"/>
            </a:lvl1pPr>
          </a:lstStyle>
          <a:p>
            <a:fld id="{849D2BFA-561D-4AF8-A03A-90A103C91E70}" type="slidenum">
              <a:rPr lang="en-US" smtClean="0"/>
              <a:t>‹#›</a:t>
            </a:fld>
            <a:endParaRPr lang="en-US"/>
          </a:p>
        </p:txBody>
      </p:sp>
      <p:sp>
        <p:nvSpPr>
          <p:cNvPr id="11" name="Pladsholder til sidefod 4"/>
          <p:cNvSpPr>
            <a:spLocks noGrp="1"/>
          </p:cNvSpPr>
          <p:nvPr>
            <p:ph type="ftr" sz="quarter" idx="11"/>
          </p:nvPr>
        </p:nvSpPr>
        <p:spPr>
          <a:xfrm>
            <a:off x="1267200" y="6152401"/>
            <a:ext cx="7020000" cy="261610"/>
          </a:xfrm>
        </p:spPr>
        <p:txBody>
          <a:bodyPr anchor="b" anchorCtr="0">
            <a:spAutoFit/>
          </a:bodyPr>
          <a:lstStyle>
            <a:lvl1pPr>
              <a:defRPr sz="1100"/>
            </a:lvl1pPr>
          </a:lstStyle>
          <a:p>
            <a:endParaRPr lang="en-US"/>
          </a:p>
        </p:txBody>
      </p:sp>
      <p:sp>
        <p:nvSpPr>
          <p:cNvPr id="20" name="Content Placeholder 3"/>
          <p:cNvSpPr>
            <a:spLocks noGrp="1"/>
          </p:cNvSpPr>
          <p:nvPr>
            <p:ph sz="quarter" idx="14" hasCustomPrompt="1"/>
          </p:nvPr>
        </p:nvSpPr>
        <p:spPr>
          <a:xfrm>
            <a:off x="4622800" y="404479"/>
            <a:ext cx="4521200" cy="5623787"/>
          </a:xfrm>
        </p:spPr>
        <p:txBody>
          <a:bodyPr tIns="720000" anchor="ctr" anchorCtr="1">
            <a:noAutofit/>
          </a:bodyPr>
          <a:lstStyle>
            <a:lvl1pPr marL="0" indent="0">
              <a:buNone/>
              <a:defRPr/>
            </a:lvl1pPr>
            <a:lvl2pPr marL="357187" indent="0">
              <a:buNone/>
              <a:defRPr/>
            </a:lvl2pPr>
            <a:lvl3pPr marL="714375" indent="0">
              <a:buNone/>
              <a:defRPr/>
            </a:lvl3pPr>
            <a:lvl4pPr marL="1079500" indent="0">
              <a:buNone/>
              <a:defRPr/>
            </a:lvl4pPr>
            <a:lvl5pPr marL="1436688" indent="0">
              <a:buNone/>
              <a:defRPr/>
            </a:lvl5pPr>
          </a:lstStyle>
          <a:p>
            <a:pPr lvl="0"/>
            <a:r>
              <a:rPr lang="en-US"/>
              <a:t>Click icon to insert element</a:t>
            </a:r>
            <a:endParaRPr lang="da-DK"/>
          </a:p>
        </p:txBody>
      </p:sp>
    </p:spTree>
    <p:extLst>
      <p:ext uri="{BB962C8B-B14F-4D97-AF65-F5344CB8AC3E}">
        <p14:creationId xmlns:p14="http://schemas.microsoft.com/office/powerpoint/2010/main" val="305642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360000"/>
            <a:ext cx="8421525" cy="553998"/>
          </a:xfrm>
          <a:prstGeom prst="rect">
            <a:avLst/>
          </a:prstGeom>
        </p:spPr>
        <p:txBody>
          <a:bodyPr wrap="square" lIns="0" tIns="0" rIns="0" bIns="0" anchor="t" anchorCtr="0">
            <a:spAutoFit/>
          </a:bodyPr>
          <a:lstStyle>
            <a:lvl1pPr algn="l">
              <a:defRPr sz="3600" b="1" baseline="0">
                <a:solidFill>
                  <a:srgbClr val="11497B"/>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30" name="Undertitel 2"/>
          <p:cNvSpPr>
            <a:spLocks noGrp="1"/>
          </p:cNvSpPr>
          <p:nvPr>
            <p:ph type="subTitle" idx="1" hasCustomPrompt="1"/>
          </p:nvPr>
        </p:nvSpPr>
        <p:spPr>
          <a:xfrm>
            <a:off x="359999" y="1515053"/>
            <a:ext cx="3295525" cy="246221"/>
          </a:xfrm>
          <a:prstGeom prst="rect">
            <a:avLst/>
          </a:prstGeom>
        </p:spPr>
        <p:txBody>
          <a:bodyPr wrap="square" lIns="0" tIns="0" rIns="0" bIns="0">
            <a:spAutoFit/>
          </a:bodyPr>
          <a:lstStyle>
            <a:lvl1pPr marL="0" indent="0" algn="l">
              <a:buNone/>
              <a:defRPr sz="1600">
                <a:solidFill>
                  <a:schemeClr val="tx1"/>
                </a:solidFill>
                <a:latin typeface="Grundfos TheSans V2" pitchFamily="34" charset="0"/>
              </a:defRPr>
            </a:lvl1pPr>
            <a:lvl2pPr marL="360363" indent="0" algn="l">
              <a:buNone/>
              <a:defRPr sz="1500">
                <a:solidFill>
                  <a:schemeClr val="tx1"/>
                </a:solidFill>
              </a:defRPr>
            </a:lvl2pPr>
            <a:lvl3pPr marL="720725" indent="0" algn="l">
              <a:buNone/>
              <a:defRPr sz="1500">
                <a:solidFill>
                  <a:schemeClr val="tx1"/>
                </a:solidFill>
              </a:defRPr>
            </a:lvl3pPr>
            <a:lvl4pPr marL="1073150" indent="0" algn="l">
              <a:buNone/>
              <a:defRPr sz="1500">
                <a:solidFill>
                  <a:schemeClr val="tx1"/>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15" name="Pladsholder til dato 3"/>
          <p:cNvSpPr>
            <a:spLocks noGrp="1"/>
          </p:cNvSpPr>
          <p:nvPr>
            <p:ph type="dt" sz="half" idx="10"/>
          </p:nvPr>
        </p:nvSpPr>
        <p:spPr>
          <a:xfrm>
            <a:off x="248400" y="6106038"/>
            <a:ext cx="889200" cy="365125"/>
          </a:xfrm>
        </p:spPr>
        <p:txBody>
          <a:bodyPr/>
          <a:lstStyle>
            <a:lvl1pPr>
              <a:defRPr sz="1100"/>
            </a:lvl1pPr>
          </a:lstStyle>
          <a:p>
            <a:fld id="{81E8BE46-6012-40C5-8FB9-6F0B06EAE9C6}" type="datetimeFigureOut">
              <a:rPr lang="en-US" smtClean="0"/>
              <a:t>12/12/2019</a:t>
            </a:fld>
            <a:endParaRPr lang="en-US"/>
          </a:p>
        </p:txBody>
      </p:sp>
      <p:sp>
        <p:nvSpPr>
          <p:cNvPr id="18" name="Pladsholder til diasnummer 5"/>
          <p:cNvSpPr>
            <a:spLocks noGrp="1"/>
          </p:cNvSpPr>
          <p:nvPr>
            <p:ph type="sldNum" sz="quarter" idx="12"/>
          </p:nvPr>
        </p:nvSpPr>
        <p:spPr>
          <a:xfrm>
            <a:off x="8438400" y="6106038"/>
            <a:ext cx="601200" cy="365125"/>
          </a:xfrm>
        </p:spPr>
        <p:txBody>
          <a:bodyPr/>
          <a:lstStyle>
            <a:lvl1pPr>
              <a:defRPr sz="1100"/>
            </a:lvl1pPr>
          </a:lstStyle>
          <a:p>
            <a:fld id="{849D2BFA-561D-4AF8-A03A-90A103C91E70}" type="slidenum">
              <a:rPr lang="en-US" smtClean="0"/>
              <a:t>‹#›</a:t>
            </a:fld>
            <a:endParaRPr lang="en-US"/>
          </a:p>
        </p:txBody>
      </p:sp>
      <p:sp>
        <p:nvSpPr>
          <p:cNvPr id="19" name="Pladsholder til sidefod 4"/>
          <p:cNvSpPr>
            <a:spLocks noGrp="1"/>
          </p:cNvSpPr>
          <p:nvPr>
            <p:ph type="ftr" sz="quarter" idx="11"/>
          </p:nvPr>
        </p:nvSpPr>
        <p:spPr>
          <a:xfrm>
            <a:off x="1267200" y="6152401"/>
            <a:ext cx="7020000" cy="261610"/>
          </a:xfrm>
        </p:spPr>
        <p:txBody>
          <a:bodyPr anchor="b" anchorCtr="0">
            <a:spAutoFit/>
          </a:bodyPr>
          <a:lstStyle>
            <a:lvl1pPr>
              <a:defRPr sz="1100"/>
            </a:lvl1pPr>
          </a:lstStyle>
          <a:p>
            <a:endParaRPr lang="en-US"/>
          </a:p>
        </p:txBody>
      </p:sp>
      <p:sp>
        <p:nvSpPr>
          <p:cNvPr id="27" name="Content Placeholder 3"/>
          <p:cNvSpPr>
            <a:spLocks noGrp="1"/>
          </p:cNvSpPr>
          <p:nvPr>
            <p:ph sz="quarter" idx="14" hasCustomPrompt="1"/>
          </p:nvPr>
        </p:nvSpPr>
        <p:spPr>
          <a:xfrm>
            <a:off x="3838780" y="1515054"/>
            <a:ext cx="5305220" cy="4513212"/>
          </a:xfrm>
        </p:spPr>
        <p:txBody>
          <a:bodyPr tIns="720000" anchor="ctr" anchorCtr="1">
            <a:noAutofit/>
          </a:bodyPr>
          <a:lstStyle>
            <a:lvl1pPr marL="0" indent="0">
              <a:buNone/>
              <a:defRPr/>
            </a:lvl1pPr>
            <a:lvl2pPr marL="357187" indent="0">
              <a:buNone/>
              <a:defRPr/>
            </a:lvl2pPr>
            <a:lvl3pPr marL="714375" indent="0">
              <a:buNone/>
              <a:defRPr/>
            </a:lvl3pPr>
            <a:lvl4pPr marL="1079500" indent="0">
              <a:buNone/>
              <a:defRPr/>
            </a:lvl4pPr>
            <a:lvl5pPr marL="1436688" indent="0">
              <a:buNone/>
              <a:defRPr/>
            </a:lvl5pPr>
          </a:lstStyle>
          <a:p>
            <a:pPr lvl="0"/>
            <a:r>
              <a:rPr lang="en-US"/>
              <a:t>Click icon to insert element</a:t>
            </a:r>
            <a:endParaRPr lang="da-DK"/>
          </a:p>
        </p:txBody>
      </p:sp>
    </p:spTree>
    <p:extLst>
      <p:ext uri="{BB962C8B-B14F-4D97-AF65-F5344CB8AC3E}">
        <p14:creationId xmlns:p14="http://schemas.microsoft.com/office/powerpoint/2010/main" val="75884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360000"/>
            <a:ext cx="8421524" cy="553998"/>
          </a:xfrm>
          <a:prstGeom prst="rect">
            <a:avLst/>
          </a:prstGeom>
        </p:spPr>
        <p:txBody>
          <a:bodyPr wrap="square" lIns="0" tIns="0" rIns="0" bIns="0" anchor="t" anchorCtr="0">
            <a:spAutoFit/>
          </a:bodyPr>
          <a:lstStyle>
            <a:lvl1pPr algn="l">
              <a:defRPr sz="3600" b="1">
                <a:solidFill>
                  <a:srgbClr val="11497B"/>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15" name="Pladsholder til dato 3"/>
          <p:cNvSpPr>
            <a:spLocks noGrp="1"/>
          </p:cNvSpPr>
          <p:nvPr>
            <p:ph type="dt" sz="half" idx="10"/>
          </p:nvPr>
        </p:nvSpPr>
        <p:spPr>
          <a:xfrm>
            <a:off x="248400" y="6106038"/>
            <a:ext cx="889200" cy="365125"/>
          </a:xfrm>
        </p:spPr>
        <p:txBody>
          <a:bodyPr/>
          <a:lstStyle>
            <a:lvl1pPr>
              <a:defRPr sz="1100"/>
            </a:lvl1pPr>
          </a:lstStyle>
          <a:p>
            <a:fld id="{81E8BE46-6012-40C5-8FB9-6F0B06EAE9C6}" type="datetimeFigureOut">
              <a:rPr lang="en-US" smtClean="0"/>
              <a:t>12/12/2019</a:t>
            </a:fld>
            <a:endParaRPr lang="en-US"/>
          </a:p>
        </p:txBody>
      </p:sp>
      <p:sp>
        <p:nvSpPr>
          <p:cNvPr id="18" name="Pladsholder til diasnummer 5"/>
          <p:cNvSpPr>
            <a:spLocks noGrp="1"/>
          </p:cNvSpPr>
          <p:nvPr>
            <p:ph type="sldNum" sz="quarter" idx="12"/>
          </p:nvPr>
        </p:nvSpPr>
        <p:spPr>
          <a:xfrm>
            <a:off x="8438400" y="6106038"/>
            <a:ext cx="601200" cy="365125"/>
          </a:xfrm>
        </p:spPr>
        <p:txBody>
          <a:bodyPr/>
          <a:lstStyle>
            <a:lvl1pPr>
              <a:defRPr sz="1100"/>
            </a:lvl1pPr>
          </a:lstStyle>
          <a:p>
            <a:fld id="{849D2BFA-561D-4AF8-A03A-90A103C91E70}" type="slidenum">
              <a:rPr lang="en-US" smtClean="0"/>
              <a:t>‹#›</a:t>
            </a:fld>
            <a:endParaRPr lang="en-US"/>
          </a:p>
        </p:txBody>
      </p:sp>
      <p:sp>
        <p:nvSpPr>
          <p:cNvPr id="19" name="Pladsholder til sidefod 4"/>
          <p:cNvSpPr>
            <a:spLocks noGrp="1"/>
          </p:cNvSpPr>
          <p:nvPr>
            <p:ph type="ftr" sz="quarter" idx="11"/>
          </p:nvPr>
        </p:nvSpPr>
        <p:spPr>
          <a:xfrm>
            <a:off x="1267200" y="6152401"/>
            <a:ext cx="7020000" cy="261610"/>
          </a:xfrm>
        </p:spPr>
        <p:txBody>
          <a:bodyPr anchor="b" anchorCtr="0">
            <a:spAutoFit/>
          </a:bodyPr>
          <a:lstStyle>
            <a:lvl1pPr>
              <a:defRPr sz="1100"/>
            </a:lvl1pPr>
          </a:lstStyle>
          <a:p>
            <a:endParaRPr lang="en-US"/>
          </a:p>
        </p:txBody>
      </p:sp>
      <p:sp>
        <p:nvSpPr>
          <p:cNvPr id="30" name="Content Placeholder 3"/>
          <p:cNvSpPr>
            <a:spLocks noGrp="1"/>
          </p:cNvSpPr>
          <p:nvPr>
            <p:ph sz="quarter" idx="14" hasCustomPrompt="1"/>
          </p:nvPr>
        </p:nvSpPr>
        <p:spPr>
          <a:xfrm>
            <a:off x="265113" y="2156868"/>
            <a:ext cx="8878887" cy="3871398"/>
          </a:xfrm>
        </p:spPr>
        <p:txBody>
          <a:bodyPr tIns="720000" anchor="ctr" anchorCtr="1">
            <a:noAutofit/>
          </a:bodyPr>
          <a:lstStyle>
            <a:lvl1pPr marL="0" indent="0">
              <a:buNone/>
              <a:defRPr/>
            </a:lvl1pPr>
            <a:lvl2pPr marL="357187" indent="0">
              <a:buNone/>
              <a:defRPr/>
            </a:lvl2pPr>
            <a:lvl3pPr marL="714375" indent="0">
              <a:buNone/>
              <a:defRPr/>
            </a:lvl3pPr>
            <a:lvl4pPr marL="1079500" indent="0">
              <a:buNone/>
              <a:defRPr/>
            </a:lvl4pPr>
            <a:lvl5pPr marL="1436688" indent="0">
              <a:buNone/>
              <a:defRPr/>
            </a:lvl5pPr>
          </a:lstStyle>
          <a:p>
            <a:pPr lvl="0"/>
            <a:r>
              <a:rPr lang="en-US"/>
              <a:t>Click icon to insert element</a:t>
            </a:r>
            <a:endParaRPr lang="da-DK"/>
          </a:p>
        </p:txBody>
      </p:sp>
      <p:sp>
        <p:nvSpPr>
          <p:cNvPr id="24" name="Undertitel 2"/>
          <p:cNvSpPr>
            <a:spLocks noGrp="1"/>
          </p:cNvSpPr>
          <p:nvPr>
            <p:ph type="subTitle" idx="1" hasCustomPrompt="1"/>
          </p:nvPr>
        </p:nvSpPr>
        <p:spPr>
          <a:xfrm>
            <a:off x="359999" y="1515053"/>
            <a:ext cx="8421525" cy="246221"/>
          </a:xfrm>
          <a:prstGeom prst="rect">
            <a:avLst/>
          </a:prstGeom>
        </p:spPr>
        <p:txBody>
          <a:bodyPr wrap="square" lIns="0" tIns="0" rIns="0" bIns="0">
            <a:spAutoFit/>
          </a:bodyPr>
          <a:lstStyle>
            <a:lvl1pPr marL="0" indent="0" algn="l">
              <a:buNone/>
              <a:defRPr sz="1600">
                <a:solidFill>
                  <a:schemeClr val="tx1"/>
                </a:solidFill>
                <a:latin typeface="Grundfos TheSans V2" pitchFamily="34" charset="0"/>
              </a:defRPr>
            </a:lvl1pPr>
            <a:lvl2pPr marL="360363" indent="0" algn="l">
              <a:buFont typeface="Arial" pitchFamily="34" charset="0"/>
              <a:buNone/>
              <a:defRPr sz="1500">
                <a:solidFill>
                  <a:schemeClr val="tx1"/>
                </a:solidFill>
              </a:defRPr>
            </a:lvl2pPr>
            <a:lvl3pPr marL="720725" indent="0" algn="l">
              <a:buNone/>
              <a:defRPr sz="1500">
                <a:solidFill>
                  <a:schemeClr val="tx1"/>
                </a:solidFill>
              </a:defRPr>
            </a:lvl3pPr>
            <a:lvl4pPr marL="1073150" indent="0" algn="l">
              <a:buNone/>
              <a:defRPr sz="1500">
                <a:solidFill>
                  <a:schemeClr val="tx1"/>
                </a:solidFill>
              </a:defRPr>
            </a:lvl4pPr>
            <a:lvl5pPr marL="1433513" indent="0" algn="l">
              <a:buNone/>
              <a:defRPr>
                <a:solidFill>
                  <a:srgbClr val="000000"/>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Tree>
    <p:extLst>
      <p:ext uri="{BB962C8B-B14F-4D97-AF65-F5344CB8AC3E}">
        <p14:creationId xmlns:p14="http://schemas.microsoft.com/office/powerpoint/2010/main" val="323664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 Content - Top 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660396"/>
            <a:ext cx="4076533" cy="599993"/>
          </a:xfrm>
          <a:prstGeom prst="rect">
            <a:avLst/>
          </a:prstGeom>
        </p:spPr>
        <p:txBody>
          <a:bodyPr lIns="0" tIns="0" rIns="0" bIns="0" anchor="t" anchorCtr="0"/>
          <a:lstStyle>
            <a:lvl1pPr algn="l">
              <a:defRPr sz="3600" b="1">
                <a:solidFill>
                  <a:srgbClr val="11497B"/>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13" name="Line 35"/>
          <p:cNvSpPr>
            <a:spLocks noChangeShapeType="1"/>
          </p:cNvSpPr>
          <p:nvPr/>
        </p:nvSpPr>
        <p:spPr bwMode="auto">
          <a:xfrm>
            <a:off x="250825" y="363007"/>
            <a:ext cx="88931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4" name="Pladsholder til tekst 13"/>
          <p:cNvSpPr>
            <a:spLocks noGrp="1"/>
          </p:cNvSpPr>
          <p:nvPr>
            <p:ph type="body" sz="quarter" idx="14" hasCustomPrompt="1"/>
          </p:nvPr>
        </p:nvSpPr>
        <p:spPr>
          <a:xfrm>
            <a:off x="6130393" y="33868"/>
            <a:ext cx="2835275" cy="313267"/>
          </a:xfrm>
          <a:prstGeom prst="rect">
            <a:avLst/>
          </a:prstGeom>
        </p:spPr>
        <p:txBody>
          <a:bodyPr lIns="0" tIns="0" rIns="0" bIns="0" anchor="ctr" anchorCtr="0"/>
          <a:lstStyle>
            <a:lvl1pPr marL="0" indent="0" algn="r">
              <a:buFontTx/>
              <a:buNone/>
              <a:defRPr sz="1100" b="1">
                <a:latin typeface="Grundfos TheSans V2" pitchFamily="34" charset="0"/>
              </a:defRPr>
            </a:lvl1pPr>
            <a:lvl2pPr algn="l">
              <a:defRPr sz="1100">
                <a:latin typeface="Grundfos TheSans V2" pitchFamily="34" charset="0"/>
              </a:defRPr>
            </a:lvl2pPr>
            <a:lvl3pPr algn="l">
              <a:defRPr sz="1100">
                <a:latin typeface="Grundfos TheSans V2" pitchFamily="34" charset="0"/>
              </a:defRPr>
            </a:lvl3pPr>
            <a:lvl4pPr algn="l">
              <a:defRPr sz="1100">
                <a:latin typeface="Grundfos TheSans V2" pitchFamily="34" charset="0"/>
              </a:defRPr>
            </a:lvl4pPr>
            <a:lvl5pPr algn="l">
              <a:defRPr sz="1100">
                <a:latin typeface="Grundfos TheSans V2" pitchFamily="34" charset="0"/>
              </a:defRPr>
            </a:lvl5pPr>
          </a:lstStyle>
          <a:p>
            <a:pPr lvl="0"/>
            <a:r>
              <a:rPr lang="da-DK" dirty="0"/>
              <a:t>CLICK TO ADD TITLE</a:t>
            </a:r>
          </a:p>
        </p:txBody>
      </p:sp>
      <p:sp>
        <p:nvSpPr>
          <p:cNvPr id="15" name="Line 35"/>
          <p:cNvSpPr>
            <a:spLocks noChangeShapeType="1"/>
          </p:cNvSpPr>
          <p:nvPr/>
        </p:nvSpPr>
        <p:spPr bwMode="auto">
          <a:xfrm>
            <a:off x="250825" y="363007"/>
            <a:ext cx="88931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6" name="Line 35"/>
          <p:cNvSpPr>
            <a:spLocks noChangeShapeType="1"/>
          </p:cNvSpPr>
          <p:nvPr/>
        </p:nvSpPr>
        <p:spPr bwMode="auto">
          <a:xfrm>
            <a:off x="250825" y="363007"/>
            <a:ext cx="88931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 name="Undertitel 2"/>
          <p:cNvSpPr>
            <a:spLocks noGrp="1"/>
          </p:cNvSpPr>
          <p:nvPr>
            <p:ph type="subTitle" idx="1" hasCustomPrompt="1"/>
          </p:nvPr>
        </p:nvSpPr>
        <p:spPr>
          <a:xfrm>
            <a:off x="360000" y="1968135"/>
            <a:ext cx="4076533" cy="246221"/>
          </a:xfrm>
          <a:prstGeom prst="rect">
            <a:avLst/>
          </a:prstGeom>
        </p:spPr>
        <p:txBody>
          <a:bodyPr wrap="square" lIns="0" tIns="0" rIns="0" bIns="0">
            <a:spAutoFit/>
          </a:bodyPr>
          <a:lstStyle>
            <a:lvl1pPr marL="0" indent="0" algn="l">
              <a:buNone/>
              <a:defRPr sz="1600">
                <a:solidFill>
                  <a:schemeClr val="tx1"/>
                </a:solidFill>
                <a:latin typeface="Grundfos TheSans V2" pitchFamily="34" charset="0"/>
              </a:defRPr>
            </a:lvl1pPr>
            <a:lvl2pPr marL="457200" indent="0" algn="l">
              <a:buNone/>
              <a:defRPr sz="1500">
                <a:solidFill>
                  <a:schemeClr val="tx1"/>
                </a:solidFill>
              </a:defRPr>
            </a:lvl2pPr>
            <a:lvl3pPr marL="914400" indent="0" algn="l">
              <a:buNone/>
              <a:defRPr sz="1500">
                <a:solidFill>
                  <a:schemeClr val="tx1"/>
                </a:solidFill>
              </a:defRPr>
            </a:lvl3pPr>
            <a:lvl4pPr marL="1371600" indent="0" algn="l">
              <a:buNone/>
              <a:defRPr sz="1500">
                <a:solidFill>
                  <a:schemeClr val="tx1"/>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16" name="Pladsholder til dato 3"/>
          <p:cNvSpPr>
            <a:spLocks noGrp="1"/>
          </p:cNvSpPr>
          <p:nvPr>
            <p:ph type="dt" sz="half" idx="10"/>
          </p:nvPr>
        </p:nvSpPr>
        <p:spPr>
          <a:xfrm>
            <a:off x="248400" y="6106038"/>
            <a:ext cx="889200" cy="365125"/>
          </a:xfrm>
        </p:spPr>
        <p:txBody>
          <a:bodyPr/>
          <a:lstStyle>
            <a:lvl1pPr>
              <a:defRPr sz="1100"/>
            </a:lvl1pPr>
          </a:lstStyle>
          <a:p>
            <a:fld id="{81E8BE46-6012-40C5-8FB9-6F0B06EAE9C6}" type="datetimeFigureOut">
              <a:rPr lang="en-US" smtClean="0"/>
              <a:t>12/12/2019</a:t>
            </a:fld>
            <a:endParaRPr lang="en-US"/>
          </a:p>
        </p:txBody>
      </p:sp>
      <p:sp>
        <p:nvSpPr>
          <p:cNvPr id="17" name="Pladsholder til diasnummer 5"/>
          <p:cNvSpPr>
            <a:spLocks noGrp="1"/>
          </p:cNvSpPr>
          <p:nvPr>
            <p:ph type="sldNum" sz="quarter" idx="12"/>
          </p:nvPr>
        </p:nvSpPr>
        <p:spPr>
          <a:xfrm>
            <a:off x="8438400" y="6106038"/>
            <a:ext cx="601200" cy="365125"/>
          </a:xfrm>
        </p:spPr>
        <p:txBody>
          <a:bodyPr/>
          <a:lstStyle>
            <a:lvl1pPr>
              <a:defRPr sz="1100"/>
            </a:lvl1pPr>
          </a:lstStyle>
          <a:p>
            <a:fld id="{849D2BFA-561D-4AF8-A03A-90A103C91E70}" type="slidenum">
              <a:rPr lang="en-US" smtClean="0"/>
              <a:t>‹#›</a:t>
            </a:fld>
            <a:endParaRPr lang="en-US"/>
          </a:p>
        </p:txBody>
      </p:sp>
      <p:sp>
        <p:nvSpPr>
          <p:cNvPr id="18" name="Pladsholder til sidefod 4"/>
          <p:cNvSpPr>
            <a:spLocks noGrp="1"/>
          </p:cNvSpPr>
          <p:nvPr>
            <p:ph type="ftr" sz="quarter" idx="11"/>
          </p:nvPr>
        </p:nvSpPr>
        <p:spPr>
          <a:xfrm>
            <a:off x="1267200" y="6152401"/>
            <a:ext cx="7020000" cy="261610"/>
          </a:xfrm>
        </p:spPr>
        <p:txBody>
          <a:bodyPr anchor="b" anchorCtr="0">
            <a:spAutoFit/>
          </a:bodyPr>
          <a:lstStyle>
            <a:lvl1pPr>
              <a:defRPr sz="1100"/>
            </a:lvl1pPr>
          </a:lstStyle>
          <a:p>
            <a:endParaRPr lang="en-US"/>
          </a:p>
        </p:txBody>
      </p:sp>
      <p:sp>
        <p:nvSpPr>
          <p:cNvPr id="21" name="Content Placeholder 3"/>
          <p:cNvSpPr>
            <a:spLocks noGrp="1"/>
          </p:cNvSpPr>
          <p:nvPr>
            <p:ph sz="quarter" idx="15" hasCustomPrompt="1"/>
          </p:nvPr>
        </p:nvSpPr>
        <p:spPr>
          <a:xfrm>
            <a:off x="4622800" y="660395"/>
            <a:ext cx="4521200" cy="5367871"/>
          </a:xfrm>
        </p:spPr>
        <p:txBody>
          <a:bodyPr tIns="720000" anchor="ctr" anchorCtr="1">
            <a:noAutofit/>
          </a:bodyPr>
          <a:lstStyle>
            <a:lvl1pPr marL="0" indent="0">
              <a:buNone/>
              <a:defRPr/>
            </a:lvl1pPr>
            <a:lvl2pPr marL="357187" indent="0">
              <a:buNone/>
              <a:defRPr/>
            </a:lvl2pPr>
            <a:lvl3pPr marL="714375" indent="0">
              <a:buNone/>
              <a:defRPr/>
            </a:lvl3pPr>
            <a:lvl4pPr marL="1079500" indent="0">
              <a:buNone/>
              <a:defRPr/>
            </a:lvl4pPr>
            <a:lvl5pPr marL="1436688" indent="0">
              <a:buNone/>
              <a:defRPr/>
            </a:lvl5pPr>
          </a:lstStyle>
          <a:p>
            <a:pPr lvl="0"/>
            <a:r>
              <a:rPr lang="en-US"/>
              <a:t>Click icon to insert element</a:t>
            </a:r>
            <a:endParaRPr lang="da-DK"/>
          </a:p>
        </p:txBody>
      </p:sp>
    </p:spTree>
    <p:extLst>
      <p:ext uri="{BB962C8B-B14F-4D97-AF65-F5344CB8AC3E}">
        <p14:creationId xmlns:p14="http://schemas.microsoft.com/office/powerpoint/2010/main" val="44904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 Content - Top 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660396"/>
            <a:ext cx="8421525" cy="553998"/>
          </a:xfrm>
          <a:prstGeom prst="rect">
            <a:avLst/>
          </a:prstGeom>
        </p:spPr>
        <p:txBody>
          <a:bodyPr wrap="square" lIns="0" tIns="0" rIns="0" bIns="0" anchor="t" anchorCtr="0">
            <a:spAutoFit/>
          </a:bodyPr>
          <a:lstStyle>
            <a:lvl1pPr algn="l">
              <a:defRPr sz="3600" b="1" baseline="0">
                <a:solidFill>
                  <a:srgbClr val="11497B"/>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13" name="Line 35"/>
          <p:cNvSpPr>
            <a:spLocks noChangeShapeType="1"/>
          </p:cNvSpPr>
          <p:nvPr/>
        </p:nvSpPr>
        <p:spPr bwMode="auto">
          <a:xfrm>
            <a:off x="250825" y="363007"/>
            <a:ext cx="88931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4" name="Pladsholder til tekst 13"/>
          <p:cNvSpPr>
            <a:spLocks noGrp="1"/>
          </p:cNvSpPr>
          <p:nvPr>
            <p:ph type="body" sz="quarter" idx="14" hasCustomPrompt="1"/>
          </p:nvPr>
        </p:nvSpPr>
        <p:spPr>
          <a:xfrm>
            <a:off x="6130393" y="33868"/>
            <a:ext cx="2835275" cy="313267"/>
          </a:xfrm>
          <a:prstGeom prst="rect">
            <a:avLst/>
          </a:prstGeom>
        </p:spPr>
        <p:txBody>
          <a:bodyPr lIns="0" tIns="0" rIns="0" bIns="0" anchor="ctr" anchorCtr="0"/>
          <a:lstStyle>
            <a:lvl1pPr marL="0" indent="0" algn="r">
              <a:buFontTx/>
              <a:buNone/>
              <a:defRPr sz="1100" b="1" baseline="0">
                <a:latin typeface="Grundfos TheSans V2" pitchFamily="34" charset="0"/>
              </a:defRPr>
            </a:lvl1pPr>
            <a:lvl2pPr algn="l">
              <a:defRPr sz="1100">
                <a:latin typeface="Grundfos TheSans V2" pitchFamily="34" charset="0"/>
              </a:defRPr>
            </a:lvl2pPr>
            <a:lvl3pPr algn="l">
              <a:defRPr sz="1100">
                <a:latin typeface="Grundfos TheSans V2" pitchFamily="34" charset="0"/>
              </a:defRPr>
            </a:lvl3pPr>
            <a:lvl4pPr algn="l">
              <a:defRPr sz="1100">
                <a:latin typeface="Grundfos TheSans V2" pitchFamily="34" charset="0"/>
              </a:defRPr>
            </a:lvl4pPr>
            <a:lvl5pPr algn="l">
              <a:defRPr sz="1100">
                <a:latin typeface="Grundfos TheSans V2" pitchFamily="34" charset="0"/>
              </a:defRPr>
            </a:lvl5pPr>
          </a:lstStyle>
          <a:p>
            <a:pPr lvl="0"/>
            <a:r>
              <a:rPr lang="da-DK" dirty="0"/>
              <a:t>CLICK TO ADD TITLE</a:t>
            </a:r>
          </a:p>
        </p:txBody>
      </p:sp>
      <p:sp>
        <p:nvSpPr>
          <p:cNvPr id="18" name="Line 35"/>
          <p:cNvSpPr>
            <a:spLocks noChangeShapeType="1"/>
          </p:cNvSpPr>
          <p:nvPr/>
        </p:nvSpPr>
        <p:spPr bwMode="auto">
          <a:xfrm>
            <a:off x="250825" y="363007"/>
            <a:ext cx="88931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6" name="Line 35"/>
          <p:cNvSpPr>
            <a:spLocks noChangeShapeType="1"/>
          </p:cNvSpPr>
          <p:nvPr/>
        </p:nvSpPr>
        <p:spPr bwMode="auto">
          <a:xfrm>
            <a:off x="250825" y="363007"/>
            <a:ext cx="88931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9" name="Pladsholder til dato 3"/>
          <p:cNvSpPr>
            <a:spLocks noGrp="1"/>
          </p:cNvSpPr>
          <p:nvPr>
            <p:ph type="dt" sz="half" idx="10"/>
          </p:nvPr>
        </p:nvSpPr>
        <p:spPr>
          <a:xfrm>
            <a:off x="248400" y="6106038"/>
            <a:ext cx="889200" cy="365125"/>
          </a:xfrm>
        </p:spPr>
        <p:txBody>
          <a:bodyPr/>
          <a:lstStyle>
            <a:lvl1pPr>
              <a:defRPr sz="1100"/>
            </a:lvl1pPr>
          </a:lstStyle>
          <a:p>
            <a:fld id="{81E8BE46-6012-40C5-8FB9-6F0B06EAE9C6}" type="datetimeFigureOut">
              <a:rPr lang="en-US" smtClean="0"/>
              <a:t>12/12/2019</a:t>
            </a:fld>
            <a:endParaRPr lang="en-US"/>
          </a:p>
        </p:txBody>
      </p:sp>
      <p:sp>
        <p:nvSpPr>
          <p:cNvPr id="27" name="Pladsholder til diasnummer 5"/>
          <p:cNvSpPr>
            <a:spLocks noGrp="1"/>
          </p:cNvSpPr>
          <p:nvPr>
            <p:ph type="sldNum" sz="quarter" idx="12"/>
          </p:nvPr>
        </p:nvSpPr>
        <p:spPr>
          <a:xfrm>
            <a:off x="8438400" y="6106038"/>
            <a:ext cx="601200" cy="365125"/>
          </a:xfrm>
        </p:spPr>
        <p:txBody>
          <a:bodyPr/>
          <a:lstStyle>
            <a:lvl1pPr>
              <a:defRPr sz="1100"/>
            </a:lvl1pPr>
          </a:lstStyle>
          <a:p>
            <a:fld id="{849D2BFA-561D-4AF8-A03A-90A103C91E70}" type="slidenum">
              <a:rPr lang="en-US" smtClean="0"/>
              <a:t>‹#›</a:t>
            </a:fld>
            <a:endParaRPr lang="en-US"/>
          </a:p>
        </p:txBody>
      </p:sp>
      <p:sp>
        <p:nvSpPr>
          <p:cNvPr id="31" name="Pladsholder til sidefod 4"/>
          <p:cNvSpPr>
            <a:spLocks noGrp="1"/>
          </p:cNvSpPr>
          <p:nvPr>
            <p:ph type="ftr" sz="quarter" idx="11"/>
          </p:nvPr>
        </p:nvSpPr>
        <p:spPr>
          <a:xfrm>
            <a:off x="1267200" y="6152401"/>
            <a:ext cx="7020000" cy="261610"/>
          </a:xfrm>
        </p:spPr>
        <p:txBody>
          <a:bodyPr anchor="b" anchorCtr="0">
            <a:spAutoFit/>
          </a:bodyPr>
          <a:lstStyle>
            <a:lvl1pPr>
              <a:defRPr sz="1100"/>
            </a:lvl1pPr>
          </a:lstStyle>
          <a:p>
            <a:endParaRPr lang="en-US"/>
          </a:p>
        </p:txBody>
      </p:sp>
      <p:sp>
        <p:nvSpPr>
          <p:cNvPr id="23" name="Content Placeholder 3"/>
          <p:cNvSpPr>
            <a:spLocks noGrp="1"/>
          </p:cNvSpPr>
          <p:nvPr>
            <p:ph sz="quarter" idx="16" hasCustomPrompt="1"/>
          </p:nvPr>
        </p:nvSpPr>
        <p:spPr>
          <a:xfrm>
            <a:off x="3838780" y="1968135"/>
            <a:ext cx="5305220" cy="4060130"/>
          </a:xfrm>
        </p:spPr>
        <p:txBody>
          <a:bodyPr tIns="720000" anchor="ctr" anchorCtr="1">
            <a:noAutofit/>
          </a:bodyPr>
          <a:lstStyle>
            <a:lvl1pPr marL="0" indent="0">
              <a:buNone/>
              <a:defRPr/>
            </a:lvl1pPr>
            <a:lvl2pPr marL="357187" indent="0">
              <a:buNone/>
              <a:defRPr/>
            </a:lvl2pPr>
            <a:lvl3pPr marL="714375" indent="0">
              <a:buNone/>
              <a:defRPr/>
            </a:lvl3pPr>
            <a:lvl4pPr marL="1079500" indent="0">
              <a:buNone/>
              <a:defRPr/>
            </a:lvl4pPr>
            <a:lvl5pPr marL="1436688" indent="0">
              <a:buNone/>
              <a:defRPr/>
            </a:lvl5pPr>
          </a:lstStyle>
          <a:p>
            <a:pPr lvl="0"/>
            <a:r>
              <a:rPr lang="en-US"/>
              <a:t>Click icon to insert element</a:t>
            </a:r>
            <a:endParaRPr lang="da-DK"/>
          </a:p>
        </p:txBody>
      </p:sp>
      <p:sp>
        <p:nvSpPr>
          <p:cNvPr id="32" name="Undertitel 2"/>
          <p:cNvSpPr>
            <a:spLocks noGrp="1"/>
          </p:cNvSpPr>
          <p:nvPr>
            <p:ph type="subTitle" idx="1" hasCustomPrompt="1"/>
          </p:nvPr>
        </p:nvSpPr>
        <p:spPr>
          <a:xfrm>
            <a:off x="360001" y="1968135"/>
            <a:ext cx="3295524" cy="246221"/>
          </a:xfrm>
          <a:prstGeom prst="rect">
            <a:avLst/>
          </a:prstGeom>
        </p:spPr>
        <p:txBody>
          <a:bodyPr wrap="square" lIns="0" tIns="0" rIns="0" bIns="0">
            <a:spAutoFit/>
          </a:bodyPr>
          <a:lstStyle>
            <a:lvl1pPr marL="0" indent="0" algn="l">
              <a:buNone/>
              <a:defRPr sz="1600">
                <a:solidFill>
                  <a:schemeClr val="tx1"/>
                </a:solidFill>
                <a:latin typeface="Grundfos TheSans V2" pitchFamily="34" charset="0"/>
              </a:defRPr>
            </a:lvl1pPr>
            <a:lvl2pPr marL="457200" indent="0" algn="l">
              <a:buNone/>
              <a:defRPr sz="1500">
                <a:solidFill>
                  <a:schemeClr val="tx1"/>
                </a:solidFill>
              </a:defRPr>
            </a:lvl2pPr>
            <a:lvl3pPr marL="914400" indent="0" algn="l">
              <a:buNone/>
              <a:defRPr sz="1500">
                <a:solidFill>
                  <a:schemeClr val="tx1"/>
                </a:solidFill>
              </a:defRPr>
            </a:lvl3pPr>
            <a:lvl4pPr marL="1371600" indent="0" algn="l">
              <a:buNone/>
              <a:defRPr sz="1500">
                <a:solidFill>
                  <a:schemeClr val="tx1"/>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Tree>
    <p:extLst>
      <p:ext uri="{BB962C8B-B14F-4D97-AF65-F5344CB8AC3E}">
        <p14:creationId xmlns:p14="http://schemas.microsoft.com/office/powerpoint/2010/main" val="323123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 Content - Top 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660396"/>
            <a:ext cx="8421525" cy="553998"/>
          </a:xfrm>
          <a:prstGeom prst="rect">
            <a:avLst/>
          </a:prstGeom>
        </p:spPr>
        <p:txBody>
          <a:bodyPr wrap="square" lIns="0" tIns="0" rIns="0" bIns="0" anchor="t" anchorCtr="0">
            <a:spAutoFit/>
          </a:bodyPr>
          <a:lstStyle>
            <a:lvl1pPr algn="l">
              <a:defRPr sz="3600" b="1">
                <a:solidFill>
                  <a:srgbClr val="11497B"/>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13" name="Line 35"/>
          <p:cNvSpPr>
            <a:spLocks noChangeShapeType="1"/>
          </p:cNvSpPr>
          <p:nvPr/>
        </p:nvSpPr>
        <p:spPr bwMode="auto">
          <a:xfrm>
            <a:off x="250825" y="363007"/>
            <a:ext cx="88931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4" name="Pladsholder til tekst 13"/>
          <p:cNvSpPr>
            <a:spLocks noGrp="1"/>
          </p:cNvSpPr>
          <p:nvPr>
            <p:ph type="body" sz="quarter" idx="14" hasCustomPrompt="1"/>
          </p:nvPr>
        </p:nvSpPr>
        <p:spPr>
          <a:xfrm>
            <a:off x="6130393" y="33868"/>
            <a:ext cx="2835275" cy="313267"/>
          </a:xfrm>
          <a:prstGeom prst="rect">
            <a:avLst/>
          </a:prstGeom>
        </p:spPr>
        <p:txBody>
          <a:bodyPr lIns="0" tIns="0" rIns="0" bIns="0" anchor="ctr" anchorCtr="0"/>
          <a:lstStyle>
            <a:lvl1pPr marL="0" indent="0" algn="r">
              <a:buFontTx/>
              <a:buNone/>
              <a:defRPr sz="1100" b="1">
                <a:latin typeface="Grundfos TheSans V2" pitchFamily="34" charset="0"/>
              </a:defRPr>
            </a:lvl1pPr>
            <a:lvl2pPr algn="l">
              <a:defRPr sz="1100">
                <a:latin typeface="Grundfos TheSans V2" pitchFamily="34" charset="0"/>
              </a:defRPr>
            </a:lvl2pPr>
            <a:lvl3pPr algn="l">
              <a:defRPr sz="1100">
                <a:latin typeface="Grundfos TheSans V2" pitchFamily="34" charset="0"/>
              </a:defRPr>
            </a:lvl3pPr>
            <a:lvl4pPr algn="l">
              <a:defRPr sz="1100">
                <a:latin typeface="Grundfos TheSans V2" pitchFamily="34" charset="0"/>
              </a:defRPr>
            </a:lvl4pPr>
            <a:lvl5pPr algn="l">
              <a:defRPr sz="1100">
                <a:latin typeface="Grundfos TheSans V2" pitchFamily="34" charset="0"/>
              </a:defRPr>
            </a:lvl5pPr>
          </a:lstStyle>
          <a:p>
            <a:pPr lvl="0"/>
            <a:r>
              <a:rPr lang="da-DK" dirty="0"/>
              <a:t>CLICK TO ADD TITLE</a:t>
            </a:r>
          </a:p>
        </p:txBody>
      </p:sp>
      <p:sp>
        <p:nvSpPr>
          <p:cNvPr id="18" name="Line 35"/>
          <p:cNvSpPr>
            <a:spLocks noChangeShapeType="1"/>
          </p:cNvSpPr>
          <p:nvPr/>
        </p:nvSpPr>
        <p:spPr bwMode="auto">
          <a:xfrm>
            <a:off x="250825" y="363007"/>
            <a:ext cx="88931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5" name="Line 35"/>
          <p:cNvSpPr>
            <a:spLocks noChangeShapeType="1"/>
          </p:cNvSpPr>
          <p:nvPr/>
        </p:nvSpPr>
        <p:spPr bwMode="auto">
          <a:xfrm>
            <a:off x="250825" y="363007"/>
            <a:ext cx="88931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9" name="Pladsholder til dato 3"/>
          <p:cNvSpPr>
            <a:spLocks noGrp="1"/>
          </p:cNvSpPr>
          <p:nvPr>
            <p:ph type="dt" sz="half" idx="10"/>
          </p:nvPr>
        </p:nvSpPr>
        <p:spPr>
          <a:xfrm>
            <a:off x="248400" y="6106038"/>
            <a:ext cx="889200" cy="365125"/>
          </a:xfrm>
        </p:spPr>
        <p:txBody>
          <a:bodyPr/>
          <a:lstStyle>
            <a:lvl1pPr>
              <a:defRPr sz="1100"/>
            </a:lvl1pPr>
          </a:lstStyle>
          <a:p>
            <a:fld id="{81E8BE46-6012-40C5-8FB9-6F0B06EAE9C6}" type="datetimeFigureOut">
              <a:rPr lang="en-US" smtClean="0"/>
              <a:t>12/12/2019</a:t>
            </a:fld>
            <a:endParaRPr lang="en-US"/>
          </a:p>
        </p:txBody>
      </p:sp>
      <p:sp>
        <p:nvSpPr>
          <p:cNvPr id="30" name="Pladsholder til diasnummer 5"/>
          <p:cNvSpPr>
            <a:spLocks noGrp="1"/>
          </p:cNvSpPr>
          <p:nvPr>
            <p:ph type="sldNum" sz="quarter" idx="12"/>
          </p:nvPr>
        </p:nvSpPr>
        <p:spPr>
          <a:xfrm>
            <a:off x="8438400" y="6106038"/>
            <a:ext cx="601200" cy="365125"/>
          </a:xfrm>
        </p:spPr>
        <p:txBody>
          <a:bodyPr/>
          <a:lstStyle>
            <a:lvl1pPr>
              <a:defRPr sz="1100"/>
            </a:lvl1pPr>
          </a:lstStyle>
          <a:p>
            <a:fld id="{849D2BFA-561D-4AF8-A03A-90A103C91E70}" type="slidenum">
              <a:rPr lang="en-US" smtClean="0"/>
              <a:t>‹#›</a:t>
            </a:fld>
            <a:endParaRPr lang="en-US"/>
          </a:p>
        </p:txBody>
      </p:sp>
      <p:sp>
        <p:nvSpPr>
          <p:cNvPr id="31" name="Pladsholder til sidefod 4"/>
          <p:cNvSpPr>
            <a:spLocks noGrp="1"/>
          </p:cNvSpPr>
          <p:nvPr>
            <p:ph type="ftr" sz="quarter" idx="11"/>
          </p:nvPr>
        </p:nvSpPr>
        <p:spPr>
          <a:xfrm>
            <a:off x="1267200" y="6152401"/>
            <a:ext cx="7020000" cy="261610"/>
          </a:xfrm>
        </p:spPr>
        <p:txBody>
          <a:bodyPr anchor="b" anchorCtr="0">
            <a:spAutoFit/>
          </a:bodyPr>
          <a:lstStyle>
            <a:lvl1pPr>
              <a:defRPr sz="1100"/>
            </a:lvl1pPr>
          </a:lstStyle>
          <a:p>
            <a:endParaRPr lang="en-US"/>
          </a:p>
        </p:txBody>
      </p:sp>
      <p:sp>
        <p:nvSpPr>
          <p:cNvPr id="32" name="Content Placeholder 3"/>
          <p:cNvSpPr>
            <a:spLocks noGrp="1"/>
          </p:cNvSpPr>
          <p:nvPr>
            <p:ph sz="quarter" idx="15" hasCustomPrompt="1"/>
          </p:nvPr>
        </p:nvSpPr>
        <p:spPr>
          <a:xfrm>
            <a:off x="265113" y="2156868"/>
            <a:ext cx="8878887" cy="3871398"/>
          </a:xfrm>
        </p:spPr>
        <p:txBody>
          <a:bodyPr tIns="720000" anchor="ctr" anchorCtr="1">
            <a:noAutofit/>
          </a:bodyPr>
          <a:lstStyle>
            <a:lvl1pPr marL="0" indent="0">
              <a:buNone/>
              <a:defRPr/>
            </a:lvl1pPr>
            <a:lvl2pPr marL="357187" indent="0">
              <a:buNone/>
              <a:defRPr/>
            </a:lvl2pPr>
            <a:lvl3pPr marL="714375" indent="0">
              <a:buNone/>
              <a:defRPr/>
            </a:lvl3pPr>
            <a:lvl4pPr marL="1079500" indent="0">
              <a:buNone/>
              <a:defRPr/>
            </a:lvl4pPr>
            <a:lvl5pPr marL="1436688" indent="0">
              <a:buNone/>
              <a:defRPr/>
            </a:lvl5pPr>
          </a:lstStyle>
          <a:p>
            <a:pPr lvl="0"/>
            <a:r>
              <a:rPr lang="en-US"/>
              <a:t>Click icon to insert element</a:t>
            </a:r>
            <a:endParaRPr lang="da-DK"/>
          </a:p>
        </p:txBody>
      </p:sp>
      <p:sp>
        <p:nvSpPr>
          <p:cNvPr id="23" name="Undertitel 2"/>
          <p:cNvSpPr>
            <a:spLocks noGrp="1"/>
          </p:cNvSpPr>
          <p:nvPr>
            <p:ph type="subTitle" idx="1" hasCustomPrompt="1"/>
          </p:nvPr>
        </p:nvSpPr>
        <p:spPr>
          <a:xfrm>
            <a:off x="359999" y="1515053"/>
            <a:ext cx="8421525" cy="246221"/>
          </a:xfrm>
          <a:prstGeom prst="rect">
            <a:avLst/>
          </a:prstGeom>
        </p:spPr>
        <p:txBody>
          <a:bodyPr wrap="square" lIns="0" tIns="0" rIns="0" bIns="0">
            <a:spAutoFit/>
          </a:bodyPr>
          <a:lstStyle>
            <a:lvl1pPr marL="0" indent="0" algn="l">
              <a:buNone/>
              <a:defRPr sz="1600">
                <a:solidFill>
                  <a:schemeClr val="tx1"/>
                </a:solidFill>
                <a:latin typeface="Grundfos TheSans V2" pitchFamily="34" charset="0"/>
              </a:defRPr>
            </a:lvl1pPr>
            <a:lvl2pPr marL="360363" indent="0" algn="l">
              <a:buFont typeface="Arial" pitchFamily="34" charset="0"/>
              <a:buNone/>
              <a:defRPr sz="1500">
                <a:solidFill>
                  <a:schemeClr val="tx1"/>
                </a:solidFill>
              </a:defRPr>
            </a:lvl2pPr>
            <a:lvl3pPr marL="720725" indent="0" algn="l">
              <a:buNone/>
              <a:defRPr sz="1500">
                <a:solidFill>
                  <a:schemeClr val="tx1"/>
                </a:solidFill>
              </a:defRPr>
            </a:lvl3pPr>
            <a:lvl4pPr marL="1073150" indent="0" algn="l">
              <a:buNone/>
              <a:defRPr sz="1500">
                <a:solidFill>
                  <a:schemeClr val="tx1"/>
                </a:solidFill>
              </a:defRPr>
            </a:lvl4pPr>
            <a:lvl5pPr marL="1433513" indent="0" algn="l">
              <a:buNone/>
              <a:defRPr>
                <a:solidFill>
                  <a:srgbClr val="000000"/>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Tree>
    <p:extLst>
      <p:ext uri="{BB962C8B-B14F-4D97-AF65-F5344CB8AC3E}">
        <p14:creationId xmlns:p14="http://schemas.microsoft.com/office/powerpoint/2010/main" val="319531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 Content - Wide picture">
    <p:spTree>
      <p:nvGrpSpPr>
        <p:cNvPr id="1" name=""/>
        <p:cNvGrpSpPr/>
        <p:nvPr/>
      </p:nvGrpSpPr>
      <p:grpSpPr>
        <a:xfrm>
          <a:off x="0" y="0"/>
          <a:ext cx="0" cy="0"/>
          <a:chOff x="0" y="0"/>
          <a:chExt cx="0" cy="0"/>
        </a:xfrm>
      </p:grpSpPr>
      <p:sp>
        <p:nvSpPr>
          <p:cNvPr id="10" name="Pladsholder til billede 9"/>
          <p:cNvSpPr>
            <a:spLocks noGrp="1"/>
          </p:cNvSpPr>
          <p:nvPr>
            <p:ph type="pic" sz="quarter" idx="13" hasCustomPrompt="1"/>
          </p:nvPr>
        </p:nvSpPr>
        <p:spPr>
          <a:xfrm>
            <a:off x="0" y="2770632"/>
            <a:ext cx="9144000" cy="4087368"/>
          </a:xfrm>
          <a:prstGeom prst="rect">
            <a:avLst/>
          </a:prstGeom>
        </p:spPr>
        <p:txBody>
          <a:bodyPr anchor="ctr" anchorCtr="0"/>
          <a:lstStyle>
            <a:lvl1pPr marL="0" indent="0" algn="ctr">
              <a:buFontTx/>
              <a:buNone/>
              <a:defRPr sz="1400">
                <a:latin typeface="Grundfos TheSans" pitchFamily="34" charset="0"/>
              </a:defRPr>
            </a:lvl1pPr>
          </a:lstStyle>
          <a:p>
            <a:r>
              <a:rPr lang="en-US" dirty="0"/>
              <a:t>Click icon to insert picture</a:t>
            </a:r>
          </a:p>
        </p:txBody>
      </p:sp>
      <p:sp>
        <p:nvSpPr>
          <p:cNvPr id="9" name="Pladsholder til tekst 12"/>
          <p:cNvSpPr>
            <a:spLocks noGrp="1"/>
          </p:cNvSpPr>
          <p:nvPr>
            <p:ph type="body" sz="quarter" idx="14"/>
          </p:nvPr>
        </p:nvSpPr>
        <p:spPr>
          <a:xfrm>
            <a:off x="255057" y="6399981"/>
            <a:ext cx="8888944" cy="3587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FontTx/>
              <a:buNone/>
              <a:defRPr sz="1400">
                <a:solidFill>
                  <a:srgbClr val="11497B"/>
                </a:solidFill>
                <a:latin typeface="Grundfos TheSans" pitchFamily="34" charset="0"/>
              </a:defRPr>
            </a:lvl1pPr>
            <a:lvl2pPr marL="457200" indent="0">
              <a:buFontTx/>
              <a:buNone/>
              <a:defRPr sz="1400">
                <a:solidFill>
                  <a:srgbClr val="11497B"/>
                </a:solidFill>
                <a:latin typeface="Grundfos TheSans" pitchFamily="34" charset="0"/>
              </a:defRPr>
            </a:lvl2pPr>
            <a:lvl3pPr marL="914400" indent="0">
              <a:buFontTx/>
              <a:buNone/>
              <a:defRPr sz="1400">
                <a:solidFill>
                  <a:srgbClr val="11497B"/>
                </a:solidFill>
                <a:latin typeface="Grundfos TheSans" pitchFamily="34" charset="0"/>
              </a:defRPr>
            </a:lvl3pPr>
            <a:lvl4pPr marL="1371600" indent="0">
              <a:buFontTx/>
              <a:buNone/>
              <a:defRPr sz="1400">
                <a:solidFill>
                  <a:srgbClr val="11497B"/>
                </a:solidFill>
                <a:latin typeface="Grundfos TheSans" pitchFamily="34" charset="0"/>
              </a:defRPr>
            </a:lvl4pPr>
            <a:lvl5pPr marL="1828800" indent="0">
              <a:buFontTx/>
              <a:buNone/>
              <a:defRPr sz="1400">
                <a:solidFill>
                  <a:srgbClr val="11497B"/>
                </a:solidFill>
                <a:latin typeface="Grundfos TheSans" pitchFamily="34" charset="0"/>
              </a:defRPr>
            </a:lvl5pPr>
          </a:lstStyle>
          <a:p>
            <a:pPr lvl="0"/>
            <a:r>
              <a:rPr lang="en-US"/>
              <a:t>Click to edit Master text styles</a:t>
            </a:r>
          </a:p>
        </p:txBody>
      </p:sp>
      <p:sp>
        <p:nvSpPr>
          <p:cNvPr id="2" name="Titel 1"/>
          <p:cNvSpPr>
            <a:spLocks noGrp="1"/>
          </p:cNvSpPr>
          <p:nvPr>
            <p:ph type="ctrTitle" hasCustomPrompt="1"/>
          </p:nvPr>
        </p:nvSpPr>
        <p:spPr>
          <a:xfrm>
            <a:off x="358270" y="360000"/>
            <a:ext cx="8423254" cy="553998"/>
          </a:xfrm>
          <a:prstGeom prst="rect">
            <a:avLst/>
          </a:prstGeom>
        </p:spPr>
        <p:txBody>
          <a:bodyPr wrap="square" lIns="0" tIns="0" rIns="0" bIns="0" anchor="t" anchorCtr="0">
            <a:spAutoFit/>
          </a:bodyPr>
          <a:lstStyle>
            <a:lvl1pPr algn="l">
              <a:defRPr sz="3600" b="1">
                <a:solidFill>
                  <a:srgbClr val="11497B"/>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15" name="Pladsholder til dato 3"/>
          <p:cNvSpPr>
            <a:spLocks noGrp="1"/>
          </p:cNvSpPr>
          <p:nvPr>
            <p:ph type="dt" sz="half" idx="10"/>
          </p:nvPr>
        </p:nvSpPr>
        <p:spPr>
          <a:xfrm>
            <a:off x="248400" y="6106038"/>
            <a:ext cx="889200" cy="365125"/>
          </a:xfrm>
        </p:spPr>
        <p:txBody>
          <a:bodyPr/>
          <a:lstStyle>
            <a:lvl1pPr>
              <a:defRPr sz="1100"/>
            </a:lvl1pPr>
          </a:lstStyle>
          <a:p>
            <a:fld id="{81E8BE46-6012-40C5-8FB9-6F0B06EAE9C6}" type="datetimeFigureOut">
              <a:rPr lang="en-US" smtClean="0"/>
              <a:t>12/12/2019</a:t>
            </a:fld>
            <a:endParaRPr lang="en-US"/>
          </a:p>
        </p:txBody>
      </p:sp>
      <p:sp>
        <p:nvSpPr>
          <p:cNvPr id="16" name="Pladsholder til diasnummer 5"/>
          <p:cNvSpPr>
            <a:spLocks noGrp="1"/>
          </p:cNvSpPr>
          <p:nvPr>
            <p:ph type="sldNum" sz="quarter" idx="12"/>
          </p:nvPr>
        </p:nvSpPr>
        <p:spPr>
          <a:xfrm>
            <a:off x="8438400" y="6106038"/>
            <a:ext cx="601200" cy="365125"/>
          </a:xfrm>
        </p:spPr>
        <p:txBody>
          <a:bodyPr/>
          <a:lstStyle>
            <a:lvl1pPr>
              <a:defRPr sz="1100"/>
            </a:lvl1pPr>
          </a:lstStyle>
          <a:p>
            <a:fld id="{849D2BFA-561D-4AF8-A03A-90A103C91E70}" type="slidenum">
              <a:rPr lang="en-US" smtClean="0"/>
              <a:t>‹#›</a:t>
            </a:fld>
            <a:endParaRPr lang="en-US"/>
          </a:p>
        </p:txBody>
      </p:sp>
      <p:sp>
        <p:nvSpPr>
          <p:cNvPr id="17" name="Pladsholder til sidefod 4"/>
          <p:cNvSpPr>
            <a:spLocks noGrp="1"/>
          </p:cNvSpPr>
          <p:nvPr>
            <p:ph type="ftr" sz="quarter" idx="11"/>
          </p:nvPr>
        </p:nvSpPr>
        <p:spPr>
          <a:xfrm>
            <a:off x="1267200" y="6152401"/>
            <a:ext cx="7020000" cy="261610"/>
          </a:xfrm>
        </p:spPr>
        <p:txBody>
          <a:bodyPr anchor="b" anchorCtr="0">
            <a:spAutoFit/>
          </a:bodyPr>
          <a:lstStyle>
            <a:lvl1pPr>
              <a:defRPr sz="1100"/>
            </a:lvl1pPr>
          </a:lstStyle>
          <a:p>
            <a:endParaRPr lang="en-US"/>
          </a:p>
        </p:txBody>
      </p:sp>
      <p:sp>
        <p:nvSpPr>
          <p:cNvPr id="11" name="Undertitel 2"/>
          <p:cNvSpPr>
            <a:spLocks noGrp="1"/>
          </p:cNvSpPr>
          <p:nvPr>
            <p:ph type="subTitle" idx="1" hasCustomPrompt="1"/>
          </p:nvPr>
        </p:nvSpPr>
        <p:spPr>
          <a:xfrm>
            <a:off x="359999" y="1515053"/>
            <a:ext cx="8421525" cy="246221"/>
          </a:xfrm>
          <a:prstGeom prst="rect">
            <a:avLst/>
          </a:prstGeom>
        </p:spPr>
        <p:txBody>
          <a:bodyPr wrap="square" lIns="0" tIns="0" rIns="0" bIns="0">
            <a:spAutoFit/>
          </a:bodyPr>
          <a:lstStyle>
            <a:lvl1pPr marL="0" indent="0" algn="l">
              <a:buNone/>
              <a:defRPr sz="1600">
                <a:solidFill>
                  <a:schemeClr val="tx1"/>
                </a:solidFill>
                <a:latin typeface="Grundfos TheSans V2" pitchFamily="34" charset="0"/>
              </a:defRPr>
            </a:lvl1pPr>
            <a:lvl2pPr marL="360363" indent="0" algn="l">
              <a:buFont typeface="Arial" pitchFamily="34" charset="0"/>
              <a:buNone/>
              <a:defRPr sz="1500">
                <a:solidFill>
                  <a:schemeClr val="tx1"/>
                </a:solidFill>
              </a:defRPr>
            </a:lvl2pPr>
            <a:lvl3pPr marL="720725" indent="0" algn="l">
              <a:buNone/>
              <a:defRPr sz="1500">
                <a:solidFill>
                  <a:schemeClr val="tx1"/>
                </a:solidFill>
              </a:defRPr>
            </a:lvl3pPr>
            <a:lvl4pPr marL="1073150" indent="0" algn="l">
              <a:buNone/>
              <a:defRPr sz="1500">
                <a:solidFill>
                  <a:schemeClr val="tx1"/>
                </a:solidFill>
              </a:defRPr>
            </a:lvl4pPr>
            <a:lvl5pPr marL="1433513" indent="0" algn="l">
              <a:buNone/>
              <a:defRPr>
                <a:solidFill>
                  <a:srgbClr val="000000"/>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Tree>
    <p:extLst>
      <p:ext uri="{BB962C8B-B14F-4D97-AF65-F5344CB8AC3E}">
        <p14:creationId xmlns:p14="http://schemas.microsoft.com/office/powerpoint/2010/main" val="106436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9" y="360000"/>
            <a:ext cx="8421525" cy="553998"/>
          </a:xfrm>
          <a:prstGeom prst="rect">
            <a:avLst/>
          </a:prstGeom>
        </p:spPr>
        <p:txBody>
          <a:bodyPr vert="horz" wrap="square" lIns="0" tIns="0" rIns="0" bIns="0" rtlCol="0" anchor="t" anchorCtr="0">
            <a:spAutoFit/>
          </a:bodyPr>
          <a:lstStyle/>
          <a:p>
            <a:r>
              <a:rPr lang="en-US"/>
              <a:t>Click to edit Master title style</a:t>
            </a:r>
            <a:endParaRPr lang="da-DK" dirty="0"/>
          </a:p>
        </p:txBody>
      </p:sp>
      <p:sp>
        <p:nvSpPr>
          <p:cNvPr id="3" name="Text Placeholder 2"/>
          <p:cNvSpPr>
            <a:spLocks noGrp="1"/>
          </p:cNvSpPr>
          <p:nvPr>
            <p:ph type="body" idx="1"/>
          </p:nvPr>
        </p:nvSpPr>
        <p:spPr>
          <a:xfrm>
            <a:off x="360000" y="1515600"/>
            <a:ext cx="8421524" cy="142808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dato 3"/>
          <p:cNvSpPr>
            <a:spLocks noGrp="1"/>
          </p:cNvSpPr>
          <p:nvPr>
            <p:ph type="dt" sz="half" idx="2"/>
          </p:nvPr>
        </p:nvSpPr>
        <p:spPr>
          <a:xfrm>
            <a:off x="248400" y="6105600"/>
            <a:ext cx="889200" cy="365125"/>
          </a:xfrm>
          <a:prstGeom prst="rect">
            <a:avLst/>
          </a:prstGeom>
        </p:spPr>
        <p:txBody>
          <a:bodyPr vert="horz" lIns="91440" tIns="45720" rIns="91440" bIns="45720" rtlCol="0" anchor="ctr"/>
          <a:lstStyle>
            <a:lvl1pPr algn="l" fontAlgn="auto">
              <a:spcBef>
                <a:spcPts val="0"/>
              </a:spcBef>
              <a:spcAft>
                <a:spcPts val="0"/>
              </a:spcAft>
              <a:defRPr sz="1100">
                <a:solidFill>
                  <a:srgbClr val="C0C0C0"/>
                </a:solidFill>
                <a:latin typeface="Grundfos TheSans V2" pitchFamily="34" charset="0"/>
                <a:ea typeface="Adobe Heiti Std R" pitchFamily="34" charset="-128"/>
                <a:cs typeface="+mn-cs"/>
              </a:defRPr>
            </a:lvl1pPr>
          </a:lstStyle>
          <a:p>
            <a:fld id="{81E8BE46-6012-40C5-8FB9-6F0B06EAE9C6}" type="datetimeFigureOut">
              <a:rPr lang="en-US" smtClean="0"/>
              <a:t>12/12/2019</a:t>
            </a:fld>
            <a:endParaRPr lang="en-US"/>
          </a:p>
        </p:txBody>
      </p:sp>
      <p:sp>
        <p:nvSpPr>
          <p:cNvPr id="5" name="Pladsholder til sidefod 4"/>
          <p:cNvSpPr>
            <a:spLocks noGrp="1"/>
          </p:cNvSpPr>
          <p:nvPr>
            <p:ph type="ftr" sz="quarter" idx="3"/>
          </p:nvPr>
        </p:nvSpPr>
        <p:spPr>
          <a:xfrm>
            <a:off x="1267200" y="6153590"/>
            <a:ext cx="7020000" cy="261610"/>
          </a:xfrm>
          <a:prstGeom prst="rect">
            <a:avLst/>
          </a:prstGeom>
        </p:spPr>
        <p:txBody>
          <a:bodyPr vert="horz" lIns="91440" tIns="45720" rIns="91440" bIns="45720" rtlCol="0" anchor="b" anchorCtr="0">
            <a:spAutoFit/>
          </a:bodyPr>
          <a:lstStyle>
            <a:lvl1pPr algn="ctr" fontAlgn="auto">
              <a:spcBef>
                <a:spcPts val="0"/>
              </a:spcBef>
              <a:spcAft>
                <a:spcPts val="0"/>
              </a:spcAft>
              <a:defRPr sz="1100">
                <a:solidFill>
                  <a:srgbClr val="C0C0C0"/>
                </a:solidFill>
                <a:latin typeface="Grundfos TheSans V2" pitchFamily="34" charset="0"/>
                <a:cs typeface="Aharoni" pitchFamily="2" charset="-79"/>
              </a:defRPr>
            </a:lvl1pPr>
          </a:lstStyle>
          <a:p>
            <a:endParaRPr lang="en-US"/>
          </a:p>
        </p:txBody>
      </p:sp>
      <p:sp>
        <p:nvSpPr>
          <p:cNvPr id="6" name="Pladsholder til diasnummer 5"/>
          <p:cNvSpPr>
            <a:spLocks noGrp="1"/>
          </p:cNvSpPr>
          <p:nvPr>
            <p:ph type="sldNum" sz="quarter" idx="4"/>
          </p:nvPr>
        </p:nvSpPr>
        <p:spPr>
          <a:xfrm>
            <a:off x="8438400" y="6105600"/>
            <a:ext cx="601200" cy="365125"/>
          </a:xfrm>
          <a:prstGeom prst="rect">
            <a:avLst/>
          </a:prstGeom>
        </p:spPr>
        <p:txBody>
          <a:bodyPr vert="horz" lIns="91440" tIns="45720" rIns="91440" bIns="45720" rtlCol="0" anchor="ctr"/>
          <a:lstStyle>
            <a:lvl1pPr algn="r" fontAlgn="auto">
              <a:spcBef>
                <a:spcPts val="0"/>
              </a:spcBef>
              <a:spcAft>
                <a:spcPts val="0"/>
              </a:spcAft>
              <a:defRPr sz="1100">
                <a:solidFill>
                  <a:srgbClr val="C0C0C0"/>
                </a:solidFill>
                <a:latin typeface="Grundfos TheSans V2" pitchFamily="34" charset="0"/>
                <a:cs typeface="Aharoni" pitchFamily="2" charset="-79"/>
              </a:defRPr>
            </a:lvl1pPr>
          </a:lstStyle>
          <a:p>
            <a:fld id="{849D2BFA-561D-4AF8-A03A-90A103C91E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0" r:id="rId14"/>
    <p:sldLayoutId id="2147483684" r:id="rId15"/>
    <p:sldLayoutId id="2147483685" r:id="rId16"/>
    <p:sldLayoutId id="2147483686" r:id="rId17"/>
    <p:sldLayoutId id="2147483691" r:id="rId18"/>
    <p:sldLayoutId id="2147483692" r:id="rId19"/>
  </p:sldLayoutIdLst>
  <p:txStyles>
    <p:titleStyle>
      <a:lvl1pPr algn="l" rtl="0" eaLnBrk="1" fontAlgn="base" hangingPunct="1">
        <a:spcBef>
          <a:spcPct val="0"/>
        </a:spcBef>
        <a:spcAft>
          <a:spcPct val="0"/>
        </a:spcAft>
        <a:defRPr sz="3600" b="1" kern="1200">
          <a:solidFill>
            <a:srgbClr val="11497B"/>
          </a:solidFill>
          <a:latin typeface="Grundfos TheSans V2" pitchFamily="34" charset="0"/>
          <a:ea typeface="+mj-ea"/>
          <a:cs typeface="Adobe Arabic" pitchFamily="18" charset="-78"/>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79388" indent="-179388" algn="l" rtl="0" eaLnBrk="1" fontAlgn="base" hangingPunct="1">
        <a:spcBef>
          <a:spcPct val="20000"/>
        </a:spcBef>
        <a:spcAft>
          <a:spcPct val="0"/>
        </a:spcAft>
        <a:buFont typeface="Arial" charset="0"/>
        <a:buChar char="•"/>
        <a:defRPr sz="1600" kern="1200">
          <a:solidFill>
            <a:srgbClr val="000000"/>
          </a:solidFill>
          <a:latin typeface="Grundfos TheSans V2" pitchFamily="34" charset="0"/>
          <a:ea typeface="Adobe Fan Heiti Std B" pitchFamily="34" charset="-128"/>
          <a:cs typeface="+mn-cs"/>
        </a:defRPr>
      </a:lvl1pPr>
      <a:lvl2pPr marL="536575" indent="-179388" algn="l" rtl="0" eaLnBrk="1" fontAlgn="base" hangingPunct="1">
        <a:spcBef>
          <a:spcPct val="20000"/>
        </a:spcBef>
        <a:spcAft>
          <a:spcPct val="0"/>
        </a:spcAft>
        <a:buFont typeface="Arial" pitchFamily="34" charset="0"/>
        <a:buChar char="•"/>
        <a:defRPr sz="1600" kern="1200">
          <a:solidFill>
            <a:srgbClr val="000000"/>
          </a:solidFill>
          <a:latin typeface="Grundfos TheSans V2" pitchFamily="34" charset="0"/>
          <a:ea typeface="Adobe Fan Heiti Std B" pitchFamily="34" charset="-128"/>
          <a:cs typeface="+mn-cs"/>
        </a:defRPr>
      </a:lvl2pPr>
      <a:lvl3pPr marL="900113" indent="-185738" algn="l" rtl="0" eaLnBrk="1" fontAlgn="base" hangingPunct="1">
        <a:spcBef>
          <a:spcPct val="20000"/>
        </a:spcBef>
        <a:spcAft>
          <a:spcPct val="0"/>
        </a:spcAft>
        <a:buFont typeface="Arial" charset="0"/>
        <a:buChar char="•"/>
        <a:defRPr sz="1600" kern="1200">
          <a:solidFill>
            <a:srgbClr val="000000"/>
          </a:solidFill>
          <a:latin typeface="Grundfos TheSans V2" pitchFamily="34" charset="0"/>
          <a:ea typeface="Adobe Fan Heiti Std B" pitchFamily="34" charset="-128"/>
          <a:cs typeface="+mn-cs"/>
        </a:defRPr>
      </a:lvl3pPr>
      <a:lvl4pPr marL="1257300" indent="-177800" algn="l" rtl="0" eaLnBrk="1" fontAlgn="base" hangingPunct="1">
        <a:spcBef>
          <a:spcPct val="20000"/>
        </a:spcBef>
        <a:spcAft>
          <a:spcPct val="0"/>
        </a:spcAft>
        <a:buFont typeface="Arial" pitchFamily="34" charset="0"/>
        <a:buChar char="•"/>
        <a:defRPr sz="1600" kern="1200">
          <a:solidFill>
            <a:srgbClr val="000000"/>
          </a:solidFill>
          <a:latin typeface="Grundfos TheSans V2" pitchFamily="34" charset="0"/>
          <a:ea typeface="Adobe Fan Heiti Std B" pitchFamily="34" charset="-128"/>
          <a:cs typeface="+mn-cs"/>
        </a:defRPr>
      </a:lvl4pPr>
      <a:lvl5pPr marL="1614488" indent="-177800" algn="l" rtl="0" eaLnBrk="1" fontAlgn="base" hangingPunct="1">
        <a:spcBef>
          <a:spcPct val="20000"/>
        </a:spcBef>
        <a:spcAft>
          <a:spcPct val="0"/>
        </a:spcAft>
        <a:buFont typeface="Arial" pitchFamily="34" charset="0"/>
        <a:buChar char="•"/>
        <a:defRPr sz="1600" kern="1200">
          <a:solidFill>
            <a:srgbClr val="000000"/>
          </a:solidFill>
          <a:latin typeface="Grundfos TheSans V2" pitchFamily="34" charset="0"/>
          <a:ea typeface="Adobe Fan Heiti Std B"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7" name="Pladsholder til dato 3"/>
          <p:cNvSpPr>
            <a:spLocks noGrp="1"/>
          </p:cNvSpPr>
          <p:nvPr>
            <p:ph type="dt" sz="half" idx="2"/>
          </p:nvPr>
        </p:nvSpPr>
        <p:spPr>
          <a:xfrm>
            <a:off x="442440" y="5502376"/>
            <a:ext cx="889200" cy="365125"/>
          </a:xfrm>
          <a:prstGeom prst="rect">
            <a:avLst/>
          </a:prstGeom>
        </p:spPr>
        <p:txBody>
          <a:bodyPr vert="horz" lIns="91440" tIns="45720" rIns="91440" bIns="45720" rtlCol="0" anchor="ctr"/>
          <a:lstStyle>
            <a:lvl1pPr algn="l" fontAlgn="auto">
              <a:spcBef>
                <a:spcPts val="0"/>
              </a:spcBef>
              <a:spcAft>
                <a:spcPts val="0"/>
              </a:spcAft>
              <a:defRPr sz="1100">
                <a:solidFill>
                  <a:srgbClr val="C0C0C0"/>
                </a:solidFill>
                <a:latin typeface="Grundfos TheSans V2" pitchFamily="34" charset="0"/>
                <a:cs typeface="Aharoni" pitchFamily="2" charset="-79"/>
              </a:defRPr>
            </a:lvl1pPr>
          </a:lstStyle>
          <a:p>
            <a:pPr>
              <a:defRPr/>
            </a:pPr>
            <a:fld id="{FD8A6DFF-13F6-47DB-BF5A-994AFA781E2E}" type="datetimeFigureOut">
              <a:rPr lang="da-DK" kern="0" smtClean="0"/>
              <a:pPr>
                <a:defRPr/>
              </a:pPr>
              <a:t>12-12-2019</a:t>
            </a:fld>
            <a:endParaRPr lang="da-DK" kern="0" dirty="0"/>
          </a:p>
        </p:txBody>
      </p:sp>
      <p:sp>
        <p:nvSpPr>
          <p:cNvPr id="28" name="Pladsholder til sidefod 4"/>
          <p:cNvSpPr>
            <a:spLocks noGrp="1"/>
          </p:cNvSpPr>
          <p:nvPr>
            <p:ph type="ftr" sz="quarter" idx="3"/>
          </p:nvPr>
        </p:nvSpPr>
        <p:spPr>
          <a:xfrm>
            <a:off x="1475656" y="5550366"/>
            <a:ext cx="6811544" cy="261610"/>
          </a:xfrm>
          <a:prstGeom prst="rect">
            <a:avLst/>
          </a:prstGeom>
        </p:spPr>
        <p:txBody>
          <a:bodyPr vert="horz" wrap="square" lIns="91440" tIns="45720" rIns="91440" bIns="45720" rtlCol="0" anchor="b" anchorCtr="0">
            <a:spAutoFit/>
          </a:bodyPr>
          <a:lstStyle>
            <a:lvl1pPr algn="ctr" fontAlgn="auto">
              <a:spcBef>
                <a:spcPts val="0"/>
              </a:spcBef>
              <a:spcAft>
                <a:spcPts val="0"/>
              </a:spcAft>
              <a:defRPr sz="1100">
                <a:solidFill>
                  <a:srgbClr val="C0C0C0"/>
                </a:solidFill>
                <a:latin typeface="Grundfos TheSans V2" pitchFamily="34" charset="0"/>
                <a:cs typeface="Andalus" pitchFamily="18" charset="-78"/>
              </a:defRPr>
            </a:lvl1pPr>
          </a:lstStyle>
          <a:p>
            <a:pPr>
              <a:defRPr/>
            </a:pPr>
            <a:endParaRPr lang="da-DK" kern="0" dirty="0"/>
          </a:p>
        </p:txBody>
      </p:sp>
      <p:sp>
        <p:nvSpPr>
          <p:cNvPr id="29" name="Pladsholder til diasnummer 5"/>
          <p:cNvSpPr>
            <a:spLocks noGrp="1"/>
          </p:cNvSpPr>
          <p:nvPr>
            <p:ph type="sldNum" sz="quarter" idx="4"/>
          </p:nvPr>
        </p:nvSpPr>
        <p:spPr>
          <a:xfrm>
            <a:off x="8438400" y="5502376"/>
            <a:ext cx="601200" cy="365125"/>
          </a:xfrm>
          <a:prstGeom prst="rect">
            <a:avLst/>
          </a:prstGeom>
        </p:spPr>
        <p:txBody>
          <a:bodyPr vert="horz" lIns="91440" tIns="45720" rIns="91440" bIns="45720" rtlCol="0" anchor="ctr"/>
          <a:lstStyle>
            <a:lvl1pPr algn="r" fontAlgn="auto">
              <a:spcBef>
                <a:spcPts val="0"/>
              </a:spcBef>
              <a:spcAft>
                <a:spcPts val="0"/>
              </a:spcAft>
              <a:defRPr sz="1100">
                <a:solidFill>
                  <a:srgbClr val="C0C0C0"/>
                </a:solidFill>
                <a:latin typeface="Grundfos TheSans V2" pitchFamily="34" charset="0"/>
                <a:cs typeface="Aharoni" pitchFamily="2" charset="-79"/>
              </a:defRPr>
            </a:lvl1pPr>
          </a:lstStyle>
          <a:p>
            <a:pPr>
              <a:defRPr/>
            </a:pPr>
            <a:fld id="{955C1EB7-4B30-4A6A-B082-00DF032B633D}" type="slidenum">
              <a:rPr lang="da-DK" kern="0" smtClean="0"/>
              <a:pPr>
                <a:defRPr/>
              </a:pPr>
              <a:t>‹#›</a:t>
            </a:fld>
            <a:endParaRPr lang="da-DK" kern="0" dirty="0"/>
          </a:p>
        </p:txBody>
      </p:sp>
      <p:sp>
        <p:nvSpPr>
          <p:cNvPr id="34" name="Title Placeholder 33"/>
          <p:cNvSpPr>
            <a:spLocks noGrp="1"/>
          </p:cNvSpPr>
          <p:nvPr>
            <p:ph type="title"/>
          </p:nvPr>
        </p:nvSpPr>
        <p:spPr>
          <a:xfrm>
            <a:off x="359999" y="360000"/>
            <a:ext cx="8421525" cy="553998"/>
          </a:xfrm>
          <a:prstGeom prst="rect">
            <a:avLst/>
          </a:prstGeom>
        </p:spPr>
        <p:txBody>
          <a:bodyPr vert="horz" wrap="square" lIns="0" tIns="0" rIns="0" bIns="0" rtlCol="0" anchor="t" anchorCtr="0">
            <a:spAutoFit/>
          </a:bodyPr>
          <a:lstStyle/>
          <a:p>
            <a:r>
              <a:rPr lang="en-US"/>
              <a:t>Click to edit Master title style</a:t>
            </a:r>
            <a:endParaRPr lang="da-DK" dirty="0"/>
          </a:p>
        </p:txBody>
      </p:sp>
      <p:sp>
        <p:nvSpPr>
          <p:cNvPr id="35" name="Text Placeholder 34"/>
          <p:cNvSpPr>
            <a:spLocks noGrp="1"/>
          </p:cNvSpPr>
          <p:nvPr>
            <p:ph type="body" idx="1"/>
          </p:nvPr>
        </p:nvSpPr>
        <p:spPr>
          <a:xfrm>
            <a:off x="360000" y="1515600"/>
            <a:ext cx="8421524" cy="142808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16607490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defTabSz="914400" rtl="0" eaLnBrk="1" latinLnBrk="0" hangingPunct="1">
        <a:spcBef>
          <a:spcPct val="0"/>
        </a:spcBef>
        <a:buNone/>
        <a:defRPr sz="3600" b="1" kern="1200">
          <a:solidFill>
            <a:srgbClr val="11497B"/>
          </a:solidFill>
          <a:latin typeface="Grundfos TheSans V2" pitchFamily="34" charset="0"/>
          <a:ea typeface="+mj-ea"/>
          <a:cs typeface="+mj-cs"/>
        </a:defRPr>
      </a:lvl1pPr>
    </p:titleStyle>
    <p:bodyStyle>
      <a:lvl1pPr marL="179388" indent="-179388" algn="l" defTabSz="914400" rtl="0" eaLnBrk="1" latinLnBrk="0" hangingPunct="1">
        <a:spcBef>
          <a:spcPct val="20000"/>
        </a:spcBef>
        <a:buFont typeface="Arial" pitchFamily="34" charset="0"/>
        <a:buChar char="•"/>
        <a:defRPr sz="1600" kern="1200">
          <a:solidFill>
            <a:srgbClr val="000000"/>
          </a:solidFill>
          <a:latin typeface="Grundfos TheSans V2" pitchFamily="34" charset="0"/>
          <a:ea typeface="Adobe Fan Heiti Std B" pitchFamily="34" charset="-128"/>
          <a:cs typeface="+mn-cs"/>
        </a:defRPr>
      </a:lvl1pPr>
      <a:lvl2pPr marL="536575" indent="-179388" algn="l" defTabSz="914400" rtl="0" eaLnBrk="1" latinLnBrk="0" hangingPunct="1">
        <a:spcBef>
          <a:spcPct val="20000"/>
        </a:spcBef>
        <a:buFont typeface="Arial" pitchFamily="34" charset="0"/>
        <a:buChar char="•"/>
        <a:defRPr sz="1600" kern="1200">
          <a:solidFill>
            <a:srgbClr val="000000"/>
          </a:solidFill>
          <a:latin typeface="Grundfos TheSans V2" pitchFamily="34" charset="0"/>
          <a:ea typeface="Adobe Fan Heiti Std B" pitchFamily="34" charset="-128"/>
          <a:cs typeface="+mn-cs"/>
        </a:defRPr>
      </a:lvl2pPr>
      <a:lvl3pPr marL="900113" indent="-185738" algn="l" defTabSz="914400" rtl="0" eaLnBrk="1" latinLnBrk="0" hangingPunct="1">
        <a:spcBef>
          <a:spcPct val="20000"/>
        </a:spcBef>
        <a:buFont typeface="Arial" pitchFamily="34" charset="0"/>
        <a:buChar char="•"/>
        <a:tabLst/>
        <a:defRPr sz="1600" kern="1200">
          <a:solidFill>
            <a:srgbClr val="000000"/>
          </a:solidFill>
          <a:latin typeface="Grundfos TheSans V2" pitchFamily="34" charset="0"/>
          <a:ea typeface="Adobe Fan Heiti Std B" pitchFamily="34" charset="-128"/>
          <a:cs typeface="+mn-cs"/>
        </a:defRPr>
      </a:lvl3pPr>
      <a:lvl4pPr marL="1257300" indent="-177800" algn="l" defTabSz="914400" rtl="0" eaLnBrk="1" latinLnBrk="0" hangingPunct="1">
        <a:spcBef>
          <a:spcPct val="20000"/>
        </a:spcBef>
        <a:buFont typeface="Arial" pitchFamily="34" charset="0"/>
        <a:buChar char="•"/>
        <a:defRPr sz="1600" kern="1200">
          <a:solidFill>
            <a:srgbClr val="000000"/>
          </a:solidFill>
          <a:latin typeface="Grundfos TheSans V2" pitchFamily="34" charset="0"/>
          <a:ea typeface="Adobe Fan Heiti Std B" pitchFamily="34" charset="-128"/>
          <a:cs typeface="+mn-cs"/>
        </a:defRPr>
      </a:lvl4pPr>
      <a:lvl5pPr marL="1614488" indent="-177800" algn="l" defTabSz="914400" rtl="0" eaLnBrk="1" latinLnBrk="0" hangingPunct="1">
        <a:spcBef>
          <a:spcPct val="20000"/>
        </a:spcBef>
        <a:buFont typeface="Arial" pitchFamily="34" charset="0"/>
        <a:buChar char="•"/>
        <a:defRPr sz="1600" kern="1200">
          <a:solidFill>
            <a:srgbClr val="000000"/>
          </a:solidFill>
          <a:latin typeface="Grundfos TheSans V2" pitchFamily="34" charset="0"/>
          <a:ea typeface="Adobe Fan Heiti Std B"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9.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hyperlink" Target="http://www.boosterpaq.com/"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7.png"/><Relationship Id="rId5" Type="http://schemas.openxmlformats.org/officeDocument/2006/relationships/image" Target="../media/image6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2" y="-11624"/>
            <a:ext cx="9144000" cy="685086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332" y="2362200"/>
            <a:ext cx="9174042" cy="4477040"/>
          </a:xfrm>
          <a:prstGeom prst="rect">
            <a:avLst/>
          </a:prstGeom>
        </p:spPr>
      </p:pic>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61" b="53194" l="521" r="100000">
                        <a14:foregroundMark x1="83021" y1="35972" x2="83021" y2="35972"/>
                        <a14:foregroundMark x1="89167" y1="33194" x2="89167" y2="33194"/>
                        <a14:foregroundMark x1="95208" y1="33333" x2="95208" y2="33333"/>
                        <a14:foregroundMark x1="62813" y1="51250" x2="62813" y2="51250"/>
                        <a14:foregroundMark x1="20521" y1="52083" x2="20521" y2="52083"/>
                        <a14:foregroundMark x1="23438" y1="52500" x2="23438" y2="52500"/>
                        <a14:foregroundMark x1="23542" y1="51389" x2="23542" y2="51389"/>
                        <a14:foregroundMark x1="11146" y1="52778" x2="11146" y2="52778"/>
                        <a14:foregroundMark x1="9271" y1="52639" x2="9271" y2="52639"/>
                        <a14:foregroundMark x1="8646" y1="51528" x2="8646" y2="51528"/>
                        <a14:foregroundMark x1="15000" y1="52083" x2="15000" y2="52083"/>
                        <a14:foregroundMark x1="16667" y1="51667" x2="16667" y2="51667"/>
                        <a14:foregroundMark x1="17500" y1="51389" x2="18021" y2="51389"/>
                        <a14:foregroundMark x1="18125" y1="51389" x2="18125" y2="51389"/>
                        <a14:foregroundMark x1="5417" y1="51528" x2="5417" y2="51528"/>
                        <a14:foregroundMark x1="2604" y1="51250" x2="2604" y2="51250"/>
                        <a14:foregroundMark x1="1667" y1="50833" x2="1667" y2="50833"/>
                        <a14:foregroundMark x1="3854" y1="50833" x2="3854" y2="50833"/>
                        <a14:foregroundMark x1="6042" y1="51250" x2="6042" y2="51250"/>
                        <a14:foregroundMark x1="5104" y1="19583" x2="41563" y2="7500"/>
                        <a14:foregroundMark x1="98125" y1="8194" x2="61458" y2="9028"/>
                        <a14:foregroundMark x1="3542" y1="8194" x2="3542" y2="8194"/>
                        <a14:foregroundMark x1="51042" y1="50833" x2="60000" y2="50417"/>
                        <a14:foregroundMark x1="62396" y1="50417" x2="98958" y2="51528"/>
                        <a14:foregroundMark x1="88542" y1="35972" x2="88542" y2="35972"/>
                        <a14:backgroundMark x1="52396" y1="51528" x2="59062" y2="51389"/>
                        <a14:backgroundMark x1="60417" y1="51806" x2="60417" y2="51806"/>
                      </a14:backgroundRemoval>
                    </a14:imgEffect>
                  </a14:imgLayer>
                </a14:imgProps>
              </a:ext>
              <a:ext uri="{28A0092B-C50C-407E-A947-70E740481C1C}">
                <a14:useLocalDpi xmlns:a14="http://schemas.microsoft.com/office/drawing/2010/main" val="0"/>
              </a:ext>
            </a:extLst>
          </a:blip>
          <a:srcRect l="2485" t="-1483" r="69" b="44922"/>
          <a:stretch/>
        </p:blipFill>
        <p:spPr>
          <a:xfrm>
            <a:off x="-10332" y="-131736"/>
            <a:ext cx="9167584" cy="3990814"/>
          </a:xfrm>
          <a:prstGeom prst="rect">
            <a:avLst/>
          </a:prstGeom>
        </p:spPr>
      </p:pic>
      <p:sp>
        <p:nvSpPr>
          <p:cNvPr id="6" name="Title 1"/>
          <p:cNvSpPr txBox="1">
            <a:spLocks/>
          </p:cNvSpPr>
          <p:nvPr/>
        </p:nvSpPr>
        <p:spPr>
          <a:xfrm>
            <a:off x="526408" y="4257460"/>
            <a:ext cx="8423275" cy="1354217"/>
          </a:xfrm>
          <a:prstGeom prst="rect">
            <a:avLst/>
          </a:prstGeom>
        </p:spPr>
        <p:txBody>
          <a:bodyPr vert="horz" lIns="0" tIns="0" rIns="0" bIns="0" rtlCol="0" anchor="t" anchorCtr="0">
            <a:normAutofit/>
          </a:bodyPr>
          <a:lstStyle>
            <a:lvl1pPr algn="l" defTabSz="914400" rtl="0" eaLnBrk="1" latinLnBrk="0" hangingPunct="1">
              <a:spcBef>
                <a:spcPct val="0"/>
              </a:spcBef>
              <a:buNone/>
              <a:defRPr sz="3900" b="1" kern="1200">
                <a:solidFill>
                  <a:srgbClr val="11497B"/>
                </a:solidFill>
                <a:latin typeface="Calibri" panose="020F0502020204030204" pitchFamily="34" charset="0"/>
                <a:ea typeface="+mj-ea"/>
                <a:cs typeface="+mj-cs"/>
              </a:defRPr>
            </a:lvl1pPr>
          </a:lstStyle>
          <a:p>
            <a:endParaRPr lang="en-US" sz="3200" dirty="0">
              <a:solidFill>
                <a:schemeClr val="bg1"/>
              </a:solidFill>
              <a:effectLst>
                <a:outerShdw blurRad="38100" dist="38100" dir="2700000" algn="tl">
                  <a:srgbClr val="000000">
                    <a:alpha val="43137"/>
                  </a:srgbClr>
                </a:outerShdw>
              </a:effectLst>
            </a:endParaRPr>
          </a:p>
        </p:txBody>
      </p:sp>
      <p:cxnSp>
        <p:nvCxnSpPr>
          <p:cNvPr id="7" name="Straight Connector 6"/>
          <p:cNvCxnSpPr/>
          <p:nvPr/>
        </p:nvCxnSpPr>
        <p:spPr>
          <a:xfrm>
            <a:off x="533400" y="609600"/>
            <a:ext cx="8610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05400" y="282301"/>
            <a:ext cx="3962400" cy="307777"/>
          </a:xfrm>
          <a:prstGeom prst="rect">
            <a:avLst/>
          </a:prstGeom>
          <a:noFill/>
        </p:spPr>
        <p:txBody>
          <a:bodyPr wrap="square" rtlCol="0">
            <a:spAutoFit/>
          </a:bodyPr>
          <a:lstStyle/>
          <a:p>
            <a:r>
              <a:rPr lang="en-US" sz="1400" dirty="0">
                <a:solidFill>
                  <a:prstClr val="white"/>
                </a:solidFill>
              </a:rPr>
              <a:t>GRUNDFOS </a:t>
            </a:r>
            <a:r>
              <a:rPr lang="en-US" sz="1400" b="1" dirty="0">
                <a:solidFill>
                  <a:prstClr val="white"/>
                </a:solidFill>
              </a:rPr>
              <a:t>COMMERCIAL BUILDING SERVICES</a:t>
            </a: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3209" y="5697617"/>
            <a:ext cx="8829675" cy="873664"/>
          </a:xfrm>
          <a:prstGeom prst="rect">
            <a:avLst/>
          </a:prstGeom>
        </p:spPr>
      </p:pic>
    </p:spTree>
    <p:extLst>
      <p:ext uri="{BB962C8B-B14F-4D97-AF65-F5344CB8AC3E}">
        <p14:creationId xmlns:p14="http://schemas.microsoft.com/office/powerpoint/2010/main" val="9223394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636"/>
            <a:ext cx="6235815" cy="430887"/>
          </a:xfrm>
        </p:spPr>
        <p:txBody>
          <a:bodyPr/>
          <a:lstStyle/>
          <a:p>
            <a:r>
              <a:rPr lang="en-US" sz="2800" dirty="0">
                <a:latin typeface="Calibri" panose="020F0502020204030204" pitchFamily="34" charset="0"/>
                <a:cs typeface="Calibri" panose="020F0502020204030204" pitchFamily="34" charset="0"/>
              </a:rPr>
              <a:t>Hydro Multi-E Function Overview</a:t>
            </a:r>
          </a:p>
        </p:txBody>
      </p:sp>
      <p:sp>
        <p:nvSpPr>
          <p:cNvPr id="3" name="Text Placeholder 2"/>
          <p:cNvSpPr>
            <a:spLocks noGrp="1"/>
          </p:cNvSpPr>
          <p:nvPr>
            <p:ph type="body" sz="half" idx="1"/>
          </p:nvPr>
        </p:nvSpPr>
        <p:spPr>
          <a:xfrm>
            <a:off x="374780" y="1371600"/>
            <a:ext cx="3810000" cy="4333494"/>
          </a:xfrm>
        </p:spPr>
        <p:txBody>
          <a:bodyPr/>
          <a:lstStyle/>
          <a:p>
            <a:r>
              <a:rPr lang="en-US" dirty="0">
                <a:latin typeface="Calibri" panose="020F0502020204030204" pitchFamily="34" charset="0"/>
                <a:cs typeface="Calibri" panose="020F0502020204030204" pitchFamily="34" charset="0"/>
              </a:rPr>
              <a:t>Multimaster function (System Control)</a:t>
            </a:r>
          </a:p>
          <a:p>
            <a:r>
              <a:rPr lang="en-US" dirty="0">
                <a:latin typeface="Calibri" panose="020F0502020204030204" pitchFamily="34" charset="0"/>
                <a:cs typeface="Calibri" panose="020F0502020204030204" pitchFamily="34" charset="0"/>
              </a:rPr>
              <a:t>Automatic cascade control</a:t>
            </a:r>
          </a:p>
          <a:p>
            <a:r>
              <a:rPr lang="en-US" dirty="0">
                <a:latin typeface="Calibri" panose="020F0502020204030204" pitchFamily="34" charset="0"/>
                <a:cs typeface="Calibri" panose="020F0502020204030204" pitchFamily="34" charset="0"/>
              </a:rPr>
              <a:t>Dry-running protection</a:t>
            </a:r>
          </a:p>
          <a:p>
            <a:r>
              <a:rPr lang="en-US" dirty="0">
                <a:latin typeface="Calibri" panose="020F0502020204030204" pitchFamily="34" charset="0"/>
                <a:cs typeface="Calibri" panose="020F0502020204030204" pitchFamily="34" charset="0"/>
              </a:rPr>
              <a:t>Pump alternation</a:t>
            </a:r>
          </a:p>
          <a:p>
            <a:r>
              <a:rPr lang="en-US" dirty="0">
                <a:latin typeface="Calibri" panose="020F0502020204030204" pitchFamily="34" charset="0"/>
                <a:cs typeface="Calibri" panose="020F0502020204030204" pitchFamily="34" charset="0"/>
              </a:rPr>
              <a:t>Limit exceeded 1 and 2</a:t>
            </a:r>
          </a:p>
          <a:p>
            <a:r>
              <a:rPr lang="en-US" dirty="0">
                <a:latin typeface="Calibri" panose="020F0502020204030204" pitchFamily="34" charset="0"/>
                <a:cs typeface="Calibri" panose="020F0502020204030204" pitchFamily="34" charset="0"/>
              </a:rPr>
              <a:t>Number of starts per hour</a:t>
            </a:r>
          </a:p>
          <a:p>
            <a:r>
              <a:rPr lang="en-US" dirty="0">
                <a:latin typeface="Calibri" panose="020F0502020204030204" pitchFamily="34" charset="0"/>
                <a:cs typeface="Calibri" panose="020F0502020204030204" pitchFamily="34" charset="0"/>
              </a:rPr>
              <a:t>Low Flow Stop function</a:t>
            </a:r>
          </a:p>
          <a:p>
            <a:r>
              <a:rPr lang="en-US" dirty="0">
                <a:latin typeface="Calibri" panose="020F0502020204030204" pitchFamily="34" charset="0"/>
                <a:cs typeface="Calibri" panose="020F0502020204030204" pitchFamily="34" charset="0"/>
              </a:rPr>
              <a:t>Pipe-filling function</a:t>
            </a:r>
          </a:p>
          <a:p>
            <a:r>
              <a:rPr lang="en-US" dirty="0">
                <a:latin typeface="Calibri" panose="020F0502020204030204" pitchFamily="34" charset="0"/>
                <a:cs typeface="Calibri" panose="020F0502020204030204" pitchFamily="34" charset="0"/>
              </a:rPr>
              <a:t>External setpoint influence</a:t>
            </a:r>
          </a:p>
          <a:p>
            <a:r>
              <a:rPr lang="en-US" dirty="0">
                <a:latin typeface="Calibri" panose="020F0502020204030204" pitchFamily="34" charset="0"/>
                <a:cs typeface="Calibri" panose="020F0502020204030204" pitchFamily="34" charset="0"/>
              </a:rPr>
              <a:t>Predefined setpoint</a:t>
            </a:r>
          </a:p>
          <a:p>
            <a:r>
              <a:rPr lang="en-US" dirty="0">
                <a:latin typeface="Calibri" panose="020F0502020204030204" pitchFamily="34" charset="0"/>
                <a:cs typeface="Calibri" panose="020F0502020204030204" pitchFamily="34" charset="0"/>
              </a:rPr>
              <a:t>Two digital inputs</a:t>
            </a:r>
          </a:p>
          <a:p>
            <a:r>
              <a:rPr lang="en-US" dirty="0">
                <a:latin typeface="Calibri" panose="020F0502020204030204" pitchFamily="34" charset="0"/>
                <a:cs typeface="Calibri" panose="020F0502020204030204" pitchFamily="34" charset="0"/>
              </a:rPr>
              <a:t>Two digital outputs</a:t>
            </a:r>
          </a:p>
          <a:p>
            <a:r>
              <a:rPr lang="en-US" dirty="0">
                <a:latin typeface="Calibri" panose="020F0502020204030204" pitchFamily="34" charset="0"/>
                <a:cs typeface="Calibri" panose="020F0502020204030204" pitchFamily="34" charset="0"/>
              </a:rPr>
              <a:t>Two analog inputs</a:t>
            </a:r>
          </a:p>
          <a:p>
            <a:r>
              <a:rPr lang="en-US" dirty="0">
                <a:latin typeface="Calibri" panose="020F0502020204030204" pitchFamily="34" charset="0"/>
                <a:cs typeface="Calibri" panose="020F0502020204030204" pitchFamily="34" charset="0"/>
              </a:rPr>
              <a:t>Control from subtraction of discharge – suction sensors -&gt; DP across the pumps</a:t>
            </a:r>
          </a:p>
        </p:txBody>
      </p:sp>
      <p:pic>
        <p:nvPicPr>
          <p:cNvPr id="7" name="Picture 6"/>
          <p:cNvPicPr>
            <a:picLocks noChangeAspect="1"/>
          </p:cNvPicPr>
          <p:nvPr/>
        </p:nvPicPr>
        <p:blipFill>
          <a:blip r:embed="rId2"/>
          <a:stretch>
            <a:fillRect/>
          </a:stretch>
        </p:blipFill>
        <p:spPr>
          <a:xfrm>
            <a:off x="4648200" y="2116494"/>
            <a:ext cx="2532259" cy="4048047"/>
          </a:xfrm>
          <a:prstGeom prst="rect">
            <a:avLst/>
          </a:prstGeom>
        </p:spPr>
      </p:pic>
      <p:pic>
        <p:nvPicPr>
          <p:cNvPr id="5" name="Picture 4"/>
          <p:cNvPicPr>
            <a:picLocks noChangeAspect="1"/>
          </p:cNvPicPr>
          <p:nvPr/>
        </p:nvPicPr>
        <p:blipFill>
          <a:blip r:embed="rId3"/>
          <a:stretch>
            <a:fillRect/>
          </a:stretch>
        </p:blipFill>
        <p:spPr>
          <a:xfrm>
            <a:off x="6616815" y="58427"/>
            <a:ext cx="2527185" cy="2058067"/>
          </a:xfrm>
          <a:prstGeom prst="rect">
            <a:avLst/>
          </a:prstGeom>
        </p:spPr>
      </p:pic>
    </p:spTree>
    <p:extLst>
      <p:ext uri="{BB962C8B-B14F-4D97-AF65-F5344CB8AC3E}">
        <p14:creationId xmlns:p14="http://schemas.microsoft.com/office/powerpoint/2010/main" val="330620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636"/>
            <a:ext cx="6235815" cy="430887"/>
          </a:xfrm>
        </p:spPr>
        <p:txBody>
          <a:bodyPr/>
          <a:lstStyle/>
          <a:p>
            <a:r>
              <a:rPr lang="en-US" sz="2800" dirty="0">
                <a:latin typeface="Calibri" panose="020F0502020204030204" pitchFamily="34" charset="0"/>
                <a:cs typeface="Calibri" panose="020F0502020204030204" pitchFamily="34" charset="0"/>
              </a:rPr>
              <a:t>Hydro Multi-E Function Overview</a:t>
            </a:r>
          </a:p>
        </p:txBody>
      </p:sp>
      <p:sp>
        <p:nvSpPr>
          <p:cNvPr id="3" name="Text Placeholder 2"/>
          <p:cNvSpPr>
            <a:spLocks noGrp="1"/>
          </p:cNvSpPr>
          <p:nvPr>
            <p:ph type="body" sz="half" idx="1"/>
          </p:nvPr>
        </p:nvSpPr>
        <p:spPr>
          <a:xfrm>
            <a:off x="304800" y="1752600"/>
            <a:ext cx="3810000" cy="3496342"/>
          </a:xfrm>
        </p:spPr>
        <p:txBody>
          <a:bodyPr/>
          <a:lstStyle/>
          <a:p>
            <a:r>
              <a:rPr lang="en-US" dirty="0">
                <a:latin typeface="Calibri" panose="020F0502020204030204" pitchFamily="34" charset="0"/>
                <a:cs typeface="Calibri" panose="020F0502020204030204" pitchFamily="34" charset="0"/>
              </a:rPr>
              <a:t>Multi-master function</a:t>
            </a:r>
          </a:p>
          <a:p>
            <a:r>
              <a:rPr lang="en-US" dirty="0">
                <a:latin typeface="Calibri" panose="020F0502020204030204" pitchFamily="34" charset="0"/>
                <a:cs typeface="Calibri" panose="020F0502020204030204" pitchFamily="34" charset="0"/>
              </a:rPr>
              <a:t>Constant pressure</a:t>
            </a:r>
          </a:p>
          <a:p>
            <a:r>
              <a:rPr lang="en-US" dirty="0">
                <a:latin typeface="Calibri" panose="020F0502020204030204" pitchFamily="34" charset="0"/>
                <a:cs typeface="Calibri" panose="020F0502020204030204" pitchFamily="34" charset="0"/>
              </a:rPr>
              <a:t>Redundant sensor</a:t>
            </a:r>
          </a:p>
          <a:p>
            <a:r>
              <a:rPr lang="en-US" dirty="0">
                <a:latin typeface="Calibri" panose="020F0502020204030204" pitchFamily="34" charset="0"/>
                <a:cs typeface="Calibri" panose="020F0502020204030204" pitchFamily="34" charset="0"/>
              </a:rPr>
              <a:t>Stop at low flow</a:t>
            </a:r>
          </a:p>
          <a:p>
            <a:r>
              <a:rPr lang="en-US" dirty="0">
                <a:latin typeface="Calibri" panose="020F0502020204030204" pitchFamily="34" charset="0"/>
                <a:cs typeface="Calibri" panose="020F0502020204030204" pitchFamily="34" charset="0"/>
              </a:rPr>
              <a:t>Cascade control of pumps</a:t>
            </a:r>
          </a:p>
          <a:p>
            <a:r>
              <a:rPr lang="en-US" dirty="0">
                <a:latin typeface="Calibri" panose="020F0502020204030204" pitchFamily="34" charset="0"/>
                <a:cs typeface="Calibri" panose="020F0502020204030204" pitchFamily="34" charset="0"/>
              </a:rPr>
              <a:t>Automatic alternation</a:t>
            </a:r>
          </a:p>
          <a:p>
            <a:r>
              <a:rPr lang="en-US" dirty="0">
                <a:latin typeface="Calibri" panose="020F0502020204030204" pitchFamily="34" charset="0"/>
                <a:cs typeface="Calibri" panose="020F0502020204030204" pitchFamily="34" charset="0"/>
              </a:rPr>
              <a:t>Pipe filling</a:t>
            </a:r>
          </a:p>
          <a:p>
            <a:r>
              <a:rPr lang="en-US" dirty="0">
                <a:latin typeface="Calibri" panose="020F0502020204030204" pitchFamily="34" charset="0"/>
                <a:cs typeface="Calibri" panose="020F0502020204030204" pitchFamily="34" charset="0"/>
              </a:rPr>
              <a:t>Limit-exceeded function</a:t>
            </a:r>
          </a:p>
          <a:p>
            <a:r>
              <a:rPr lang="en-US" dirty="0">
                <a:latin typeface="Calibri" panose="020F0502020204030204" pitchFamily="34" charset="0"/>
                <a:cs typeface="Calibri" panose="020F0502020204030204" pitchFamily="34" charset="0"/>
              </a:rPr>
              <a:t>Two digital inputs</a:t>
            </a:r>
          </a:p>
          <a:p>
            <a:r>
              <a:rPr lang="en-US" dirty="0">
                <a:latin typeface="Calibri" panose="020F0502020204030204" pitchFamily="34" charset="0"/>
                <a:cs typeface="Calibri" panose="020F0502020204030204" pitchFamily="34" charset="0"/>
              </a:rPr>
              <a:t>Two digital outputs</a:t>
            </a:r>
          </a:p>
          <a:p>
            <a:r>
              <a:rPr lang="en-US" dirty="0">
                <a:latin typeface="Calibri" panose="020F0502020204030204" pitchFamily="34" charset="0"/>
                <a:cs typeface="Calibri" panose="020F0502020204030204" pitchFamily="34" charset="0"/>
              </a:rPr>
              <a:t>Two analog inputs</a:t>
            </a:r>
          </a:p>
          <a:p>
            <a:r>
              <a:rPr lang="en-US" dirty="0">
                <a:latin typeface="Calibri" panose="020F0502020204030204" pitchFamily="34" charset="0"/>
                <a:cs typeface="Calibri" panose="020F0502020204030204" pitchFamily="34" charset="0"/>
              </a:rPr>
              <a:t>SCADA via Grundfos CIM modules</a:t>
            </a:r>
          </a:p>
        </p:txBody>
      </p:sp>
      <p:pic>
        <p:nvPicPr>
          <p:cNvPr id="7" name="Picture 6"/>
          <p:cNvPicPr>
            <a:picLocks noChangeAspect="1"/>
          </p:cNvPicPr>
          <p:nvPr/>
        </p:nvPicPr>
        <p:blipFill>
          <a:blip r:embed="rId2"/>
          <a:stretch>
            <a:fillRect/>
          </a:stretch>
        </p:blipFill>
        <p:spPr>
          <a:xfrm>
            <a:off x="4648200" y="2116494"/>
            <a:ext cx="2532259" cy="4048047"/>
          </a:xfrm>
          <a:prstGeom prst="rect">
            <a:avLst/>
          </a:prstGeom>
        </p:spPr>
      </p:pic>
      <p:pic>
        <p:nvPicPr>
          <p:cNvPr id="5" name="Picture 4"/>
          <p:cNvPicPr>
            <a:picLocks noChangeAspect="1"/>
          </p:cNvPicPr>
          <p:nvPr/>
        </p:nvPicPr>
        <p:blipFill>
          <a:blip r:embed="rId3"/>
          <a:stretch>
            <a:fillRect/>
          </a:stretch>
        </p:blipFill>
        <p:spPr>
          <a:xfrm>
            <a:off x="6616815" y="58427"/>
            <a:ext cx="2527185" cy="2058067"/>
          </a:xfrm>
          <a:prstGeom prst="rect">
            <a:avLst/>
          </a:prstGeom>
        </p:spPr>
      </p:pic>
    </p:spTree>
    <p:extLst>
      <p:ext uri="{BB962C8B-B14F-4D97-AF65-F5344CB8AC3E}">
        <p14:creationId xmlns:p14="http://schemas.microsoft.com/office/powerpoint/2010/main" val="236753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3343"/>
            <a:ext cx="7886700" cy="577875"/>
          </a:xfrm>
        </p:spPr>
        <p:txBody>
          <a:bodyPr>
            <a:normAutofit/>
          </a:bodyPr>
          <a:lstStyle/>
          <a:p>
            <a:pPr algn="ctr"/>
            <a:r>
              <a:rPr lang="en-US" sz="2800" b="1" dirty="0">
                <a:latin typeface="Calibri" panose="020F0502020204030204" pitchFamily="34" charset="0"/>
                <a:cs typeface="Calibri" panose="020F0502020204030204" pitchFamily="34" charset="0"/>
              </a:rPr>
              <a:t>Electric Motor Efficiency Standards</a:t>
            </a:r>
          </a:p>
        </p:txBody>
      </p:sp>
      <p:graphicFrame>
        <p:nvGraphicFramePr>
          <p:cNvPr id="4" name="Content Placeholder 3"/>
          <p:cNvGraphicFramePr>
            <a:graphicFrameLocks noGrp="1"/>
          </p:cNvGraphicFramePr>
          <p:nvPr>
            <p:ph idx="1"/>
          </p:nvPr>
        </p:nvGraphicFramePr>
        <p:xfrm>
          <a:off x="3422401" y="1407068"/>
          <a:ext cx="4226560" cy="2742449"/>
        </p:xfrm>
        <a:graphic>
          <a:graphicData uri="http://schemas.openxmlformats.org/drawingml/2006/table">
            <a:tbl>
              <a:tblPr>
                <a:tableStyleId>{5C22544A-7EE6-4342-B048-85BDC9FD1C3A}</a:tableStyleId>
              </a:tblPr>
              <a:tblGrid>
                <a:gridCol w="4226560">
                  <a:extLst>
                    <a:ext uri="{9D8B030D-6E8A-4147-A177-3AD203B41FA5}">
                      <a16:colId xmlns:a16="http://schemas.microsoft.com/office/drawing/2014/main" val="20000"/>
                    </a:ext>
                  </a:extLst>
                </a:gridCol>
              </a:tblGrid>
              <a:tr h="742989">
                <a:tc>
                  <a:txBody>
                    <a:bodyPr/>
                    <a:lstStyle/>
                    <a:p>
                      <a:pPr algn="ctr" fontAlgn="b">
                        <a:lnSpc>
                          <a:spcPct val="200000"/>
                        </a:lnSpc>
                      </a:pPr>
                      <a:r>
                        <a:rPr lang="en-US" sz="1600" u="sng" strike="noStrike" dirty="0">
                          <a:effectLst/>
                          <a:latin typeface="Grundfos TheSans" panose="020B0503040302060204" pitchFamily="34" charset="0"/>
                        </a:rPr>
                        <a:t>Similar IEC Designation</a:t>
                      </a:r>
                      <a:endParaRPr lang="en-US" sz="1600" b="0" i="0" u="sng" strike="noStrike" dirty="0">
                        <a:solidFill>
                          <a:srgbClr val="000000"/>
                        </a:solidFill>
                        <a:effectLst/>
                        <a:latin typeface="Grundfos TheSans" panose="020B0503040302060204" pitchFamily="34" charset="0"/>
                      </a:endParaRPr>
                    </a:p>
                  </a:txBody>
                  <a:tcPr marL="25756" marR="25756" marT="7144" marB="0" anchor="b">
                    <a:noFill/>
                  </a:tcPr>
                </a:tc>
                <a:extLst>
                  <a:ext uri="{0D108BD9-81ED-4DB2-BD59-A6C34878D82A}">
                    <a16:rowId xmlns:a16="http://schemas.microsoft.com/office/drawing/2014/main" val="10000"/>
                  </a:ext>
                </a:extLst>
              </a:tr>
              <a:tr h="342511">
                <a:tc>
                  <a:txBody>
                    <a:bodyPr/>
                    <a:lstStyle/>
                    <a:p>
                      <a:pPr algn="ctr" fontAlgn="b">
                        <a:lnSpc>
                          <a:spcPct val="200000"/>
                        </a:lnSpc>
                      </a:pPr>
                      <a:r>
                        <a:rPr lang="en-US" sz="1600" u="none" strike="noStrike" dirty="0">
                          <a:effectLst/>
                          <a:latin typeface="Grundfos TheSans" panose="020B0503040302060204" pitchFamily="34" charset="0"/>
                        </a:rPr>
                        <a:t>IE1</a:t>
                      </a:r>
                      <a:endParaRPr lang="en-US" sz="1600" b="0" i="0" u="none" strike="noStrike" dirty="0">
                        <a:solidFill>
                          <a:srgbClr val="000000"/>
                        </a:solidFill>
                        <a:effectLst/>
                        <a:latin typeface="Grundfos TheSans" panose="020B0503040302060204" pitchFamily="34" charset="0"/>
                      </a:endParaRPr>
                    </a:p>
                  </a:txBody>
                  <a:tcPr marL="25756" marR="25756" marT="7144" marB="0" anchor="b">
                    <a:noFill/>
                  </a:tcPr>
                </a:tc>
                <a:extLst>
                  <a:ext uri="{0D108BD9-81ED-4DB2-BD59-A6C34878D82A}">
                    <a16:rowId xmlns:a16="http://schemas.microsoft.com/office/drawing/2014/main" val="10001"/>
                  </a:ext>
                </a:extLst>
              </a:tr>
              <a:tr h="342511">
                <a:tc>
                  <a:txBody>
                    <a:bodyPr/>
                    <a:lstStyle/>
                    <a:p>
                      <a:pPr algn="ctr" fontAlgn="b">
                        <a:lnSpc>
                          <a:spcPct val="200000"/>
                        </a:lnSpc>
                      </a:pPr>
                      <a:r>
                        <a:rPr lang="en-US" sz="1600" u="none" strike="noStrike" dirty="0">
                          <a:effectLst/>
                          <a:latin typeface="Grundfos TheSans" panose="020B0503040302060204" pitchFamily="34" charset="0"/>
                        </a:rPr>
                        <a:t>IE2</a:t>
                      </a:r>
                      <a:endParaRPr lang="en-US" sz="1600" b="0" i="0" u="none" strike="noStrike" dirty="0">
                        <a:solidFill>
                          <a:srgbClr val="000000"/>
                        </a:solidFill>
                        <a:effectLst/>
                        <a:latin typeface="Grundfos TheSans" panose="020B0503040302060204" pitchFamily="34" charset="0"/>
                      </a:endParaRPr>
                    </a:p>
                  </a:txBody>
                  <a:tcPr marL="25756" marR="25756" marT="7144" marB="0" anchor="b">
                    <a:noFill/>
                  </a:tcPr>
                </a:tc>
                <a:extLst>
                  <a:ext uri="{0D108BD9-81ED-4DB2-BD59-A6C34878D82A}">
                    <a16:rowId xmlns:a16="http://schemas.microsoft.com/office/drawing/2014/main" val="10002"/>
                  </a:ext>
                </a:extLst>
              </a:tr>
              <a:tr h="342511">
                <a:tc>
                  <a:txBody>
                    <a:bodyPr/>
                    <a:lstStyle/>
                    <a:p>
                      <a:pPr algn="ctr" fontAlgn="b">
                        <a:lnSpc>
                          <a:spcPct val="200000"/>
                        </a:lnSpc>
                      </a:pPr>
                      <a:r>
                        <a:rPr lang="en-US" sz="1600" b="1" u="none" strike="noStrike" dirty="0">
                          <a:effectLst/>
                          <a:latin typeface="Grundfos TheSans" panose="020B0503040302060204" pitchFamily="34" charset="0"/>
                        </a:rPr>
                        <a:t>IE3</a:t>
                      </a:r>
                      <a:endParaRPr lang="en-US" sz="1600" b="1" i="0" u="none" strike="noStrike" dirty="0">
                        <a:solidFill>
                          <a:srgbClr val="000000"/>
                        </a:solidFill>
                        <a:effectLst/>
                        <a:latin typeface="Grundfos TheSans" panose="020B0503040302060204" pitchFamily="34" charset="0"/>
                      </a:endParaRPr>
                    </a:p>
                  </a:txBody>
                  <a:tcPr marL="25756" marR="25756" marT="7144" marB="0" anchor="b">
                    <a:noFill/>
                  </a:tcPr>
                </a:tc>
                <a:extLst>
                  <a:ext uri="{0D108BD9-81ED-4DB2-BD59-A6C34878D82A}">
                    <a16:rowId xmlns:a16="http://schemas.microsoft.com/office/drawing/2014/main" val="10003"/>
                  </a:ext>
                </a:extLst>
              </a:tr>
              <a:tr h="342511">
                <a:tc>
                  <a:txBody>
                    <a:bodyPr/>
                    <a:lstStyle/>
                    <a:p>
                      <a:pPr algn="ctr" fontAlgn="b">
                        <a:lnSpc>
                          <a:spcPct val="200000"/>
                        </a:lnSpc>
                      </a:pPr>
                      <a:r>
                        <a:rPr lang="en-US" sz="1600" u="none" strike="noStrike" dirty="0">
                          <a:effectLst/>
                          <a:latin typeface="Grundfos TheSans" panose="020B0503040302060204" pitchFamily="34" charset="0"/>
                        </a:rPr>
                        <a:t>IE4</a:t>
                      </a:r>
                      <a:endParaRPr lang="en-US" sz="1600" b="0" i="0" u="none" strike="noStrike" dirty="0">
                        <a:solidFill>
                          <a:srgbClr val="000000"/>
                        </a:solidFill>
                        <a:effectLst/>
                        <a:latin typeface="Grundfos TheSans" panose="020B0503040302060204" pitchFamily="34" charset="0"/>
                      </a:endParaRPr>
                    </a:p>
                  </a:txBody>
                  <a:tcPr marL="25756" marR="25756" marT="7144" marB="0" anchor="b">
                    <a:noFill/>
                  </a:tcPr>
                </a:tc>
                <a:extLst>
                  <a:ext uri="{0D108BD9-81ED-4DB2-BD59-A6C34878D82A}">
                    <a16:rowId xmlns:a16="http://schemas.microsoft.com/office/drawing/2014/main" val="10004"/>
                  </a:ext>
                </a:extLst>
              </a:tr>
              <a:tr h="308221">
                <a:tc>
                  <a:txBody>
                    <a:bodyPr/>
                    <a:lstStyle/>
                    <a:p>
                      <a:pPr algn="ctr" fontAlgn="b">
                        <a:lnSpc>
                          <a:spcPct val="200000"/>
                        </a:lnSpc>
                      </a:pPr>
                      <a:r>
                        <a:rPr lang="en-US" sz="1600" u="none" strike="noStrike" dirty="0">
                          <a:effectLst/>
                          <a:latin typeface="Grundfos TheSans" panose="020B0503040302060204" pitchFamily="34" charset="0"/>
                        </a:rPr>
                        <a:t>IE5</a:t>
                      </a:r>
                      <a:endParaRPr lang="en-US" sz="1600" b="0" i="0" u="none" strike="noStrike" dirty="0">
                        <a:solidFill>
                          <a:srgbClr val="000000"/>
                        </a:solidFill>
                        <a:effectLst/>
                        <a:latin typeface="Grundfos TheSans" panose="020B0503040302060204" pitchFamily="34" charset="0"/>
                      </a:endParaRPr>
                    </a:p>
                  </a:txBody>
                  <a:tcPr marL="25756" marR="25756" marT="7144" marB="0" anchor="b">
                    <a:noFill/>
                  </a:tcPr>
                </a:tc>
                <a:extLst>
                  <a:ext uri="{0D108BD9-81ED-4DB2-BD59-A6C34878D82A}">
                    <a16:rowId xmlns:a16="http://schemas.microsoft.com/office/drawing/2014/main" val="10005"/>
                  </a:ext>
                </a:extLst>
              </a:tr>
            </a:tbl>
          </a:graphicData>
        </a:graphic>
      </p:graphicFrame>
      <p:sp>
        <p:nvSpPr>
          <p:cNvPr id="5" name="TextBox 4"/>
          <p:cNvSpPr txBox="1"/>
          <p:nvPr/>
        </p:nvSpPr>
        <p:spPr>
          <a:xfrm>
            <a:off x="457201" y="4720210"/>
            <a:ext cx="7559039" cy="1015663"/>
          </a:xfrm>
          <a:prstGeom prst="rect">
            <a:avLst/>
          </a:prstGeom>
          <a:noFill/>
        </p:spPr>
        <p:txBody>
          <a:bodyPr wrap="square" rtlCol="0">
            <a:spAutoFit/>
          </a:bodyPr>
          <a:lstStyle/>
          <a:p>
            <a:pPr marL="600075" lvl="1" indent="-257175">
              <a:buFont typeface="Arial" panose="020B0604020202020204" pitchFamily="34" charset="0"/>
              <a:buChar char="•"/>
            </a:pPr>
            <a:r>
              <a:rPr lang="en-US" sz="2000" dirty="0"/>
              <a:t>The highest defined </a:t>
            </a:r>
            <a:r>
              <a:rPr lang="en-US" sz="2000" b="1" dirty="0"/>
              <a:t>MEPS</a:t>
            </a:r>
            <a:r>
              <a:rPr lang="en-US" sz="2000" dirty="0"/>
              <a:t> for motor efficiency level today is </a:t>
            </a:r>
            <a:r>
              <a:rPr lang="en-US" sz="2000" b="1" dirty="0"/>
              <a:t>NEMA Premium in the USA and IE3 for much of ROW. </a:t>
            </a:r>
          </a:p>
          <a:p>
            <a:pPr marL="257175" indent="-257175">
              <a:buFont typeface="Arial" panose="020B0604020202020204" pitchFamily="34" charset="0"/>
              <a:buChar char="•"/>
            </a:pPr>
            <a:endParaRPr lang="en-US" sz="2000" dirty="0">
              <a:latin typeface="Calibri" charset="0"/>
              <a:ea typeface="Calibri" charset="0"/>
              <a:cs typeface="Calibri" charset="0"/>
            </a:endParaRPr>
          </a:p>
        </p:txBody>
      </p:sp>
      <p:sp>
        <p:nvSpPr>
          <p:cNvPr id="10" name="Oval 9"/>
          <p:cNvSpPr/>
          <p:nvPr/>
        </p:nvSpPr>
        <p:spPr>
          <a:xfrm>
            <a:off x="1059781" y="4115229"/>
            <a:ext cx="5541817" cy="604981"/>
          </a:xfrm>
          <a:prstGeom prst="ellipse">
            <a:avLst/>
          </a:prstGeom>
          <a:noFill/>
          <a:ln w="31750">
            <a:solidFill>
              <a:schemeClr val="tx2"/>
            </a:solidFill>
          </a:ln>
        </p:spPr>
        <p:txBody>
          <a:bodyPr wrap="square" lIns="135000" tIns="81000" rtlCol="0" anchor="ctr">
            <a:spAutoFit/>
          </a:bodyPr>
          <a:lstStyle/>
          <a:p>
            <a:pPr algn="ctr"/>
            <a:endParaRPr lang="en-US" sz="675" b="1" dirty="0">
              <a:solidFill>
                <a:prstClr val="white"/>
              </a:solidFill>
            </a:endParaRPr>
          </a:p>
        </p:txBody>
      </p:sp>
      <p:graphicFrame>
        <p:nvGraphicFramePr>
          <p:cNvPr id="3" name="Table 2"/>
          <p:cNvGraphicFramePr>
            <a:graphicFrameLocks noGrp="1"/>
          </p:cNvGraphicFramePr>
          <p:nvPr/>
        </p:nvGraphicFramePr>
        <p:xfrm>
          <a:off x="1219201" y="1473709"/>
          <a:ext cx="3826365" cy="2675808"/>
        </p:xfrm>
        <a:graphic>
          <a:graphicData uri="http://schemas.openxmlformats.org/drawingml/2006/table">
            <a:tbl>
              <a:tblPr>
                <a:tableStyleId>{5C22544A-7EE6-4342-B048-85BDC9FD1C3A}</a:tableStyleId>
              </a:tblPr>
              <a:tblGrid>
                <a:gridCol w="3826365">
                  <a:extLst>
                    <a:ext uri="{9D8B030D-6E8A-4147-A177-3AD203B41FA5}">
                      <a16:colId xmlns:a16="http://schemas.microsoft.com/office/drawing/2014/main" val="20000"/>
                    </a:ext>
                  </a:extLst>
                </a:gridCol>
              </a:tblGrid>
              <a:tr h="676348">
                <a:tc>
                  <a:txBody>
                    <a:bodyPr/>
                    <a:lstStyle/>
                    <a:p>
                      <a:pPr algn="ctr" fontAlgn="b">
                        <a:lnSpc>
                          <a:spcPct val="200000"/>
                        </a:lnSpc>
                      </a:pPr>
                      <a:r>
                        <a:rPr lang="en-US" sz="1600" u="sng" strike="noStrike" dirty="0">
                          <a:effectLst/>
                          <a:latin typeface="Grundfos TheSans" panose="020B0503040302060204" pitchFamily="34" charset="0"/>
                        </a:rPr>
                        <a:t>NEMA Motor Efficiency</a:t>
                      </a:r>
                      <a:endParaRPr lang="en-US" sz="1600" b="0" i="0" u="sng" strike="noStrike" dirty="0">
                        <a:solidFill>
                          <a:srgbClr val="000000"/>
                        </a:solidFill>
                        <a:effectLst/>
                        <a:latin typeface="Grundfos TheSans" panose="020B0503040302060204" pitchFamily="34" charset="0"/>
                      </a:endParaRPr>
                    </a:p>
                  </a:txBody>
                  <a:tcPr marL="7144" marR="7144" marT="7144" marB="0" anchor="b">
                    <a:noFill/>
                  </a:tcPr>
                </a:tc>
                <a:extLst>
                  <a:ext uri="{0D108BD9-81ED-4DB2-BD59-A6C34878D82A}">
                    <a16:rowId xmlns:a16="http://schemas.microsoft.com/office/drawing/2014/main" val="10000"/>
                  </a:ext>
                </a:extLst>
              </a:tr>
              <a:tr h="311790">
                <a:tc>
                  <a:txBody>
                    <a:bodyPr/>
                    <a:lstStyle/>
                    <a:p>
                      <a:pPr algn="ctr" fontAlgn="b">
                        <a:lnSpc>
                          <a:spcPct val="200000"/>
                        </a:lnSpc>
                      </a:pPr>
                      <a:r>
                        <a:rPr lang="en-US" sz="1600" u="none" strike="noStrike" dirty="0">
                          <a:effectLst/>
                          <a:latin typeface="Grundfos TheSans" panose="020B0503040302060204" pitchFamily="34" charset="0"/>
                        </a:rPr>
                        <a:t>Standard Efficient</a:t>
                      </a:r>
                      <a:endParaRPr lang="en-US" sz="1600" b="0" i="0" u="none" strike="noStrike" dirty="0">
                        <a:solidFill>
                          <a:srgbClr val="000000"/>
                        </a:solidFill>
                        <a:effectLst/>
                        <a:latin typeface="Grundfos TheSans" panose="020B0503040302060204" pitchFamily="34" charset="0"/>
                      </a:endParaRPr>
                    </a:p>
                  </a:txBody>
                  <a:tcPr marL="7144" marR="7144" marT="7144" marB="0" anchor="b">
                    <a:noFill/>
                  </a:tcPr>
                </a:tc>
                <a:extLst>
                  <a:ext uri="{0D108BD9-81ED-4DB2-BD59-A6C34878D82A}">
                    <a16:rowId xmlns:a16="http://schemas.microsoft.com/office/drawing/2014/main" val="10001"/>
                  </a:ext>
                </a:extLst>
              </a:tr>
              <a:tr h="311790">
                <a:tc>
                  <a:txBody>
                    <a:bodyPr/>
                    <a:lstStyle/>
                    <a:p>
                      <a:pPr algn="ctr" fontAlgn="b">
                        <a:lnSpc>
                          <a:spcPct val="200000"/>
                        </a:lnSpc>
                      </a:pPr>
                      <a:r>
                        <a:rPr lang="en-US" sz="1600" u="none" strike="noStrike" dirty="0">
                          <a:effectLst/>
                          <a:latin typeface="Grundfos TheSans" panose="020B0503040302060204" pitchFamily="34" charset="0"/>
                        </a:rPr>
                        <a:t>Energy Efficient</a:t>
                      </a:r>
                      <a:endParaRPr lang="en-US" sz="1600" b="0" i="0" u="none" strike="noStrike" dirty="0">
                        <a:solidFill>
                          <a:srgbClr val="000000"/>
                        </a:solidFill>
                        <a:effectLst/>
                        <a:latin typeface="Grundfos TheSans" panose="020B0503040302060204" pitchFamily="34" charset="0"/>
                      </a:endParaRPr>
                    </a:p>
                  </a:txBody>
                  <a:tcPr marL="7144" marR="7144" marT="7144" marB="0" anchor="b">
                    <a:noFill/>
                  </a:tcPr>
                </a:tc>
                <a:extLst>
                  <a:ext uri="{0D108BD9-81ED-4DB2-BD59-A6C34878D82A}">
                    <a16:rowId xmlns:a16="http://schemas.microsoft.com/office/drawing/2014/main" val="10002"/>
                  </a:ext>
                </a:extLst>
              </a:tr>
              <a:tr h="311790">
                <a:tc>
                  <a:txBody>
                    <a:bodyPr/>
                    <a:lstStyle/>
                    <a:p>
                      <a:pPr algn="ctr" fontAlgn="b">
                        <a:lnSpc>
                          <a:spcPct val="200000"/>
                        </a:lnSpc>
                      </a:pPr>
                      <a:r>
                        <a:rPr lang="en-US" sz="1600" b="1" u="none" strike="noStrike" dirty="0">
                          <a:effectLst/>
                          <a:latin typeface="Grundfos TheSans" panose="020B0503040302060204" pitchFamily="34" charset="0"/>
                        </a:rPr>
                        <a:t>NEMA Premium</a:t>
                      </a:r>
                      <a:endParaRPr lang="en-US" sz="1600" b="1" i="0" u="none" strike="noStrike" dirty="0">
                        <a:solidFill>
                          <a:srgbClr val="000000"/>
                        </a:solidFill>
                        <a:effectLst/>
                        <a:latin typeface="Grundfos TheSans" panose="020B0503040302060204" pitchFamily="34" charset="0"/>
                      </a:endParaRPr>
                    </a:p>
                  </a:txBody>
                  <a:tcPr marL="7144" marR="7144" marT="7144" marB="0" anchor="b">
                    <a:noFill/>
                  </a:tcPr>
                </a:tc>
                <a:extLst>
                  <a:ext uri="{0D108BD9-81ED-4DB2-BD59-A6C34878D82A}">
                    <a16:rowId xmlns:a16="http://schemas.microsoft.com/office/drawing/2014/main" val="10003"/>
                  </a:ext>
                </a:extLst>
              </a:tr>
              <a:tr h="311790">
                <a:tc>
                  <a:txBody>
                    <a:bodyPr/>
                    <a:lstStyle/>
                    <a:p>
                      <a:pPr algn="ctr" fontAlgn="b">
                        <a:lnSpc>
                          <a:spcPct val="200000"/>
                        </a:lnSpc>
                      </a:pPr>
                      <a:r>
                        <a:rPr lang="en-US" sz="1600" u="none" strike="noStrike" dirty="0">
                          <a:effectLst/>
                          <a:latin typeface="Grundfos TheSans" panose="020B0503040302060204" pitchFamily="34" charset="0"/>
                        </a:rPr>
                        <a:t>“Super” Premium (not officially defined)</a:t>
                      </a:r>
                      <a:endParaRPr lang="en-US" sz="1600" b="0" i="0" u="none" strike="noStrike" dirty="0">
                        <a:solidFill>
                          <a:srgbClr val="000000"/>
                        </a:solidFill>
                        <a:effectLst/>
                        <a:latin typeface="Grundfos TheSans" panose="020B0503040302060204" pitchFamily="34" charset="0"/>
                      </a:endParaRPr>
                    </a:p>
                  </a:txBody>
                  <a:tcPr marL="7144" marR="7144" marT="7144" marB="0" anchor="b">
                    <a:noFill/>
                  </a:tcPr>
                </a:tc>
                <a:extLst>
                  <a:ext uri="{0D108BD9-81ED-4DB2-BD59-A6C34878D82A}">
                    <a16:rowId xmlns:a16="http://schemas.microsoft.com/office/drawing/2014/main" val="10004"/>
                  </a:ext>
                </a:extLst>
              </a:tr>
              <a:tr h="280575">
                <a:tc>
                  <a:txBody>
                    <a:bodyPr/>
                    <a:lstStyle/>
                    <a:p>
                      <a:pPr algn="ctr" fontAlgn="b">
                        <a:lnSpc>
                          <a:spcPct val="200000"/>
                        </a:lnSpc>
                      </a:pPr>
                      <a:r>
                        <a:rPr lang="en-US" sz="1600" u="none" strike="noStrike" dirty="0">
                          <a:effectLst/>
                          <a:latin typeface="Grundfos TheSans" panose="020B0503040302060204" pitchFamily="34" charset="0"/>
                        </a:rPr>
                        <a:t>“Extreme-Premium” (not officially defined)</a:t>
                      </a:r>
                      <a:endParaRPr lang="en-US" sz="1600" b="0" i="0" u="none" strike="noStrike" dirty="0">
                        <a:solidFill>
                          <a:srgbClr val="000000"/>
                        </a:solidFill>
                        <a:effectLst/>
                        <a:latin typeface="Grundfos TheSans" panose="020B0503040302060204" pitchFamily="34" charset="0"/>
                      </a:endParaRPr>
                    </a:p>
                  </a:txBody>
                  <a:tcPr marL="7144" marR="7144" marT="7144" marB="0" anchor="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8588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69" y="564849"/>
            <a:ext cx="6898986" cy="1325563"/>
          </a:xfrm>
        </p:spPr>
        <p:txBody>
          <a:bodyPr>
            <a:normAutofit/>
          </a:bodyPr>
          <a:lstStyle/>
          <a:p>
            <a:pPr algn="ctr"/>
            <a:r>
              <a:rPr lang="en-US" sz="2800" b="1" dirty="0">
                <a:latin typeface="Calibri" panose="020F0502020204030204" pitchFamily="34" charset="0"/>
                <a:cs typeface="Calibri" panose="020F0502020204030204" pitchFamily="34" charset="0"/>
              </a:rPr>
              <a:t>Introducing Grundfos MLE Motor - Integrated VFD/Permanent Magnet (ECM) Motor</a:t>
            </a:r>
            <a:endParaRPr lang="da-DK" sz="2800" b="1" dirty="0">
              <a:latin typeface="Calibri" panose="020F0502020204030204" pitchFamily="34" charset="0"/>
              <a:cs typeface="Calibri" panose="020F0502020204030204" pitchFamily="34" charset="0"/>
            </a:endParaRPr>
          </a:p>
        </p:txBody>
      </p:sp>
      <p:sp>
        <p:nvSpPr>
          <p:cNvPr id="6" name="TextBox 5"/>
          <p:cNvSpPr txBox="1"/>
          <p:nvPr/>
        </p:nvSpPr>
        <p:spPr>
          <a:xfrm>
            <a:off x="192315" y="2275297"/>
            <a:ext cx="3570668" cy="1538883"/>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sz="1400" dirty="0"/>
              <a:t>New </a:t>
            </a:r>
            <a:r>
              <a:rPr lang="en-US" sz="1600" b="1" dirty="0">
                <a:effectLst>
                  <a:outerShdw blurRad="38100" dist="38100" dir="2700000" algn="tl">
                    <a:srgbClr val="000000">
                      <a:alpha val="43137"/>
                    </a:srgbClr>
                  </a:outerShdw>
                </a:effectLst>
              </a:rPr>
              <a:t>MLE</a:t>
            </a:r>
            <a:r>
              <a:rPr lang="en-US" sz="1400" dirty="0"/>
              <a:t> motor up to </a:t>
            </a:r>
            <a:r>
              <a:rPr lang="en-US" sz="1600" b="1" dirty="0">
                <a:effectLst>
                  <a:outerShdw blurRad="38100" dist="38100" dir="2700000" algn="tl">
                    <a:srgbClr val="000000">
                      <a:alpha val="43137"/>
                    </a:srgbClr>
                  </a:outerShdw>
                </a:effectLst>
              </a:rPr>
              <a:t>15HP</a:t>
            </a:r>
            <a:endParaRPr lang="en-US" sz="1400" b="1" dirty="0">
              <a:effectLst>
                <a:outerShdw blurRad="38100" dist="38100" dir="2700000" algn="tl">
                  <a:srgbClr val="000000">
                    <a:alpha val="43137"/>
                  </a:srgbClr>
                </a:outerShdw>
              </a:effectLst>
            </a:endParaRPr>
          </a:p>
          <a:p>
            <a:pPr marL="285750" indent="-285750">
              <a:spcAft>
                <a:spcPts val="1200"/>
              </a:spcAft>
              <a:buFont typeface="Wingdings" panose="05000000000000000000" pitchFamily="2" charset="2"/>
              <a:buChar char="§"/>
            </a:pPr>
            <a:r>
              <a:rPr lang="en-US" sz="1600" b="1" dirty="0">
                <a:effectLst>
                  <a:outerShdw blurRad="38100" dist="38100" dir="2700000" algn="tl">
                    <a:srgbClr val="000000">
                      <a:alpha val="43137"/>
                    </a:srgbClr>
                  </a:outerShdw>
                </a:effectLst>
              </a:rPr>
              <a:t>IE5</a:t>
            </a:r>
            <a:r>
              <a:rPr lang="en-US" sz="1400" dirty="0"/>
              <a:t> – the highest energy efficiency class worldwide for electrical motors</a:t>
            </a:r>
          </a:p>
          <a:p>
            <a:pPr marL="285750" indent="-285750">
              <a:spcAft>
                <a:spcPts val="1200"/>
              </a:spcAft>
              <a:buFont typeface="Wingdings" panose="05000000000000000000" pitchFamily="2" charset="2"/>
              <a:buChar char="§"/>
            </a:pPr>
            <a:r>
              <a:rPr lang="en-US" sz="1400" dirty="0"/>
              <a:t>Grundfos </a:t>
            </a:r>
            <a:r>
              <a:rPr lang="en-US" sz="1400" b="1" dirty="0"/>
              <a:t>MLE</a:t>
            </a:r>
            <a:r>
              <a:rPr lang="en-US" sz="1400" dirty="0"/>
              <a:t> motors are among the </a:t>
            </a:r>
            <a:r>
              <a:rPr lang="en-US" sz="1400" b="1" dirty="0"/>
              <a:t>first approved IE5 motors on the market</a:t>
            </a:r>
            <a:endParaRPr lang="da-DK" sz="1400" b="1"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992"/>
          <a:stretch/>
        </p:blipFill>
        <p:spPr>
          <a:xfrm>
            <a:off x="3133941" y="1505528"/>
            <a:ext cx="5842857" cy="3681328"/>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182303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981B-DD97-45D7-8D49-B4755F7BB5CB}"/>
              </a:ext>
            </a:extLst>
          </p:cNvPr>
          <p:cNvSpPr>
            <a:spLocks noGrp="1"/>
          </p:cNvSpPr>
          <p:nvPr>
            <p:ph type="title"/>
          </p:nvPr>
        </p:nvSpPr>
        <p:spPr>
          <a:xfrm>
            <a:off x="360363" y="360363"/>
            <a:ext cx="8420100" cy="650752"/>
          </a:xfrm>
        </p:spPr>
        <p:txBody>
          <a:bodyPr/>
          <a:lstStyle/>
          <a:p>
            <a:r>
              <a:rPr lang="en-US" dirty="0"/>
              <a:t>Grundfos MLE Motor – Integrated VFD/ECM Motor</a:t>
            </a:r>
          </a:p>
        </p:txBody>
      </p:sp>
      <p:sp>
        <p:nvSpPr>
          <p:cNvPr id="9" name="Content Placeholder 8">
            <a:extLst>
              <a:ext uri="{FF2B5EF4-FFF2-40B4-BE49-F238E27FC236}">
                <a16:creationId xmlns:a16="http://schemas.microsoft.com/office/drawing/2014/main" id="{DEFC5AFD-36DD-43FC-B3A7-363716EA933C}"/>
              </a:ext>
            </a:extLst>
          </p:cNvPr>
          <p:cNvSpPr>
            <a:spLocks noGrp="1"/>
          </p:cNvSpPr>
          <p:nvPr>
            <p:ph idx="1"/>
          </p:nvPr>
        </p:nvSpPr>
        <p:spPr>
          <a:xfrm>
            <a:off x="360363" y="1576388"/>
            <a:ext cx="3376368" cy="4451350"/>
          </a:xfrm>
        </p:spPr>
        <p:txBody>
          <a:bodyPr/>
          <a:lstStyle/>
          <a:p>
            <a:r>
              <a:rPr lang="en-US" dirty="0"/>
              <a:t>Overall electrical efficiency increase of 4 - 6.8%</a:t>
            </a:r>
          </a:p>
          <a:p>
            <a:endParaRPr lang="en-US" dirty="0"/>
          </a:p>
          <a:p>
            <a:r>
              <a:rPr lang="en-US" dirty="0"/>
              <a:t>Directly impacts (reduces) operational costs –KW/h</a:t>
            </a:r>
          </a:p>
          <a:p>
            <a:endParaRPr lang="en-US" dirty="0"/>
          </a:p>
          <a:p>
            <a:endParaRPr lang="en-US" dirty="0"/>
          </a:p>
        </p:txBody>
      </p:sp>
      <p:pic>
        <p:nvPicPr>
          <p:cNvPr id="11" name="Picture 10">
            <a:extLst>
              <a:ext uri="{FF2B5EF4-FFF2-40B4-BE49-F238E27FC236}">
                <a16:creationId xmlns:a16="http://schemas.microsoft.com/office/drawing/2014/main" id="{FA963B6B-B9A2-4052-A1DE-BCBDE9B82AF2}"/>
              </a:ext>
            </a:extLst>
          </p:cNvPr>
          <p:cNvPicPr>
            <a:picLocks noChangeAspect="1"/>
          </p:cNvPicPr>
          <p:nvPr/>
        </p:nvPicPr>
        <p:blipFill>
          <a:blip r:embed="rId2"/>
          <a:stretch>
            <a:fillRect/>
          </a:stretch>
        </p:blipFill>
        <p:spPr>
          <a:xfrm>
            <a:off x="3930161" y="1942714"/>
            <a:ext cx="4759269" cy="3011639"/>
          </a:xfrm>
          <a:prstGeom prst="rect">
            <a:avLst/>
          </a:prstGeom>
        </p:spPr>
      </p:pic>
    </p:spTree>
    <p:extLst>
      <p:ext uri="{BB962C8B-B14F-4D97-AF65-F5344CB8AC3E}">
        <p14:creationId xmlns:p14="http://schemas.microsoft.com/office/powerpoint/2010/main" val="256349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2731029"/>
            <a:ext cx="8420100" cy="661720"/>
          </a:xfrm>
        </p:spPr>
        <p:txBody>
          <a:bodyPr/>
          <a:lstStyle/>
          <a:p>
            <a:pPr algn="ctr"/>
            <a:r>
              <a:rPr lang="en-US" dirty="0">
                <a:latin typeface="Calibri" panose="020F0502020204030204" pitchFamily="34" charset="0"/>
                <a:cs typeface="Calibri" panose="020F0502020204030204" pitchFamily="34" charset="0"/>
              </a:rPr>
              <a:t>Efficient Pump System </a:t>
            </a:r>
            <a:r>
              <a:rPr lang="en-US" dirty="0">
                <a:cs typeface="Calibri" panose="020F0502020204030204" pitchFamily="34" charset="0"/>
              </a:rPr>
              <a:t>Energy Savings </a:t>
            </a:r>
            <a:br>
              <a:rPr lang="en-US" dirty="0">
                <a:cs typeface="Calibri" panose="020F0502020204030204" pitchFamily="34" charset="0"/>
              </a:rPr>
            </a:br>
            <a:br>
              <a:rPr lang="en-US" dirty="0">
                <a:cs typeface="Calibri" panose="020F0502020204030204" pitchFamily="34" charset="0"/>
              </a:rPr>
            </a:br>
            <a:r>
              <a:rPr lang="en-US" dirty="0">
                <a:cs typeface="Calibri" panose="020F0502020204030204" pitchFamily="34" charset="0"/>
              </a:rPr>
              <a:t>Examples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124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85A0CB-1C02-4E6F-8C74-44136E743EF8}"/>
              </a:ext>
            </a:extLst>
          </p:cNvPr>
          <p:cNvPicPr>
            <a:picLocks noChangeAspect="1"/>
          </p:cNvPicPr>
          <p:nvPr/>
        </p:nvPicPr>
        <p:blipFill rotWithShape="1">
          <a:blip r:embed="rId3"/>
          <a:srcRect l="5728" r="9426" b="6587"/>
          <a:stretch/>
        </p:blipFill>
        <p:spPr>
          <a:xfrm>
            <a:off x="6705600" y="4419600"/>
            <a:ext cx="2324636" cy="1937197"/>
          </a:xfrm>
          <a:prstGeom prst="rect">
            <a:avLst/>
          </a:prstGeom>
        </p:spPr>
      </p:pic>
      <p:sp>
        <p:nvSpPr>
          <p:cNvPr id="2" name="Title 1"/>
          <p:cNvSpPr>
            <a:spLocks noGrp="1"/>
          </p:cNvSpPr>
          <p:nvPr>
            <p:ph type="title"/>
          </p:nvPr>
        </p:nvSpPr>
        <p:spPr>
          <a:xfrm>
            <a:off x="455930" y="383170"/>
            <a:ext cx="7886700" cy="640478"/>
          </a:xfrm>
        </p:spPr>
        <p:txBody>
          <a:bodyPr>
            <a:normAutofit/>
          </a:bodyPr>
          <a:lstStyle/>
          <a:p>
            <a:r>
              <a:rPr lang="en-US" sz="2800" b="1" dirty="0">
                <a:latin typeface="Calibri" panose="020F0502020204030204" pitchFamily="34" charset="0"/>
                <a:cs typeface="Calibri" panose="020F0502020204030204" pitchFamily="34" charset="0"/>
              </a:rPr>
              <a:t>ECM MLE Impact - Energy savings example</a:t>
            </a:r>
          </a:p>
        </p:txBody>
      </p:sp>
      <p:sp>
        <p:nvSpPr>
          <p:cNvPr id="3" name="Text Placeholder 2"/>
          <p:cNvSpPr>
            <a:spLocks noGrp="1"/>
          </p:cNvSpPr>
          <p:nvPr>
            <p:ph idx="1"/>
          </p:nvPr>
        </p:nvSpPr>
        <p:spPr>
          <a:xfrm>
            <a:off x="455930" y="3557589"/>
            <a:ext cx="5770860" cy="4351338"/>
          </a:xfrm>
          <a:prstGeom prst="rect">
            <a:avLst/>
          </a:prstGeom>
        </p:spPr>
        <p:txBody>
          <a:bodyPr>
            <a:normAutofit/>
          </a:bodyPr>
          <a:lstStyle/>
          <a:p>
            <a:r>
              <a:rPr lang="en-US" sz="1275" dirty="0"/>
              <a:t>Example: </a:t>
            </a:r>
            <a:r>
              <a:rPr lang="en-US" sz="1275" b="1" dirty="0"/>
              <a:t>		Domestic Water Pressure Boosting</a:t>
            </a:r>
          </a:p>
          <a:p>
            <a:r>
              <a:rPr lang="en-US" sz="1275" dirty="0"/>
              <a:t>Design Condition: </a:t>
            </a:r>
            <a:r>
              <a:rPr lang="en-US" sz="1275" b="1" dirty="0"/>
              <a:t>	400 gpm @ 70 psi (162 ft.) TDH</a:t>
            </a:r>
            <a:r>
              <a:rPr lang="en-US" sz="1275" dirty="0"/>
              <a:t>; (3) - 33% pumps</a:t>
            </a:r>
          </a:p>
          <a:p>
            <a:endParaRPr lang="en-US" sz="1275" b="1" u="sng" dirty="0"/>
          </a:p>
          <a:p>
            <a:r>
              <a:rPr lang="en-US" sz="1125" b="1" u="sng" dirty="0"/>
              <a:t>Pump to Pump “Apple to Apple” Comparison:</a:t>
            </a:r>
          </a:p>
          <a:p>
            <a:pPr marL="257175" indent="-257175">
              <a:buFont typeface="+mj-lt"/>
              <a:buAutoNum type="arabicPeriod"/>
            </a:pPr>
            <a:r>
              <a:rPr lang="en-US" sz="1200" dirty="0"/>
              <a:t>Hydro Multi-E 3CRE20-4 10HP 3x460V</a:t>
            </a:r>
          </a:p>
          <a:p>
            <a:pPr lvl="1"/>
            <a:r>
              <a:rPr lang="en-US" sz="1200" dirty="0"/>
              <a:t>Asynchronous MLE motors – Comparable to NEMA Premium Eff. Motors &amp; Conventional VFD’s</a:t>
            </a:r>
          </a:p>
          <a:p>
            <a:pPr marL="360362" lvl="1" indent="0">
              <a:buNone/>
            </a:pPr>
            <a:endParaRPr lang="en-US" sz="1200" dirty="0"/>
          </a:p>
          <a:p>
            <a:pPr marL="257175" indent="-257175">
              <a:buFont typeface="+mj-lt"/>
              <a:buAutoNum type="arabicPeriod"/>
            </a:pPr>
            <a:r>
              <a:rPr lang="en-US" sz="1200" dirty="0"/>
              <a:t>Hydro Multi-E 3CRE20-4 10HP 3x460V</a:t>
            </a:r>
          </a:p>
          <a:p>
            <a:pPr lvl="1"/>
            <a:r>
              <a:rPr lang="en-US" sz="1200" dirty="0"/>
              <a:t>ECM MLE Motor – IE5 Efficiency Level</a:t>
            </a:r>
          </a:p>
          <a:p>
            <a:pPr marL="257175" indent="-257175">
              <a:buFont typeface="+mj-lt"/>
              <a:buAutoNum type="arabicPeriod"/>
            </a:pPr>
            <a:endParaRPr lang="en-US" sz="1200" dirty="0"/>
          </a:p>
          <a:p>
            <a:pPr lvl="1"/>
            <a:endParaRPr lang="en-US" sz="1200" dirty="0"/>
          </a:p>
          <a:p>
            <a:pPr lvl="1"/>
            <a:endParaRPr lang="en-US" sz="1200" dirty="0"/>
          </a:p>
          <a:p>
            <a:pPr marL="257175" indent="-257175"/>
            <a:endParaRPr lang="en-US" b="1" dirty="0"/>
          </a:p>
        </p:txBody>
      </p:sp>
      <p:pic>
        <p:nvPicPr>
          <p:cNvPr id="7" name="Picture 6">
            <a:extLst>
              <a:ext uri="{FF2B5EF4-FFF2-40B4-BE49-F238E27FC236}">
                <a16:creationId xmlns:a16="http://schemas.microsoft.com/office/drawing/2014/main" id="{6D7DE133-120C-4153-9E85-F7764D174FD6}"/>
              </a:ext>
            </a:extLst>
          </p:cNvPr>
          <p:cNvPicPr>
            <a:picLocks noChangeAspect="1"/>
          </p:cNvPicPr>
          <p:nvPr/>
        </p:nvPicPr>
        <p:blipFill>
          <a:blip r:embed="rId4"/>
          <a:stretch>
            <a:fillRect/>
          </a:stretch>
        </p:blipFill>
        <p:spPr>
          <a:xfrm>
            <a:off x="777462" y="1276974"/>
            <a:ext cx="3788175" cy="1817918"/>
          </a:xfrm>
          <a:prstGeom prst="rect">
            <a:avLst/>
          </a:prstGeom>
        </p:spPr>
      </p:pic>
      <p:pic>
        <p:nvPicPr>
          <p:cNvPr id="6" name="Picture 5" descr="Multi-E Low Res">
            <a:extLst>
              <a:ext uri="{FF2B5EF4-FFF2-40B4-BE49-F238E27FC236}">
                <a16:creationId xmlns:a16="http://schemas.microsoft.com/office/drawing/2014/main" id="{00000000-0008-0000-0300-0000051000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3006" y="2569797"/>
            <a:ext cx="1836194" cy="167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7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47" y="462443"/>
            <a:ext cx="7886700" cy="503395"/>
          </a:xfrm>
        </p:spPr>
        <p:txBody>
          <a:bodyPr>
            <a:normAutofit/>
          </a:bodyPr>
          <a:lstStyle/>
          <a:p>
            <a:r>
              <a:rPr lang="en-US" sz="2800" dirty="0">
                <a:latin typeface="Calibri" panose="020F0502020204030204" pitchFamily="34" charset="0"/>
                <a:cs typeface="Calibri" panose="020F0502020204030204" pitchFamily="34" charset="0"/>
              </a:rPr>
              <a:t>Energy saving example summary</a:t>
            </a:r>
          </a:p>
        </p:txBody>
      </p:sp>
      <p:sp>
        <p:nvSpPr>
          <p:cNvPr id="3" name="Content Placeholder 2"/>
          <p:cNvSpPr>
            <a:spLocks noGrp="1"/>
          </p:cNvSpPr>
          <p:nvPr>
            <p:ph idx="1"/>
          </p:nvPr>
        </p:nvSpPr>
        <p:spPr>
          <a:xfrm>
            <a:off x="329218" y="1342014"/>
            <a:ext cx="5233670" cy="494498"/>
          </a:xfrm>
        </p:spPr>
        <p:txBody>
          <a:bodyPr>
            <a:noAutofit/>
          </a:bodyPr>
          <a:lstStyle/>
          <a:p>
            <a:pPr marL="257175" indent="-257175">
              <a:buFont typeface="+mj-lt"/>
              <a:buAutoNum type="arabicPeriod"/>
            </a:pPr>
            <a:r>
              <a:rPr lang="en-US" sz="1200" dirty="0"/>
              <a:t>3CRE20-4 10HP 3x460V =============</a:t>
            </a:r>
            <a:r>
              <a:rPr lang="en-US" sz="1200" dirty="0">
                <a:sym typeface="Wingdings" panose="05000000000000000000" pitchFamily="2" charset="2"/>
              </a:rPr>
              <a:t> </a:t>
            </a:r>
            <a:r>
              <a:rPr lang="en-US" sz="1200" dirty="0">
                <a:solidFill>
                  <a:srgbClr val="00B050"/>
                </a:solidFill>
                <a:sym typeface="Wingdings" panose="05000000000000000000" pitchFamily="2" charset="2"/>
              </a:rPr>
              <a:t>Annual Operating Cost: $5,461</a:t>
            </a:r>
            <a:endParaRPr lang="en-US" sz="1200" dirty="0">
              <a:solidFill>
                <a:srgbClr val="00B050"/>
              </a:solidFill>
            </a:endParaRPr>
          </a:p>
          <a:p>
            <a:pPr marL="270272" lvl="1" indent="0">
              <a:buNone/>
            </a:pPr>
            <a:r>
              <a:rPr lang="en-US" sz="1200" b="1" dirty="0"/>
              <a:t>Asynchronous MLE Motors </a:t>
            </a:r>
            <a:r>
              <a:rPr lang="en-US" sz="1200" dirty="0"/>
              <a:t>– Comparable to NEMA Premium motor &amp; VFD</a:t>
            </a:r>
          </a:p>
          <a:p>
            <a:endParaRPr lang="en-US" sz="1200" dirty="0"/>
          </a:p>
        </p:txBody>
      </p:sp>
      <p:sp>
        <p:nvSpPr>
          <p:cNvPr id="5" name="Content Placeholder 2"/>
          <p:cNvSpPr txBox="1">
            <a:spLocks/>
          </p:cNvSpPr>
          <p:nvPr/>
        </p:nvSpPr>
        <p:spPr bwMode="auto">
          <a:xfrm>
            <a:off x="329218" y="3342000"/>
            <a:ext cx="5137469" cy="4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eaLnBrk="0" fontAlgn="base" hangingPunct="0">
              <a:spcBef>
                <a:spcPct val="20000"/>
              </a:spcBef>
              <a:spcAft>
                <a:spcPct val="0"/>
              </a:spcAft>
              <a:buFont typeface="Arial" panose="020B0604020202020204" pitchFamily="34" charset="0"/>
              <a:buChar char="•"/>
              <a:defRPr sz="2100" kern="1200">
                <a:solidFill>
                  <a:srgbClr val="000000"/>
                </a:solidFill>
                <a:latin typeface="Calibri" panose="020F0502020204030204" pitchFamily="34" charset="0"/>
                <a:ea typeface="MS PGothic" panose="020B0600070205080204" pitchFamily="34" charset="-128"/>
                <a:cs typeface="+mn-cs"/>
              </a:defRPr>
            </a:lvl1pPr>
            <a:lvl2pPr marL="539750" indent="-179388" algn="l" rtl="0" eaLnBrk="0" fontAlgn="base" hangingPunct="0">
              <a:spcBef>
                <a:spcPct val="20000"/>
              </a:spcBef>
              <a:spcAft>
                <a:spcPct val="0"/>
              </a:spcAft>
              <a:buFont typeface="Arial" panose="020B0604020202020204" pitchFamily="34" charset="0"/>
              <a:buChar char="•"/>
              <a:defRPr sz="2100" kern="1200">
                <a:solidFill>
                  <a:srgbClr val="000000"/>
                </a:solidFill>
                <a:latin typeface="Calibri" panose="020F0502020204030204" pitchFamily="34" charset="0"/>
                <a:ea typeface="MS PGothic" panose="020B0600070205080204" pitchFamily="34" charset="-128"/>
                <a:cs typeface="+mn-cs"/>
              </a:defRPr>
            </a:lvl2pPr>
            <a:lvl3pPr marL="900113" indent="-179388" algn="l" rtl="0" eaLnBrk="0" fontAlgn="base" hangingPunct="0">
              <a:spcBef>
                <a:spcPct val="20000"/>
              </a:spcBef>
              <a:spcAft>
                <a:spcPct val="0"/>
              </a:spcAft>
              <a:buFont typeface="Arial" panose="020B0604020202020204" pitchFamily="34" charset="0"/>
              <a:buChar char="•"/>
              <a:defRPr sz="2100" kern="1200">
                <a:solidFill>
                  <a:srgbClr val="000000"/>
                </a:solidFill>
                <a:latin typeface="Calibri" panose="020F0502020204030204" pitchFamily="34" charset="0"/>
                <a:ea typeface="MS PGothic" panose="020B0600070205080204" pitchFamily="34" charset="-128"/>
                <a:cs typeface="+mn-cs"/>
              </a:defRPr>
            </a:lvl3pPr>
            <a:lvl4pPr marL="1252538" indent="-179388" algn="l" rtl="0" eaLnBrk="0" fontAlgn="base" hangingPunct="0">
              <a:spcBef>
                <a:spcPct val="20000"/>
              </a:spcBef>
              <a:spcAft>
                <a:spcPct val="0"/>
              </a:spcAft>
              <a:buFont typeface="Arial" panose="020B0604020202020204" pitchFamily="34" charset="0"/>
              <a:buChar char="•"/>
              <a:defRPr sz="2100" kern="1200">
                <a:solidFill>
                  <a:srgbClr val="000000"/>
                </a:solidFill>
                <a:latin typeface="Calibri" panose="020F0502020204030204" pitchFamily="34" charset="0"/>
                <a:ea typeface="MS PGothic" panose="020B0600070205080204" pitchFamily="34" charset="-128"/>
                <a:cs typeface="+mn-cs"/>
              </a:defRPr>
            </a:lvl4pPr>
            <a:lvl5pPr marL="1612900" indent="-179388" algn="l" rtl="0" eaLnBrk="0" fontAlgn="base" hangingPunct="0">
              <a:spcBef>
                <a:spcPct val="20000"/>
              </a:spcBef>
              <a:spcAft>
                <a:spcPct val="0"/>
              </a:spcAft>
              <a:buFont typeface="Arial" panose="020B0604020202020204" pitchFamily="34" charset="0"/>
              <a:buChar char="•"/>
              <a:defRPr sz="2100" kern="1200">
                <a:solidFill>
                  <a:srgbClr val="000000"/>
                </a:solidFill>
                <a:latin typeface="Calibri" panose="020F0502020204030204" pitchFamily="34" charset="0"/>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a:buFont typeface="+mj-lt"/>
              <a:buAutoNum type="arabicPeriod" startAt="2"/>
            </a:pPr>
            <a:r>
              <a:rPr lang="en-US" sz="1200" dirty="0"/>
              <a:t>3CRE20-4 10HP 3x460V =============</a:t>
            </a:r>
            <a:r>
              <a:rPr lang="en-US" sz="1200" dirty="0">
                <a:sym typeface="Wingdings" panose="05000000000000000000" pitchFamily="2" charset="2"/>
              </a:rPr>
              <a:t> </a:t>
            </a:r>
            <a:r>
              <a:rPr lang="en-US" sz="1200" dirty="0">
                <a:solidFill>
                  <a:srgbClr val="00B050"/>
                </a:solidFill>
                <a:sym typeface="Wingdings" panose="05000000000000000000" pitchFamily="2" charset="2"/>
              </a:rPr>
              <a:t>Annual Operating Cost: $5,082</a:t>
            </a:r>
            <a:endParaRPr lang="en-US" sz="1200" dirty="0">
              <a:solidFill>
                <a:srgbClr val="00B050"/>
              </a:solidFill>
            </a:endParaRPr>
          </a:p>
          <a:p>
            <a:pPr marL="270272" lvl="1" indent="0">
              <a:buNone/>
            </a:pPr>
            <a:r>
              <a:rPr lang="en-US" sz="1200" dirty="0"/>
              <a:t>MLE ECM Motors IE5 Efficiency   </a:t>
            </a:r>
          </a:p>
          <a:p>
            <a:pPr marL="0" indent="0">
              <a:buNone/>
            </a:pPr>
            <a:endParaRPr lang="en-US" sz="1200" dirty="0"/>
          </a:p>
        </p:txBody>
      </p:sp>
      <p:pic>
        <p:nvPicPr>
          <p:cNvPr id="10" name="Picture 9"/>
          <p:cNvPicPr>
            <a:picLocks noChangeAspect="1"/>
          </p:cNvPicPr>
          <p:nvPr/>
        </p:nvPicPr>
        <p:blipFill>
          <a:blip r:embed="rId3"/>
          <a:stretch>
            <a:fillRect/>
          </a:stretch>
        </p:blipFill>
        <p:spPr>
          <a:xfrm>
            <a:off x="6301728" y="2384204"/>
            <a:ext cx="2227184" cy="653940"/>
          </a:xfrm>
          <a:prstGeom prst="rect">
            <a:avLst/>
          </a:prstGeom>
        </p:spPr>
      </p:pic>
      <p:sp>
        <p:nvSpPr>
          <p:cNvPr id="13" name="TextBox 12"/>
          <p:cNvSpPr txBox="1"/>
          <p:nvPr/>
        </p:nvSpPr>
        <p:spPr>
          <a:xfrm>
            <a:off x="5864331" y="3361738"/>
            <a:ext cx="3005336" cy="1569660"/>
          </a:xfrm>
          <a:prstGeom prst="rect">
            <a:avLst/>
          </a:prstGeom>
          <a:noFill/>
        </p:spPr>
        <p:txBody>
          <a:bodyPr wrap="square" rtlCol="0">
            <a:spAutoFit/>
          </a:bodyPr>
          <a:lstStyle/>
          <a:p>
            <a:r>
              <a:rPr lang="en-US" sz="1200" u="sng" dirty="0">
                <a:latin typeface="Calibri" charset="0"/>
                <a:ea typeface="Calibri" charset="0"/>
                <a:cs typeface="Calibri" charset="0"/>
              </a:rPr>
              <a:t>Conclusions:</a:t>
            </a:r>
          </a:p>
          <a:p>
            <a:endParaRPr lang="en-US" sz="1200" dirty="0">
              <a:latin typeface="Calibri" charset="0"/>
              <a:ea typeface="Calibri" charset="0"/>
              <a:cs typeface="Calibri" charset="0"/>
            </a:endParaRPr>
          </a:p>
          <a:p>
            <a:pPr marL="214313" indent="-214313">
              <a:buFont typeface="Arial" panose="020B0604020202020204" pitchFamily="34" charset="0"/>
              <a:buChar char="•"/>
            </a:pPr>
            <a:r>
              <a:rPr lang="en-US" sz="1200" dirty="0">
                <a:latin typeface="Calibri" charset="0"/>
                <a:ea typeface="Calibri" charset="0"/>
                <a:cs typeface="Calibri" charset="0"/>
              </a:rPr>
              <a:t>ECM </a:t>
            </a:r>
            <a:r>
              <a:rPr lang="en-US" sz="1200" b="1" dirty="0">
                <a:latin typeface="Calibri" charset="0"/>
                <a:ea typeface="Calibri" charset="0"/>
                <a:cs typeface="Calibri" charset="0"/>
              </a:rPr>
              <a:t>MLE</a:t>
            </a:r>
            <a:r>
              <a:rPr lang="en-US" sz="1200" dirty="0">
                <a:latin typeface="Calibri" charset="0"/>
                <a:ea typeface="Calibri" charset="0"/>
                <a:cs typeface="Calibri" charset="0"/>
              </a:rPr>
              <a:t> IE5 efficiency motors reduces energy costs by 7.5% </a:t>
            </a:r>
          </a:p>
          <a:p>
            <a:pPr marL="214313" indent="-214313">
              <a:buFont typeface="Arial" panose="020B0604020202020204" pitchFamily="34" charset="0"/>
              <a:buChar char="•"/>
            </a:pPr>
            <a:endParaRPr lang="en-US" sz="1200" dirty="0">
              <a:latin typeface="Calibri" charset="0"/>
              <a:ea typeface="Calibri" charset="0"/>
              <a:cs typeface="Calibri" charset="0"/>
            </a:endParaRPr>
          </a:p>
          <a:p>
            <a:pPr marL="214313" indent="-214313">
              <a:buFont typeface="Arial" panose="020B0604020202020204" pitchFamily="34" charset="0"/>
              <a:buChar char="•"/>
            </a:pPr>
            <a:r>
              <a:rPr lang="en-US" sz="1200" dirty="0">
                <a:latin typeface="Calibri" charset="0"/>
                <a:ea typeface="Calibri" charset="0"/>
                <a:cs typeface="Calibri" charset="0"/>
              </a:rPr>
              <a:t>ECM MLE motors result in $379 annual savings</a:t>
            </a:r>
            <a:r>
              <a:rPr lang="en-US" sz="1200" b="1" dirty="0">
                <a:latin typeface="Calibri" charset="0"/>
                <a:ea typeface="Calibri" charset="0"/>
                <a:cs typeface="Calibri" charset="0"/>
              </a:rPr>
              <a:t> </a:t>
            </a:r>
            <a:r>
              <a:rPr lang="en-US" sz="1200" dirty="0">
                <a:latin typeface="Calibri" charset="0"/>
                <a:ea typeface="Calibri" charset="0"/>
                <a:cs typeface="Calibri" charset="0"/>
              </a:rPr>
              <a:t>over NEMA Premium Eff. Motor &amp; Conventional VFD</a:t>
            </a:r>
          </a:p>
        </p:txBody>
      </p:sp>
      <p:sp>
        <p:nvSpPr>
          <p:cNvPr id="15" name="Oval 14"/>
          <p:cNvSpPr/>
          <p:nvPr/>
        </p:nvSpPr>
        <p:spPr>
          <a:xfrm>
            <a:off x="2913978" y="1229666"/>
            <a:ext cx="2552709" cy="409350"/>
          </a:xfrm>
          <a:prstGeom prst="ellipse">
            <a:avLst/>
          </a:prstGeom>
          <a:noFill/>
          <a:ln>
            <a:solidFill>
              <a:srgbClr val="FF0000"/>
            </a:solidFill>
          </a:ln>
        </p:spPr>
        <p:txBody>
          <a:bodyPr wrap="square" lIns="135000" tIns="81000" rtlCol="0" anchor="ctr">
            <a:spAutoFit/>
          </a:bodyPr>
          <a:lstStyle/>
          <a:p>
            <a:pPr algn="ctr"/>
            <a:endParaRPr lang="en-US" sz="675" b="1" dirty="0">
              <a:solidFill>
                <a:prstClr val="white"/>
              </a:solidFill>
            </a:endParaRPr>
          </a:p>
        </p:txBody>
      </p:sp>
      <p:sp>
        <p:nvSpPr>
          <p:cNvPr id="16" name="Oval 15"/>
          <p:cNvSpPr/>
          <p:nvPr/>
        </p:nvSpPr>
        <p:spPr>
          <a:xfrm>
            <a:off x="2995708" y="3239353"/>
            <a:ext cx="2470979" cy="390933"/>
          </a:xfrm>
          <a:prstGeom prst="ellipse">
            <a:avLst/>
          </a:prstGeom>
          <a:noFill/>
          <a:ln>
            <a:solidFill>
              <a:srgbClr val="FF0000"/>
            </a:solidFill>
          </a:ln>
        </p:spPr>
        <p:txBody>
          <a:bodyPr wrap="square" lIns="135000" tIns="81000" rtlCol="0" anchor="ctr">
            <a:spAutoFit/>
          </a:bodyPr>
          <a:lstStyle/>
          <a:p>
            <a:pPr algn="ctr"/>
            <a:endParaRPr lang="en-US" sz="675" b="1" dirty="0">
              <a:solidFill>
                <a:prstClr val="white"/>
              </a:solidFill>
            </a:endParaRPr>
          </a:p>
        </p:txBody>
      </p:sp>
      <p:pic>
        <p:nvPicPr>
          <p:cNvPr id="4" name="Picture 3">
            <a:extLst>
              <a:ext uri="{FF2B5EF4-FFF2-40B4-BE49-F238E27FC236}">
                <a16:creationId xmlns:a16="http://schemas.microsoft.com/office/drawing/2014/main" id="{0E1D2E4C-C301-46CF-B911-8E62D02CF895}"/>
              </a:ext>
            </a:extLst>
          </p:cNvPr>
          <p:cNvPicPr>
            <a:picLocks noChangeAspect="1"/>
          </p:cNvPicPr>
          <p:nvPr/>
        </p:nvPicPr>
        <p:blipFill>
          <a:blip r:embed="rId4"/>
          <a:stretch>
            <a:fillRect/>
          </a:stretch>
        </p:blipFill>
        <p:spPr>
          <a:xfrm>
            <a:off x="492677" y="1939159"/>
            <a:ext cx="4906752" cy="953144"/>
          </a:xfrm>
          <a:prstGeom prst="rect">
            <a:avLst/>
          </a:prstGeom>
        </p:spPr>
      </p:pic>
      <p:pic>
        <p:nvPicPr>
          <p:cNvPr id="7" name="Picture 6">
            <a:extLst>
              <a:ext uri="{FF2B5EF4-FFF2-40B4-BE49-F238E27FC236}">
                <a16:creationId xmlns:a16="http://schemas.microsoft.com/office/drawing/2014/main" id="{88F1237B-E937-4B08-8312-14D61FA7EE3F}"/>
              </a:ext>
            </a:extLst>
          </p:cNvPr>
          <p:cNvPicPr>
            <a:picLocks noChangeAspect="1"/>
          </p:cNvPicPr>
          <p:nvPr/>
        </p:nvPicPr>
        <p:blipFill>
          <a:blip r:embed="rId5"/>
          <a:stretch>
            <a:fillRect/>
          </a:stretch>
        </p:blipFill>
        <p:spPr>
          <a:xfrm>
            <a:off x="6099576" y="1030789"/>
            <a:ext cx="2534845" cy="1216454"/>
          </a:xfrm>
          <a:prstGeom prst="rect">
            <a:avLst/>
          </a:prstGeom>
        </p:spPr>
      </p:pic>
      <p:pic>
        <p:nvPicPr>
          <p:cNvPr id="9" name="Picture 8">
            <a:extLst>
              <a:ext uri="{FF2B5EF4-FFF2-40B4-BE49-F238E27FC236}">
                <a16:creationId xmlns:a16="http://schemas.microsoft.com/office/drawing/2014/main" id="{269FA9E4-1F2C-4023-A560-D4583E76E551}"/>
              </a:ext>
            </a:extLst>
          </p:cNvPr>
          <p:cNvPicPr>
            <a:picLocks noChangeAspect="1"/>
          </p:cNvPicPr>
          <p:nvPr/>
        </p:nvPicPr>
        <p:blipFill>
          <a:blip r:embed="rId6"/>
          <a:stretch>
            <a:fillRect/>
          </a:stretch>
        </p:blipFill>
        <p:spPr>
          <a:xfrm>
            <a:off x="492678" y="3917514"/>
            <a:ext cx="4910076" cy="990757"/>
          </a:xfrm>
          <a:prstGeom prst="rect">
            <a:avLst/>
          </a:prstGeom>
        </p:spPr>
      </p:pic>
    </p:spTree>
    <p:extLst>
      <p:ext uri="{BB962C8B-B14F-4D97-AF65-F5344CB8AC3E}">
        <p14:creationId xmlns:p14="http://schemas.microsoft.com/office/powerpoint/2010/main" val="130225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E74B440D-EF9A-44EA-A6FD-DCF22B152D42}"/>
              </a:ext>
            </a:extLst>
          </p:cNvPr>
          <p:cNvCxnSpPr>
            <a:cxnSpLocks noChangeAspect="1"/>
          </p:cNvCxnSpPr>
          <p:nvPr/>
        </p:nvCxnSpPr>
        <p:spPr>
          <a:xfrm flipH="1">
            <a:off x="2806990" y="3430664"/>
            <a:ext cx="357860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Freeform 3">
            <a:extLst>
              <a:ext uri="{FF2B5EF4-FFF2-40B4-BE49-F238E27FC236}">
                <a16:creationId xmlns:a16="http://schemas.microsoft.com/office/drawing/2014/main" id="{4559ECDF-FCF7-448E-8994-F2F071733E44}"/>
              </a:ext>
            </a:extLst>
          </p:cNvPr>
          <p:cNvSpPr/>
          <p:nvPr/>
        </p:nvSpPr>
        <p:spPr>
          <a:xfrm>
            <a:off x="2809875" y="1895475"/>
            <a:ext cx="4129088" cy="3686175"/>
          </a:xfrm>
          <a:custGeom>
            <a:avLst/>
            <a:gdLst>
              <a:gd name="connsiteX0" fmla="*/ 0 w 5505450"/>
              <a:gd name="connsiteY0" fmla="*/ 0 h 4914900"/>
              <a:gd name="connsiteX1" fmla="*/ 952500 w 5505450"/>
              <a:gd name="connsiteY1" fmla="*/ 88900 h 4914900"/>
              <a:gd name="connsiteX2" fmla="*/ 2146300 w 5505450"/>
              <a:gd name="connsiteY2" fmla="*/ 254000 h 4914900"/>
              <a:gd name="connsiteX3" fmla="*/ 2660650 w 5505450"/>
              <a:gd name="connsiteY3" fmla="*/ 406400 h 4914900"/>
              <a:gd name="connsiteX4" fmla="*/ 3810000 w 5505450"/>
              <a:gd name="connsiteY4" fmla="*/ 984250 h 4914900"/>
              <a:gd name="connsiteX5" fmla="*/ 4610100 w 5505450"/>
              <a:gd name="connsiteY5" fmla="*/ 1631950 h 4914900"/>
              <a:gd name="connsiteX6" fmla="*/ 5264150 w 5505450"/>
              <a:gd name="connsiteY6" fmla="*/ 2324100 h 4914900"/>
              <a:gd name="connsiteX7" fmla="*/ 5505450 w 5505450"/>
              <a:gd name="connsiteY7" fmla="*/ 2590800 h 4914900"/>
              <a:gd name="connsiteX8" fmla="*/ 5067300 w 5505450"/>
              <a:gd name="connsiteY8" fmla="*/ 2927350 h 4914900"/>
              <a:gd name="connsiteX9" fmla="*/ 4381500 w 5505450"/>
              <a:gd name="connsiteY9" fmla="*/ 3441700 h 4914900"/>
              <a:gd name="connsiteX10" fmla="*/ 3543300 w 5505450"/>
              <a:gd name="connsiteY10" fmla="*/ 3943350 h 4914900"/>
              <a:gd name="connsiteX11" fmla="*/ 2711450 w 5505450"/>
              <a:gd name="connsiteY11" fmla="*/ 4343400 h 4914900"/>
              <a:gd name="connsiteX12" fmla="*/ 1873250 w 5505450"/>
              <a:gd name="connsiteY12" fmla="*/ 4673600 h 4914900"/>
              <a:gd name="connsiteX13" fmla="*/ 1060450 w 5505450"/>
              <a:gd name="connsiteY13" fmla="*/ 4864100 h 4914900"/>
              <a:gd name="connsiteX14" fmla="*/ 488950 w 5505450"/>
              <a:gd name="connsiteY14" fmla="*/ 4908550 h 4914900"/>
              <a:gd name="connsiteX15" fmla="*/ 19050 w 5505450"/>
              <a:gd name="connsiteY15" fmla="*/ 4914900 h 4914900"/>
              <a:gd name="connsiteX16" fmla="*/ 0 w 5505450"/>
              <a:gd name="connsiteY16" fmla="*/ 50800 h 4914900"/>
              <a:gd name="connsiteX0" fmla="*/ 0 w 5505450"/>
              <a:gd name="connsiteY0" fmla="*/ 0 h 4914900"/>
              <a:gd name="connsiteX1" fmla="*/ 952500 w 5505450"/>
              <a:gd name="connsiteY1" fmla="*/ 88900 h 4914900"/>
              <a:gd name="connsiteX2" fmla="*/ 2146300 w 5505450"/>
              <a:gd name="connsiteY2" fmla="*/ 254000 h 4914900"/>
              <a:gd name="connsiteX3" fmla="*/ 2660650 w 5505450"/>
              <a:gd name="connsiteY3" fmla="*/ 406400 h 4914900"/>
              <a:gd name="connsiteX4" fmla="*/ 3810000 w 5505450"/>
              <a:gd name="connsiteY4" fmla="*/ 984250 h 4914900"/>
              <a:gd name="connsiteX5" fmla="*/ 4610100 w 5505450"/>
              <a:gd name="connsiteY5" fmla="*/ 1631950 h 4914900"/>
              <a:gd name="connsiteX6" fmla="*/ 5264150 w 5505450"/>
              <a:gd name="connsiteY6" fmla="*/ 2324100 h 4914900"/>
              <a:gd name="connsiteX7" fmla="*/ 5505450 w 5505450"/>
              <a:gd name="connsiteY7" fmla="*/ 2590800 h 4914900"/>
              <a:gd name="connsiteX8" fmla="*/ 5067300 w 5505450"/>
              <a:gd name="connsiteY8" fmla="*/ 2927350 h 4914900"/>
              <a:gd name="connsiteX9" fmla="*/ 4381500 w 5505450"/>
              <a:gd name="connsiteY9" fmla="*/ 3441700 h 4914900"/>
              <a:gd name="connsiteX10" fmla="*/ 3543300 w 5505450"/>
              <a:gd name="connsiteY10" fmla="*/ 3943350 h 4914900"/>
              <a:gd name="connsiteX11" fmla="*/ 2711450 w 5505450"/>
              <a:gd name="connsiteY11" fmla="*/ 4343400 h 4914900"/>
              <a:gd name="connsiteX12" fmla="*/ 1873250 w 5505450"/>
              <a:gd name="connsiteY12" fmla="*/ 4673600 h 4914900"/>
              <a:gd name="connsiteX13" fmla="*/ 1060450 w 5505450"/>
              <a:gd name="connsiteY13" fmla="*/ 4864100 h 4914900"/>
              <a:gd name="connsiteX14" fmla="*/ 488950 w 5505450"/>
              <a:gd name="connsiteY14" fmla="*/ 4908550 h 4914900"/>
              <a:gd name="connsiteX15" fmla="*/ 19050 w 5505450"/>
              <a:gd name="connsiteY15" fmla="*/ 4914900 h 4914900"/>
              <a:gd name="connsiteX16" fmla="*/ 0 w 5505450"/>
              <a:gd name="connsiteY16" fmla="*/ 5080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05450" h="4914900">
                <a:moveTo>
                  <a:pt x="0" y="0"/>
                </a:moveTo>
                <a:lnTo>
                  <a:pt x="952500" y="88900"/>
                </a:lnTo>
                <a:lnTo>
                  <a:pt x="2146300" y="254000"/>
                </a:lnTo>
                <a:lnTo>
                  <a:pt x="2660650" y="406400"/>
                </a:lnTo>
                <a:cubicBezTo>
                  <a:pt x="3100917" y="548217"/>
                  <a:pt x="3426883" y="791633"/>
                  <a:pt x="3810000" y="984250"/>
                </a:cubicBezTo>
                <a:lnTo>
                  <a:pt x="4610100" y="1631950"/>
                </a:lnTo>
                <a:lnTo>
                  <a:pt x="5264150" y="2324100"/>
                </a:lnTo>
                <a:lnTo>
                  <a:pt x="5505450" y="2590800"/>
                </a:lnTo>
                <a:lnTo>
                  <a:pt x="5067300" y="2927350"/>
                </a:lnTo>
                <a:lnTo>
                  <a:pt x="4381500" y="3441700"/>
                </a:lnTo>
                <a:lnTo>
                  <a:pt x="3543300" y="3943350"/>
                </a:lnTo>
                <a:lnTo>
                  <a:pt x="2711450" y="4343400"/>
                </a:lnTo>
                <a:lnTo>
                  <a:pt x="1873250" y="4673600"/>
                </a:lnTo>
                <a:lnTo>
                  <a:pt x="1060450" y="4864100"/>
                </a:lnTo>
                <a:lnTo>
                  <a:pt x="488950" y="4908550"/>
                </a:lnTo>
                <a:lnTo>
                  <a:pt x="19050" y="4914900"/>
                </a:lnTo>
                <a:lnTo>
                  <a:pt x="0" y="50800"/>
                </a:lnTo>
              </a:path>
            </a:pathLst>
          </a:custGeom>
          <a:solidFill>
            <a:schemeClr val="accent5">
              <a:lumMod val="60000"/>
              <a:lumOff val="4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EEF084-D4A3-4568-9984-F95516C6A1F8}"/>
              </a:ext>
            </a:extLst>
          </p:cNvPr>
          <p:cNvSpPr txBox="1"/>
          <p:nvPr/>
        </p:nvSpPr>
        <p:spPr>
          <a:xfrm>
            <a:off x="7408781" y="2832960"/>
            <a:ext cx="232524" cy="161583"/>
          </a:xfrm>
          <a:prstGeom prst="rect">
            <a:avLst/>
          </a:prstGeom>
          <a:noFill/>
        </p:spPr>
        <p:txBody>
          <a:bodyPr wrap="square" lIns="0" tIns="0" rIns="0" bIns="0" rtlCol="0">
            <a:spAutoFit/>
          </a:bodyPr>
          <a:lstStyle/>
          <a:p>
            <a:r>
              <a:rPr lang="en-US" sz="1050" dirty="0"/>
              <a:t>80</a:t>
            </a:r>
          </a:p>
        </p:txBody>
      </p:sp>
      <p:cxnSp>
        <p:nvCxnSpPr>
          <p:cNvPr id="10" name="Straight Connector 9">
            <a:extLst>
              <a:ext uri="{FF2B5EF4-FFF2-40B4-BE49-F238E27FC236}">
                <a16:creationId xmlns:a16="http://schemas.microsoft.com/office/drawing/2014/main" id="{43FEE432-22BD-4ED8-BD4D-753EFBD0D2CA}"/>
              </a:ext>
            </a:extLst>
          </p:cNvPr>
          <p:cNvCxnSpPr/>
          <p:nvPr/>
        </p:nvCxnSpPr>
        <p:spPr>
          <a:xfrm flipH="1" flipV="1">
            <a:off x="7310002" y="2914983"/>
            <a:ext cx="80751" cy="41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BDA2350-2969-411C-BD0A-C0FF0A102904}"/>
              </a:ext>
            </a:extLst>
          </p:cNvPr>
          <p:cNvSpPr txBox="1"/>
          <p:nvPr/>
        </p:nvSpPr>
        <p:spPr>
          <a:xfrm>
            <a:off x="7408781" y="3504865"/>
            <a:ext cx="232524" cy="161583"/>
          </a:xfrm>
          <a:prstGeom prst="rect">
            <a:avLst/>
          </a:prstGeom>
          <a:noFill/>
        </p:spPr>
        <p:txBody>
          <a:bodyPr wrap="square" lIns="0" tIns="0" rIns="0" bIns="0" rtlCol="0">
            <a:spAutoFit/>
          </a:bodyPr>
          <a:lstStyle/>
          <a:p>
            <a:r>
              <a:rPr lang="en-US" sz="1050" dirty="0"/>
              <a:t>60</a:t>
            </a:r>
          </a:p>
        </p:txBody>
      </p:sp>
      <p:cxnSp>
        <p:nvCxnSpPr>
          <p:cNvPr id="12" name="Straight Connector 11">
            <a:extLst>
              <a:ext uri="{FF2B5EF4-FFF2-40B4-BE49-F238E27FC236}">
                <a16:creationId xmlns:a16="http://schemas.microsoft.com/office/drawing/2014/main" id="{D5C33983-C1B2-4799-AA0A-327182FCF57F}"/>
              </a:ext>
            </a:extLst>
          </p:cNvPr>
          <p:cNvCxnSpPr/>
          <p:nvPr/>
        </p:nvCxnSpPr>
        <p:spPr>
          <a:xfrm flipH="1" flipV="1">
            <a:off x="7310002" y="3586888"/>
            <a:ext cx="80751" cy="41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593D55A-E8D4-452C-A2C9-7C2BEAEA1076}"/>
              </a:ext>
            </a:extLst>
          </p:cNvPr>
          <p:cNvSpPr txBox="1"/>
          <p:nvPr/>
        </p:nvSpPr>
        <p:spPr>
          <a:xfrm>
            <a:off x="7408781" y="4180790"/>
            <a:ext cx="232524" cy="161583"/>
          </a:xfrm>
          <a:prstGeom prst="rect">
            <a:avLst/>
          </a:prstGeom>
          <a:noFill/>
        </p:spPr>
        <p:txBody>
          <a:bodyPr wrap="square" lIns="0" tIns="0" rIns="0" bIns="0" rtlCol="0">
            <a:spAutoFit/>
          </a:bodyPr>
          <a:lstStyle/>
          <a:p>
            <a:r>
              <a:rPr lang="en-US" sz="1050" dirty="0"/>
              <a:t>40</a:t>
            </a:r>
          </a:p>
        </p:txBody>
      </p:sp>
      <p:cxnSp>
        <p:nvCxnSpPr>
          <p:cNvPr id="14" name="Straight Connector 13">
            <a:extLst>
              <a:ext uri="{FF2B5EF4-FFF2-40B4-BE49-F238E27FC236}">
                <a16:creationId xmlns:a16="http://schemas.microsoft.com/office/drawing/2014/main" id="{7F36A1A7-959B-4360-BB8A-C827D94C1AB2}"/>
              </a:ext>
            </a:extLst>
          </p:cNvPr>
          <p:cNvCxnSpPr/>
          <p:nvPr/>
        </p:nvCxnSpPr>
        <p:spPr>
          <a:xfrm flipH="1" flipV="1">
            <a:off x="7310002" y="4262813"/>
            <a:ext cx="80751" cy="41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B850F58-DF42-418D-965D-5B252170A641}"/>
              </a:ext>
            </a:extLst>
          </p:cNvPr>
          <p:cNvSpPr txBox="1"/>
          <p:nvPr/>
        </p:nvSpPr>
        <p:spPr>
          <a:xfrm>
            <a:off x="7408781" y="4856792"/>
            <a:ext cx="232524" cy="161583"/>
          </a:xfrm>
          <a:prstGeom prst="rect">
            <a:avLst/>
          </a:prstGeom>
          <a:noFill/>
        </p:spPr>
        <p:txBody>
          <a:bodyPr wrap="square" lIns="0" tIns="0" rIns="0" bIns="0" rtlCol="0">
            <a:spAutoFit/>
          </a:bodyPr>
          <a:lstStyle/>
          <a:p>
            <a:r>
              <a:rPr lang="en-US" sz="1050" dirty="0"/>
              <a:t>20</a:t>
            </a:r>
          </a:p>
        </p:txBody>
      </p:sp>
      <p:cxnSp>
        <p:nvCxnSpPr>
          <p:cNvPr id="16" name="Straight Connector 15">
            <a:extLst>
              <a:ext uri="{FF2B5EF4-FFF2-40B4-BE49-F238E27FC236}">
                <a16:creationId xmlns:a16="http://schemas.microsoft.com/office/drawing/2014/main" id="{E1227672-434D-45D1-A839-8ACE10C6DDCF}"/>
              </a:ext>
            </a:extLst>
          </p:cNvPr>
          <p:cNvCxnSpPr/>
          <p:nvPr/>
        </p:nvCxnSpPr>
        <p:spPr>
          <a:xfrm flipH="1" flipV="1">
            <a:off x="7310002" y="4938816"/>
            <a:ext cx="80751" cy="41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Freeform 115">
            <a:extLst>
              <a:ext uri="{FF2B5EF4-FFF2-40B4-BE49-F238E27FC236}">
                <a16:creationId xmlns:a16="http://schemas.microsoft.com/office/drawing/2014/main" id="{111D394F-7860-46A9-A2E4-3650AAB97D9D}"/>
              </a:ext>
            </a:extLst>
          </p:cNvPr>
          <p:cNvSpPr/>
          <p:nvPr/>
        </p:nvSpPr>
        <p:spPr>
          <a:xfrm>
            <a:off x="2800026" y="1895494"/>
            <a:ext cx="1389437" cy="1930988"/>
          </a:xfrm>
          <a:custGeom>
            <a:avLst/>
            <a:gdLst>
              <a:gd name="connsiteX0" fmla="*/ 0 w 1163255"/>
              <a:gd name="connsiteY0" fmla="*/ 0 h 1608881"/>
              <a:gd name="connsiteX1" fmla="*/ 112853 w 1163255"/>
              <a:gd name="connsiteY1" fmla="*/ 28937 h 1608881"/>
              <a:gd name="connsiteX2" fmla="*/ 260430 w 1163255"/>
              <a:gd name="connsiteY2" fmla="*/ 60767 h 1608881"/>
              <a:gd name="connsiteX3" fmla="*/ 410901 w 1163255"/>
              <a:gd name="connsiteY3" fmla="*/ 127322 h 1608881"/>
              <a:gd name="connsiteX4" fmla="*/ 567159 w 1163255"/>
              <a:gd name="connsiteY4" fmla="*/ 251749 h 1608881"/>
              <a:gd name="connsiteX5" fmla="*/ 729205 w 1163255"/>
              <a:gd name="connsiteY5" fmla="*/ 489030 h 1608881"/>
              <a:gd name="connsiteX6" fmla="*/ 917293 w 1163255"/>
              <a:gd name="connsiteY6" fmla="*/ 894144 h 1608881"/>
              <a:gd name="connsiteX7" fmla="*/ 1035934 w 1163255"/>
              <a:gd name="connsiteY7" fmla="*/ 1244279 h 1608881"/>
              <a:gd name="connsiteX8" fmla="*/ 1119850 w 1163255"/>
              <a:gd name="connsiteY8" fmla="*/ 1484453 h 1608881"/>
              <a:gd name="connsiteX9" fmla="*/ 1163255 w 1163255"/>
              <a:gd name="connsiteY9" fmla="*/ 1608881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255" h="1608881">
                <a:moveTo>
                  <a:pt x="0" y="0"/>
                </a:moveTo>
                <a:cubicBezTo>
                  <a:pt x="34724" y="9404"/>
                  <a:pt x="69448" y="18809"/>
                  <a:pt x="112853" y="28937"/>
                </a:cubicBezTo>
                <a:cubicBezTo>
                  <a:pt x="156258" y="39065"/>
                  <a:pt x="210755" y="44370"/>
                  <a:pt x="260430" y="60767"/>
                </a:cubicBezTo>
                <a:cubicBezTo>
                  <a:pt x="310105" y="77164"/>
                  <a:pt x="359780" y="95492"/>
                  <a:pt x="410901" y="127322"/>
                </a:cubicBezTo>
                <a:cubicBezTo>
                  <a:pt x="462023" y="159152"/>
                  <a:pt x="514108" y="191464"/>
                  <a:pt x="567159" y="251749"/>
                </a:cubicBezTo>
                <a:cubicBezTo>
                  <a:pt x="620210" y="312034"/>
                  <a:pt x="670849" y="381964"/>
                  <a:pt x="729205" y="489030"/>
                </a:cubicBezTo>
                <a:cubicBezTo>
                  <a:pt x="787561" y="596096"/>
                  <a:pt x="866172" y="768269"/>
                  <a:pt x="917293" y="894144"/>
                </a:cubicBezTo>
                <a:cubicBezTo>
                  <a:pt x="968414" y="1020019"/>
                  <a:pt x="1002174" y="1145894"/>
                  <a:pt x="1035934" y="1244279"/>
                </a:cubicBezTo>
                <a:cubicBezTo>
                  <a:pt x="1069694" y="1342664"/>
                  <a:pt x="1119850" y="1484453"/>
                  <a:pt x="1119850" y="1484453"/>
                </a:cubicBezTo>
                <a:lnTo>
                  <a:pt x="1163255" y="1608881"/>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16">
            <a:extLst>
              <a:ext uri="{FF2B5EF4-FFF2-40B4-BE49-F238E27FC236}">
                <a16:creationId xmlns:a16="http://schemas.microsoft.com/office/drawing/2014/main" id="{BF25FC20-B91F-40C1-8012-C9E30048D68D}"/>
              </a:ext>
            </a:extLst>
          </p:cNvPr>
          <p:cNvSpPr/>
          <p:nvPr/>
        </p:nvSpPr>
        <p:spPr>
          <a:xfrm>
            <a:off x="2797368" y="1895494"/>
            <a:ext cx="2757336" cy="1941739"/>
          </a:xfrm>
          <a:custGeom>
            <a:avLst/>
            <a:gdLst>
              <a:gd name="connsiteX0" fmla="*/ 0 w 1163255"/>
              <a:gd name="connsiteY0" fmla="*/ 0 h 1608881"/>
              <a:gd name="connsiteX1" fmla="*/ 112853 w 1163255"/>
              <a:gd name="connsiteY1" fmla="*/ 28937 h 1608881"/>
              <a:gd name="connsiteX2" fmla="*/ 260430 w 1163255"/>
              <a:gd name="connsiteY2" fmla="*/ 60767 h 1608881"/>
              <a:gd name="connsiteX3" fmla="*/ 410901 w 1163255"/>
              <a:gd name="connsiteY3" fmla="*/ 127322 h 1608881"/>
              <a:gd name="connsiteX4" fmla="*/ 567159 w 1163255"/>
              <a:gd name="connsiteY4" fmla="*/ 251749 h 1608881"/>
              <a:gd name="connsiteX5" fmla="*/ 729205 w 1163255"/>
              <a:gd name="connsiteY5" fmla="*/ 489030 h 1608881"/>
              <a:gd name="connsiteX6" fmla="*/ 917293 w 1163255"/>
              <a:gd name="connsiteY6" fmla="*/ 894144 h 1608881"/>
              <a:gd name="connsiteX7" fmla="*/ 1035934 w 1163255"/>
              <a:gd name="connsiteY7" fmla="*/ 1244279 h 1608881"/>
              <a:gd name="connsiteX8" fmla="*/ 1119850 w 1163255"/>
              <a:gd name="connsiteY8" fmla="*/ 1484453 h 1608881"/>
              <a:gd name="connsiteX9" fmla="*/ 1163255 w 1163255"/>
              <a:gd name="connsiteY9" fmla="*/ 1608881 h 1608881"/>
              <a:gd name="connsiteX0" fmla="*/ 0 w 1144603"/>
              <a:gd name="connsiteY0" fmla="*/ 0 h 1608881"/>
              <a:gd name="connsiteX1" fmla="*/ 112853 w 1144603"/>
              <a:gd name="connsiteY1" fmla="*/ 28937 h 1608881"/>
              <a:gd name="connsiteX2" fmla="*/ 260430 w 1144603"/>
              <a:gd name="connsiteY2" fmla="*/ 60767 h 1608881"/>
              <a:gd name="connsiteX3" fmla="*/ 410901 w 1144603"/>
              <a:gd name="connsiteY3" fmla="*/ 127322 h 1608881"/>
              <a:gd name="connsiteX4" fmla="*/ 567159 w 1144603"/>
              <a:gd name="connsiteY4" fmla="*/ 251749 h 1608881"/>
              <a:gd name="connsiteX5" fmla="*/ 729205 w 1144603"/>
              <a:gd name="connsiteY5" fmla="*/ 489030 h 1608881"/>
              <a:gd name="connsiteX6" fmla="*/ 917293 w 1144603"/>
              <a:gd name="connsiteY6" fmla="*/ 894144 h 1608881"/>
              <a:gd name="connsiteX7" fmla="*/ 1035934 w 1144603"/>
              <a:gd name="connsiteY7" fmla="*/ 1244279 h 1608881"/>
              <a:gd name="connsiteX8" fmla="*/ 1119850 w 1144603"/>
              <a:gd name="connsiteY8" fmla="*/ 1484453 h 1608881"/>
              <a:gd name="connsiteX9" fmla="*/ 1144603 w 1144603"/>
              <a:gd name="connsiteY9" fmla="*/ 1608881 h 1608881"/>
              <a:gd name="connsiteX0" fmla="*/ 0 w 1144603"/>
              <a:gd name="connsiteY0" fmla="*/ 0 h 1608881"/>
              <a:gd name="connsiteX1" fmla="*/ 112853 w 1144603"/>
              <a:gd name="connsiteY1" fmla="*/ 28937 h 1608881"/>
              <a:gd name="connsiteX2" fmla="*/ 260430 w 1144603"/>
              <a:gd name="connsiteY2" fmla="*/ 60767 h 1608881"/>
              <a:gd name="connsiteX3" fmla="*/ 410901 w 1144603"/>
              <a:gd name="connsiteY3" fmla="*/ 127322 h 1608881"/>
              <a:gd name="connsiteX4" fmla="*/ 567159 w 1144603"/>
              <a:gd name="connsiteY4" fmla="*/ 251749 h 1608881"/>
              <a:gd name="connsiteX5" fmla="*/ 729205 w 1144603"/>
              <a:gd name="connsiteY5" fmla="*/ 489030 h 1608881"/>
              <a:gd name="connsiteX6" fmla="*/ 917293 w 1144603"/>
              <a:gd name="connsiteY6" fmla="*/ 894144 h 1608881"/>
              <a:gd name="connsiteX7" fmla="*/ 1035934 w 1144603"/>
              <a:gd name="connsiteY7" fmla="*/ 1244279 h 1608881"/>
              <a:gd name="connsiteX8" fmla="*/ 1108372 w 1144603"/>
              <a:gd name="connsiteY8" fmla="*/ 1484453 h 1608881"/>
              <a:gd name="connsiteX9" fmla="*/ 1144603 w 1144603"/>
              <a:gd name="connsiteY9" fmla="*/ 1608881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603" h="1608881">
                <a:moveTo>
                  <a:pt x="0" y="0"/>
                </a:moveTo>
                <a:cubicBezTo>
                  <a:pt x="34724" y="9404"/>
                  <a:pt x="69448" y="18809"/>
                  <a:pt x="112853" y="28937"/>
                </a:cubicBezTo>
                <a:cubicBezTo>
                  <a:pt x="156258" y="39065"/>
                  <a:pt x="210755" y="44370"/>
                  <a:pt x="260430" y="60767"/>
                </a:cubicBezTo>
                <a:cubicBezTo>
                  <a:pt x="310105" y="77164"/>
                  <a:pt x="359780" y="95492"/>
                  <a:pt x="410901" y="127322"/>
                </a:cubicBezTo>
                <a:cubicBezTo>
                  <a:pt x="462023" y="159152"/>
                  <a:pt x="514108" y="191464"/>
                  <a:pt x="567159" y="251749"/>
                </a:cubicBezTo>
                <a:cubicBezTo>
                  <a:pt x="620210" y="312034"/>
                  <a:pt x="670849" y="381964"/>
                  <a:pt x="729205" y="489030"/>
                </a:cubicBezTo>
                <a:cubicBezTo>
                  <a:pt x="787561" y="596096"/>
                  <a:pt x="866172" y="768269"/>
                  <a:pt x="917293" y="894144"/>
                </a:cubicBezTo>
                <a:cubicBezTo>
                  <a:pt x="968414" y="1020019"/>
                  <a:pt x="1004088" y="1145894"/>
                  <a:pt x="1035934" y="1244279"/>
                </a:cubicBezTo>
                <a:cubicBezTo>
                  <a:pt x="1067780" y="1342664"/>
                  <a:pt x="1090261" y="1423686"/>
                  <a:pt x="1108372" y="1484453"/>
                </a:cubicBezTo>
                <a:cubicBezTo>
                  <a:pt x="1126483" y="1545220"/>
                  <a:pt x="1136352" y="1567405"/>
                  <a:pt x="1144603" y="1608881"/>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17">
            <a:extLst>
              <a:ext uri="{FF2B5EF4-FFF2-40B4-BE49-F238E27FC236}">
                <a16:creationId xmlns:a16="http://schemas.microsoft.com/office/drawing/2014/main" id="{B25A8556-D01B-4084-AE24-FBAE369AE24C}"/>
              </a:ext>
            </a:extLst>
          </p:cNvPr>
          <p:cNvSpPr/>
          <p:nvPr/>
        </p:nvSpPr>
        <p:spPr>
          <a:xfrm>
            <a:off x="2797682" y="1895494"/>
            <a:ext cx="4122267" cy="1941739"/>
          </a:xfrm>
          <a:custGeom>
            <a:avLst/>
            <a:gdLst>
              <a:gd name="connsiteX0" fmla="*/ 0 w 1163255"/>
              <a:gd name="connsiteY0" fmla="*/ 0 h 1608881"/>
              <a:gd name="connsiteX1" fmla="*/ 112853 w 1163255"/>
              <a:gd name="connsiteY1" fmla="*/ 28937 h 1608881"/>
              <a:gd name="connsiteX2" fmla="*/ 260430 w 1163255"/>
              <a:gd name="connsiteY2" fmla="*/ 60767 h 1608881"/>
              <a:gd name="connsiteX3" fmla="*/ 410901 w 1163255"/>
              <a:gd name="connsiteY3" fmla="*/ 127322 h 1608881"/>
              <a:gd name="connsiteX4" fmla="*/ 567159 w 1163255"/>
              <a:gd name="connsiteY4" fmla="*/ 251749 h 1608881"/>
              <a:gd name="connsiteX5" fmla="*/ 729205 w 1163255"/>
              <a:gd name="connsiteY5" fmla="*/ 489030 h 1608881"/>
              <a:gd name="connsiteX6" fmla="*/ 917293 w 1163255"/>
              <a:gd name="connsiteY6" fmla="*/ 894144 h 1608881"/>
              <a:gd name="connsiteX7" fmla="*/ 1035934 w 1163255"/>
              <a:gd name="connsiteY7" fmla="*/ 1244279 h 1608881"/>
              <a:gd name="connsiteX8" fmla="*/ 1119850 w 1163255"/>
              <a:gd name="connsiteY8" fmla="*/ 1484453 h 1608881"/>
              <a:gd name="connsiteX9" fmla="*/ 1163255 w 1163255"/>
              <a:gd name="connsiteY9" fmla="*/ 1608881 h 1608881"/>
              <a:gd name="connsiteX0" fmla="*/ 0 w 1144603"/>
              <a:gd name="connsiteY0" fmla="*/ 0 h 1608881"/>
              <a:gd name="connsiteX1" fmla="*/ 112853 w 1144603"/>
              <a:gd name="connsiteY1" fmla="*/ 28937 h 1608881"/>
              <a:gd name="connsiteX2" fmla="*/ 260430 w 1144603"/>
              <a:gd name="connsiteY2" fmla="*/ 60767 h 1608881"/>
              <a:gd name="connsiteX3" fmla="*/ 410901 w 1144603"/>
              <a:gd name="connsiteY3" fmla="*/ 127322 h 1608881"/>
              <a:gd name="connsiteX4" fmla="*/ 567159 w 1144603"/>
              <a:gd name="connsiteY4" fmla="*/ 251749 h 1608881"/>
              <a:gd name="connsiteX5" fmla="*/ 729205 w 1144603"/>
              <a:gd name="connsiteY5" fmla="*/ 489030 h 1608881"/>
              <a:gd name="connsiteX6" fmla="*/ 917293 w 1144603"/>
              <a:gd name="connsiteY6" fmla="*/ 894144 h 1608881"/>
              <a:gd name="connsiteX7" fmla="*/ 1035934 w 1144603"/>
              <a:gd name="connsiteY7" fmla="*/ 1244279 h 1608881"/>
              <a:gd name="connsiteX8" fmla="*/ 1119850 w 1144603"/>
              <a:gd name="connsiteY8" fmla="*/ 1484453 h 1608881"/>
              <a:gd name="connsiteX9" fmla="*/ 1144603 w 1144603"/>
              <a:gd name="connsiteY9" fmla="*/ 1608881 h 1608881"/>
              <a:gd name="connsiteX0" fmla="*/ 0 w 1144603"/>
              <a:gd name="connsiteY0" fmla="*/ 0 h 1608881"/>
              <a:gd name="connsiteX1" fmla="*/ 112853 w 1144603"/>
              <a:gd name="connsiteY1" fmla="*/ 28937 h 1608881"/>
              <a:gd name="connsiteX2" fmla="*/ 260430 w 1144603"/>
              <a:gd name="connsiteY2" fmla="*/ 60767 h 1608881"/>
              <a:gd name="connsiteX3" fmla="*/ 410901 w 1144603"/>
              <a:gd name="connsiteY3" fmla="*/ 127322 h 1608881"/>
              <a:gd name="connsiteX4" fmla="*/ 567159 w 1144603"/>
              <a:gd name="connsiteY4" fmla="*/ 251749 h 1608881"/>
              <a:gd name="connsiteX5" fmla="*/ 729205 w 1144603"/>
              <a:gd name="connsiteY5" fmla="*/ 489030 h 1608881"/>
              <a:gd name="connsiteX6" fmla="*/ 917293 w 1144603"/>
              <a:gd name="connsiteY6" fmla="*/ 894144 h 1608881"/>
              <a:gd name="connsiteX7" fmla="*/ 1035934 w 1144603"/>
              <a:gd name="connsiteY7" fmla="*/ 1244279 h 1608881"/>
              <a:gd name="connsiteX8" fmla="*/ 1108372 w 1144603"/>
              <a:gd name="connsiteY8" fmla="*/ 1484453 h 1608881"/>
              <a:gd name="connsiteX9" fmla="*/ 1144603 w 1144603"/>
              <a:gd name="connsiteY9" fmla="*/ 1608881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603" h="1608881">
                <a:moveTo>
                  <a:pt x="0" y="0"/>
                </a:moveTo>
                <a:cubicBezTo>
                  <a:pt x="34724" y="9404"/>
                  <a:pt x="69448" y="18809"/>
                  <a:pt x="112853" y="28937"/>
                </a:cubicBezTo>
                <a:cubicBezTo>
                  <a:pt x="156258" y="39065"/>
                  <a:pt x="210755" y="44370"/>
                  <a:pt x="260430" y="60767"/>
                </a:cubicBezTo>
                <a:cubicBezTo>
                  <a:pt x="310105" y="77164"/>
                  <a:pt x="359780" y="95492"/>
                  <a:pt x="410901" y="127322"/>
                </a:cubicBezTo>
                <a:cubicBezTo>
                  <a:pt x="462023" y="159152"/>
                  <a:pt x="514108" y="191464"/>
                  <a:pt x="567159" y="251749"/>
                </a:cubicBezTo>
                <a:cubicBezTo>
                  <a:pt x="620210" y="312034"/>
                  <a:pt x="670849" y="381964"/>
                  <a:pt x="729205" y="489030"/>
                </a:cubicBezTo>
                <a:cubicBezTo>
                  <a:pt x="787561" y="596096"/>
                  <a:pt x="866172" y="768269"/>
                  <a:pt x="917293" y="894144"/>
                </a:cubicBezTo>
                <a:cubicBezTo>
                  <a:pt x="968414" y="1020019"/>
                  <a:pt x="1004088" y="1145894"/>
                  <a:pt x="1035934" y="1244279"/>
                </a:cubicBezTo>
                <a:cubicBezTo>
                  <a:pt x="1067780" y="1342664"/>
                  <a:pt x="1090261" y="1423686"/>
                  <a:pt x="1108372" y="1484453"/>
                </a:cubicBezTo>
                <a:cubicBezTo>
                  <a:pt x="1126483" y="1545220"/>
                  <a:pt x="1136352" y="1567405"/>
                  <a:pt x="1144603" y="1608881"/>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118">
            <a:extLst>
              <a:ext uri="{FF2B5EF4-FFF2-40B4-BE49-F238E27FC236}">
                <a16:creationId xmlns:a16="http://schemas.microsoft.com/office/drawing/2014/main" id="{4D98E58E-F08E-4D3E-8407-165B007B1DD8}"/>
              </a:ext>
            </a:extLst>
          </p:cNvPr>
          <p:cNvSpPr/>
          <p:nvPr/>
        </p:nvSpPr>
        <p:spPr>
          <a:xfrm>
            <a:off x="2800026" y="3133230"/>
            <a:ext cx="1110702" cy="2461011"/>
          </a:xfrm>
          <a:custGeom>
            <a:avLst/>
            <a:gdLst>
              <a:gd name="connsiteX0" fmla="*/ 0 w 937549"/>
              <a:gd name="connsiteY0" fmla="*/ 2053587 h 2053587"/>
              <a:gd name="connsiteX1" fmla="*/ 43405 w 937549"/>
              <a:gd name="connsiteY1" fmla="*/ 1703452 h 2053587"/>
              <a:gd name="connsiteX2" fmla="*/ 107066 w 937549"/>
              <a:gd name="connsiteY2" fmla="*/ 1168123 h 2053587"/>
              <a:gd name="connsiteX3" fmla="*/ 217025 w 937549"/>
              <a:gd name="connsiteY3" fmla="*/ 638582 h 2053587"/>
              <a:gd name="connsiteX4" fmla="*/ 376177 w 937549"/>
              <a:gd name="connsiteY4" fmla="*/ 224787 h 2053587"/>
              <a:gd name="connsiteX5" fmla="*/ 549797 w 937549"/>
              <a:gd name="connsiteY5" fmla="*/ 36698 h 2053587"/>
              <a:gd name="connsiteX6" fmla="*/ 642395 w 937549"/>
              <a:gd name="connsiteY6" fmla="*/ 7761 h 2053587"/>
              <a:gd name="connsiteX7" fmla="*/ 685800 w 937549"/>
              <a:gd name="connsiteY7" fmla="*/ 1974 h 2053587"/>
              <a:gd name="connsiteX8" fmla="*/ 778397 w 937549"/>
              <a:gd name="connsiteY8" fmla="*/ 36698 h 2053587"/>
              <a:gd name="connsiteX9" fmla="*/ 879676 w 937549"/>
              <a:gd name="connsiteY9" fmla="*/ 85890 h 2053587"/>
              <a:gd name="connsiteX10" fmla="*/ 937549 w 937549"/>
              <a:gd name="connsiteY10" fmla="*/ 152445 h 2053587"/>
              <a:gd name="connsiteX0" fmla="*/ 0 w 937549"/>
              <a:gd name="connsiteY0" fmla="*/ 2051323 h 2051323"/>
              <a:gd name="connsiteX1" fmla="*/ 43405 w 937549"/>
              <a:gd name="connsiteY1" fmla="*/ 1701188 h 2051323"/>
              <a:gd name="connsiteX2" fmla="*/ 107066 w 937549"/>
              <a:gd name="connsiteY2" fmla="*/ 1165859 h 2051323"/>
              <a:gd name="connsiteX3" fmla="*/ 217025 w 937549"/>
              <a:gd name="connsiteY3" fmla="*/ 636318 h 2051323"/>
              <a:gd name="connsiteX4" fmla="*/ 376177 w 937549"/>
              <a:gd name="connsiteY4" fmla="*/ 222523 h 2051323"/>
              <a:gd name="connsiteX5" fmla="*/ 549797 w 937549"/>
              <a:gd name="connsiteY5" fmla="*/ 34434 h 2051323"/>
              <a:gd name="connsiteX6" fmla="*/ 642395 w 937549"/>
              <a:gd name="connsiteY6" fmla="*/ 5497 h 2051323"/>
              <a:gd name="connsiteX7" fmla="*/ 697375 w 937549"/>
              <a:gd name="connsiteY7" fmla="*/ 2603 h 2051323"/>
              <a:gd name="connsiteX8" fmla="*/ 778397 w 937549"/>
              <a:gd name="connsiteY8" fmla="*/ 34434 h 2051323"/>
              <a:gd name="connsiteX9" fmla="*/ 879676 w 937549"/>
              <a:gd name="connsiteY9" fmla="*/ 83626 h 2051323"/>
              <a:gd name="connsiteX10" fmla="*/ 937549 w 937549"/>
              <a:gd name="connsiteY10" fmla="*/ 150181 h 2051323"/>
              <a:gd name="connsiteX0" fmla="*/ 0 w 937549"/>
              <a:gd name="connsiteY0" fmla="*/ 2050491 h 2050491"/>
              <a:gd name="connsiteX1" fmla="*/ 43405 w 937549"/>
              <a:gd name="connsiteY1" fmla="*/ 1700356 h 2050491"/>
              <a:gd name="connsiteX2" fmla="*/ 107066 w 937549"/>
              <a:gd name="connsiteY2" fmla="*/ 1165027 h 2050491"/>
              <a:gd name="connsiteX3" fmla="*/ 217025 w 937549"/>
              <a:gd name="connsiteY3" fmla="*/ 635486 h 2050491"/>
              <a:gd name="connsiteX4" fmla="*/ 376177 w 937549"/>
              <a:gd name="connsiteY4" fmla="*/ 221691 h 2050491"/>
              <a:gd name="connsiteX5" fmla="*/ 549797 w 937549"/>
              <a:gd name="connsiteY5" fmla="*/ 33602 h 2050491"/>
              <a:gd name="connsiteX6" fmla="*/ 642395 w 937549"/>
              <a:gd name="connsiteY6" fmla="*/ 4665 h 2050491"/>
              <a:gd name="connsiteX7" fmla="*/ 697375 w 937549"/>
              <a:gd name="connsiteY7" fmla="*/ 1771 h 2050491"/>
              <a:gd name="connsiteX8" fmla="*/ 786053 w 937549"/>
              <a:gd name="connsiteY8" fmla="*/ 22174 h 2050491"/>
              <a:gd name="connsiteX9" fmla="*/ 879676 w 937549"/>
              <a:gd name="connsiteY9" fmla="*/ 82794 h 2050491"/>
              <a:gd name="connsiteX10" fmla="*/ 937549 w 937549"/>
              <a:gd name="connsiteY10" fmla="*/ 149349 h 2050491"/>
              <a:gd name="connsiteX0" fmla="*/ 0 w 929894"/>
              <a:gd name="connsiteY0" fmla="*/ 2050491 h 2050491"/>
              <a:gd name="connsiteX1" fmla="*/ 43405 w 929894"/>
              <a:gd name="connsiteY1" fmla="*/ 1700356 h 2050491"/>
              <a:gd name="connsiteX2" fmla="*/ 107066 w 929894"/>
              <a:gd name="connsiteY2" fmla="*/ 1165027 h 2050491"/>
              <a:gd name="connsiteX3" fmla="*/ 217025 w 929894"/>
              <a:gd name="connsiteY3" fmla="*/ 635486 h 2050491"/>
              <a:gd name="connsiteX4" fmla="*/ 376177 w 929894"/>
              <a:gd name="connsiteY4" fmla="*/ 221691 h 2050491"/>
              <a:gd name="connsiteX5" fmla="*/ 549797 w 929894"/>
              <a:gd name="connsiteY5" fmla="*/ 33602 h 2050491"/>
              <a:gd name="connsiteX6" fmla="*/ 642395 w 929894"/>
              <a:gd name="connsiteY6" fmla="*/ 4665 h 2050491"/>
              <a:gd name="connsiteX7" fmla="*/ 697375 w 929894"/>
              <a:gd name="connsiteY7" fmla="*/ 1771 h 2050491"/>
              <a:gd name="connsiteX8" fmla="*/ 786053 w 929894"/>
              <a:gd name="connsiteY8" fmla="*/ 22174 h 2050491"/>
              <a:gd name="connsiteX9" fmla="*/ 879676 w 929894"/>
              <a:gd name="connsiteY9" fmla="*/ 82794 h 2050491"/>
              <a:gd name="connsiteX10" fmla="*/ 929894 w 929894"/>
              <a:gd name="connsiteY10" fmla="*/ 137921 h 20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894" h="2050491">
                <a:moveTo>
                  <a:pt x="0" y="2050491"/>
                </a:moveTo>
                <a:cubicBezTo>
                  <a:pt x="12780" y="1949212"/>
                  <a:pt x="25561" y="1847933"/>
                  <a:pt x="43405" y="1700356"/>
                </a:cubicBezTo>
                <a:cubicBezTo>
                  <a:pt x="61249" y="1552779"/>
                  <a:pt x="78129" y="1342505"/>
                  <a:pt x="107066" y="1165027"/>
                </a:cubicBezTo>
                <a:cubicBezTo>
                  <a:pt x="136003" y="987549"/>
                  <a:pt x="172173" y="792709"/>
                  <a:pt x="217025" y="635486"/>
                </a:cubicBezTo>
                <a:cubicBezTo>
                  <a:pt x="261877" y="478263"/>
                  <a:pt x="320715" y="322005"/>
                  <a:pt x="376177" y="221691"/>
                </a:cubicBezTo>
                <a:cubicBezTo>
                  <a:pt x="431639" y="121377"/>
                  <a:pt x="505427" y="69773"/>
                  <a:pt x="549797" y="33602"/>
                </a:cubicBezTo>
                <a:cubicBezTo>
                  <a:pt x="594167" y="-2569"/>
                  <a:pt x="617799" y="9970"/>
                  <a:pt x="642395" y="4665"/>
                </a:cubicBezTo>
                <a:cubicBezTo>
                  <a:pt x="666991" y="-640"/>
                  <a:pt x="673432" y="-1147"/>
                  <a:pt x="697375" y="1771"/>
                </a:cubicBezTo>
                <a:cubicBezTo>
                  <a:pt x="721318" y="4689"/>
                  <a:pt x="755670" y="8670"/>
                  <a:pt x="786053" y="22174"/>
                </a:cubicBezTo>
                <a:cubicBezTo>
                  <a:pt x="816436" y="35678"/>
                  <a:pt x="853151" y="63503"/>
                  <a:pt x="879676" y="82794"/>
                </a:cubicBezTo>
                <a:cubicBezTo>
                  <a:pt x="906201" y="102085"/>
                  <a:pt x="914220" y="114289"/>
                  <a:pt x="929894" y="137921"/>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119">
            <a:extLst>
              <a:ext uri="{FF2B5EF4-FFF2-40B4-BE49-F238E27FC236}">
                <a16:creationId xmlns:a16="http://schemas.microsoft.com/office/drawing/2014/main" id="{DBFCFC06-56FF-419B-A367-4559924EA1FC}"/>
              </a:ext>
            </a:extLst>
          </p:cNvPr>
          <p:cNvSpPr/>
          <p:nvPr/>
        </p:nvSpPr>
        <p:spPr>
          <a:xfrm>
            <a:off x="3925668" y="3132733"/>
            <a:ext cx="861738" cy="142464"/>
          </a:xfrm>
          <a:custGeom>
            <a:avLst/>
            <a:gdLst>
              <a:gd name="connsiteX0" fmla="*/ 0 w 717631"/>
              <a:gd name="connsiteY0" fmla="*/ 103463 h 103463"/>
              <a:gd name="connsiteX1" fmla="*/ 86810 w 717631"/>
              <a:gd name="connsiteY1" fmla="*/ 57164 h 103463"/>
              <a:gd name="connsiteX2" fmla="*/ 214132 w 717631"/>
              <a:gd name="connsiteY2" fmla="*/ 22440 h 103463"/>
              <a:gd name="connsiteX3" fmla="*/ 318304 w 717631"/>
              <a:gd name="connsiteY3" fmla="*/ 2185 h 103463"/>
              <a:gd name="connsiteX4" fmla="*/ 457200 w 717631"/>
              <a:gd name="connsiteY4" fmla="*/ 2185 h 103463"/>
              <a:gd name="connsiteX5" fmla="*/ 561372 w 717631"/>
              <a:gd name="connsiteY5" fmla="*/ 16653 h 103463"/>
              <a:gd name="connsiteX6" fmla="*/ 651076 w 717631"/>
              <a:gd name="connsiteY6" fmla="*/ 39802 h 103463"/>
              <a:gd name="connsiteX7" fmla="*/ 717631 w 717631"/>
              <a:gd name="connsiteY7" fmla="*/ 71633 h 103463"/>
              <a:gd name="connsiteX0" fmla="*/ 0 w 763564"/>
              <a:gd name="connsiteY0" fmla="*/ 130128 h 130128"/>
              <a:gd name="connsiteX1" fmla="*/ 132743 w 763564"/>
              <a:gd name="connsiteY1" fmla="*/ 57164 h 130128"/>
              <a:gd name="connsiteX2" fmla="*/ 260065 w 763564"/>
              <a:gd name="connsiteY2" fmla="*/ 22440 h 130128"/>
              <a:gd name="connsiteX3" fmla="*/ 364237 w 763564"/>
              <a:gd name="connsiteY3" fmla="*/ 2185 h 130128"/>
              <a:gd name="connsiteX4" fmla="*/ 503133 w 763564"/>
              <a:gd name="connsiteY4" fmla="*/ 2185 h 130128"/>
              <a:gd name="connsiteX5" fmla="*/ 607305 w 763564"/>
              <a:gd name="connsiteY5" fmla="*/ 16653 h 130128"/>
              <a:gd name="connsiteX6" fmla="*/ 697009 w 763564"/>
              <a:gd name="connsiteY6" fmla="*/ 39802 h 130128"/>
              <a:gd name="connsiteX7" fmla="*/ 763564 w 763564"/>
              <a:gd name="connsiteY7" fmla="*/ 71633 h 130128"/>
              <a:gd name="connsiteX0" fmla="*/ 0 w 763564"/>
              <a:gd name="connsiteY0" fmla="*/ 141556 h 141556"/>
              <a:gd name="connsiteX1" fmla="*/ 132743 w 763564"/>
              <a:gd name="connsiteY1" fmla="*/ 57164 h 141556"/>
              <a:gd name="connsiteX2" fmla="*/ 260065 w 763564"/>
              <a:gd name="connsiteY2" fmla="*/ 22440 h 141556"/>
              <a:gd name="connsiteX3" fmla="*/ 364237 w 763564"/>
              <a:gd name="connsiteY3" fmla="*/ 2185 h 141556"/>
              <a:gd name="connsiteX4" fmla="*/ 503133 w 763564"/>
              <a:gd name="connsiteY4" fmla="*/ 2185 h 141556"/>
              <a:gd name="connsiteX5" fmla="*/ 607305 w 763564"/>
              <a:gd name="connsiteY5" fmla="*/ 16653 h 141556"/>
              <a:gd name="connsiteX6" fmla="*/ 697009 w 763564"/>
              <a:gd name="connsiteY6" fmla="*/ 39802 h 141556"/>
              <a:gd name="connsiteX7" fmla="*/ 763564 w 763564"/>
              <a:gd name="connsiteY7" fmla="*/ 71633 h 141556"/>
              <a:gd name="connsiteX0" fmla="*/ 0 w 763564"/>
              <a:gd name="connsiteY0" fmla="*/ 141556 h 141556"/>
              <a:gd name="connsiteX1" fmla="*/ 117432 w 763564"/>
              <a:gd name="connsiteY1" fmla="*/ 72401 h 141556"/>
              <a:gd name="connsiteX2" fmla="*/ 260065 w 763564"/>
              <a:gd name="connsiteY2" fmla="*/ 22440 h 141556"/>
              <a:gd name="connsiteX3" fmla="*/ 364237 w 763564"/>
              <a:gd name="connsiteY3" fmla="*/ 2185 h 141556"/>
              <a:gd name="connsiteX4" fmla="*/ 503133 w 763564"/>
              <a:gd name="connsiteY4" fmla="*/ 2185 h 141556"/>
              <a:gd name="connsiteX5" fmla="*/ 607305 w 763564"/>
              <a:gd name="connsiteY5" fmla="*/ 16653 h 141556"/>
              <a:gd name="connsiteX6" fmla="*/ 697009 w 763564"/>
              <a:gd name="connsiteY6" fmla="*/ 39802 h 141556"/>
              <a:gd name="connsiteX7" fmla="*/ 763564 w 763564"/>
              <a:gd name="connsiteY7" fmla="*/ 71633 h 141556"/>
              <a:gd name="connsiteX0" fmla="*/ 0 w 759736"/>
              <a:gd name="connsiteY0" fmla="*/ 133937 h 133937"/>
              <a:gd name="connsiteX1" fmla="*/ 113604 w 759736"/>
              <a:gd name="connsiteY1" fmla="*/ 72401 h 133937"/>
              <a:gd name="connsiteX2" fmla="*/ 256237 w 759736"/>
              <a:gd name="connsiteY2" fmla="*/ 22440 h 133937"/>
              <a:gd name="connsiteX3" fmla="*/ 360409 w 759736"/>
              <a:gd name="connsiteY3" fmla="*/ 2185 h 133937"/>
              <a:gd name="connsiteX4" fmla="*/ 499305 w 759736"/>
              <a:gd name="connsiteY4" fmla="*/ 2185 h 133937"/>
              <a:gd name="connsiteX5" fmla="*/ 603477 w 759736"/>
              <a:gd name="connsiteY5" fmla="*/ 16653 h 133937"/>
              <a:gd name="connsiteX6" fmla="*/ 693181 w 759736"/>
              <a:gd name="connsiteY6" fmla="*/ 39802 h 133937"/>
              <a:gd name="connsiteX7" fmla="*/ 759736 w 759736"/>
              <a:gd name="connsiteY7" fmla="*/ 71633 h 133937"/>
              <a:gd name="connsiteX0" fmla="*/ 0 w 759736"/>
              <a:gd name="connsiteY0" fmla="*/ 133937 h 133937"/>
              <a:gd name="connsiteX1" fmla="*/ 94465 w 759736"/>
              <a:gd name="connsiteY1" fmla="*/ 83829 h 133937"/>
              <a:gd name="connsiteX2" fmla="*/ 256237 w 759736"/>
              <a:gd name="connsiteY2" fmla="*/ 22440 h 133937"/>
              <a:gd name="connsiteX3" fmla="*/ 360409 w 759736"/>
              <a:gd name="connsiteY3" fmla="*/ 2185 h 133937"/>
              <a:gd name="connsiteX4" fmla="*/ 499305 w 759736"/>
              <a:gd name="connsiteY4" fmla="*/ 2185 h 133937"/>
              <a:gd name="connsiteX5" fmla="*/ 603477 w 759736"/>
              <a:gd name="connsiteY5" fmla="*/ 16653 h 133937"/>
              <a:gd name="connsiteX6" fmla="*/ 693181 w 759736"/>
              <a:gd name="connsiteY6" fmla="*/ 39802 h 133937"/>
              <a:gd name="connsiteX7" fmla="*/ 759736 w 759736"/>
              <a:gd name="connsiteY7" fmla="*/ 71633 h 133937"/>
              <a:gd name="connsiteX0" fmla="*/ 0 w 744425"/>
              <a:gd name="connsiteY0" fmla="*/ 130128 h 130128"/>
              <a:gd name="connsiteX1" fmla="*/ 79154 w 744425"/>
              <a:gd name="connsiteY1" fmla="*/ 83829 h 130128"/>
              <a:gd name="connsiteX2" fmla="*/ 240926 w 744425"/>
              <a:gd name="connsiteY2" fmla="*/ 22440 h 130128"/>
              <a:gd name="connsiteX3" fmla="*/ 345098 w 744425"/>
              <a:gd name="connsiteY3" fmla="*/ 2185 h 130128"/>
              <a:gd name="connsiteX4" fmla="*/ 483994 w 744425"/>
              <a:gd name="connsiteY4" fmla="*/ 2185 h 130128"/>
              <a:gd name="connsiteX5" fmla="*/ 588166 w 744425"/>
              <a:gd name="connsiteY5" fmla="*/ 16653 h 130128"/>
              <a:gd name="connsiteX6" fmla="*/ 677870 w 744425"/>
              <a:gd name="connsiteY6" fmla="*/ 39802 h 130128"/>
              <a:gd name="connsiteX7" fmla="*/ 744425 w 744425"/>
              <a:gd name="connsiteY7" fmla="*/ 71633 h 130128"/>
              <a:gd name="connsiteX0" fmla="*/ 0 w 744425"/>
              <a:gd name="connsiteY0" fmla="*/ 130128 h 130128"/>
              <a:gd name="connsiteX1" fmla="*/ 90637 w 744425"/>
              <a:gd name="connsiteY1" fmla="*/ 80020 h 130128"/>
              <a:gd name="connsiteX2" fmla="*/ 240926 w 744425"/>
              <a:gd name="connsiteY2" fmla="*/ 22440 h 130128"/>
              <a:gd name="connsiteX3" fmla="*/ 345098 w 744425"/>
              <a:gd name="connsiteY3" fmla="*/ 2185 h 130128"/>
              <a:gd name="connsiteX4" fmla="*/ 483994 w 744425"/>
              <a:gd name="connsiteY4" fmla="*/ 2185 h 130128"/>
              <a:gd name="connsiteX5" fmla="*/ 588166 w 744425"/>
              <a:gd name="connsiteY5" fmla="*/ 16653 h 130128"/>
              <a:gd name="connsiteX6" fmla="*/ 677870 w 744425"/>
              <a:gd name="connsiteY6" fmla="*/ 39802 h 130128"/>
              <a:gd name="connsiteX7" fmla="*/ 744425 w 744425"/>
              <a:gd name="connsiteY7" fmla="*/ 71633 h 130128"/>
              <a:gd name="connsiteX0" fmla="*/ 0 w 744425"/>
              <a:gd name="connsiteY0" fmla="*/ 130128 h 130128"/>
              <a:gd name="connsiteX1" fmla="*/ 105948 w 744425"/>
              <a:gd name="connsiteY1" fmla="*/ 64782 h 130128"/>
              <a:gd name="connsiteX2" fmla="*/ 240926 w 744425"/>
              <a:gd name="connsiteY2" fmla="*/ 22440 h 130128"/>
              <a:gd name="connsiteX3" fmla="*/ 345098 w 744425"/>
              <a:gd name="connsiteY3" fmla="*/ 2185 h 130128"/>
              <a:gd name="connsiteX4" fmla="*/ 483994 w 744425"/>
              <a:gd name="connsiteY4" fmla="*/ 2185 h 130128"/>
              <a:gd name="connsiteX5" fmla="*/ 588166 w 744425"/>
              <a:gd name="connsiteY5" fmla="*/ 16653 h 130128"/>
              <a:gd name="connsiteX6" fmla="*/ 677870 w 744425"/>
              <a:gd name="connsiteY6" fmla="*/ 39802 h 130128"/>
              <a:gd name="connsiteX7" fmla="*/ 744425 w 744425"/>
              <a:gd name="connsiteY7" fmla="*/ 71633 h 130128"/>
              <a:gd name="connsiteX0" fmla="*/ 0 w 740597"/>
              <a:gd name="connsiteY0" fmla="*/ 130128 h 130128"/>
              <a:gd name="connsiteX1" fmla="*/ 102120 w 740597"/>
              <a:gd name="connsiteY1" fmla="*/ 64782 h 130128"/>
              <a:gd name="connsiteX2" fmla="*/ 237098 w 740597"/>
              <a:gd name="connsiteY2" fmla="*/ 22440 h 130128"/>
              <a:gd name="connsiteX3" fmla="*/ 341270 w 740597"/>
              <a:gd name="connsiteY3" fmla="*/ 2185 h 130128"/>
              <a:gd name="connsiteX4" fmla="*/ 480166 w 740597"/>
              <a:gd name="connsiteY4" fmla="*/ 2185 h 130128"/>
              <a:gd name="connsiteX5" fmla="*/ 584338 w 740597"/>
              <a:gd name="connsiteY5" fmla="*/ 16653 h 130128"/>
              <a:gd name="connsiteX6" fmla="*/ 674042 w 740597"/>
              <a:gd name="connsiteY6" fmla="*/ 39802 h 130128"/>
              <a:gd name="connsiteX7" fmla="*/ 740597 w 740597"/>
              <a:gd name="connsiteY7" fmla="*/ 71633 h 130128"/>
              <a:gd name="connsiteX0" fmla="*/ 0 w 721458"/>
              <a:gd name="connsiteY0" fmla="*/ 118700 h 118700"/>
              <a:gd name="connsiteX1" fmla="*/ 82981 w 721458"/>
              <a:gd name="connsiteY1" fmla="*/ 64782 h 118700"/>
              <a:gd name="connsiteX2" fmla="*/ 217959 w 721458"/>
              <a:gd name="connsiteY2" fmla="*/ 22440 h 118700"/>
              <a:gd name="connsiteX3" fmla="*/ 322131 w 721458"/>
              <a:gd name="connsiteY3" fmla="*/ 2185 h 118700"/>
              <a:gd name="connsiteX4" fmla="*/ 461027 w 721458"/>
              <a:gd name="connsiteY4" fmla="*/ 2185 h 118700"/>
              <a:gd name="connsiteX5" fmla="*/ 565199 w 721458"/>
              <a:gd name="connsiteY5" fmla="*/ 16653 h 118700"/>
              <a:gd name="connsiteX6" fmla="*/ 654903 w 721458"/>
              <a:gd name="connsiteY6" fmla="*/ 39802 h 118700"/>
              <a:gd name="connsiteX7" fmla="*/ 721458 w 721458"/>
              <a:gd name="connsiteY7" fmla="*/ 71633 h 11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458" h="118700">
                <a:moveTo>
                  <a:pt x="0" y="118700"/>
                </a:moveTo>
                <a:cubicBezTo>
                  <a:pt x="25560" y="102302"/>
                  <a:pt x="46655" y="80825"/>
                  <a:pt x="82981" y="64782"/>
                </a:cubicBezTo>
                <a:cubicBezTo>
                  <a:pt x="119307" y="48739"/>
                  <a:pt x="178101" y="32873"/>
                  <a:pt x="217959" y="22440"/>
                </a:cubicBezTo>
                <a:cubicBezTo>
                  <a:pt x="257817" y="12007"/>
                  <a:pt x="281620" y="5561"/>
                  <a:pt x="322131" y="2185"/>
                </a:cubicBezTo>
                <a:cubicBezTo>
                  <a:pt x="362642" y="-1191"/>
                  <a:pt x="420516" y="-226"/>
                  <a:pt x="461027" y="2185"/>
                </a:cubicBezTo>
                <a:cubicBezTo>
                  <a:pt x="501538" y="4596"/>
                  <a:pt x="532886" y="10384"/>
                  <a:pt x="565199" y="16653"/>
                </a:cubicBezTo>
                <a:cubicBezTo>
                  <a:pt x="597512" y="22922"/>
                  <a:pt x="628860" y="30639"/>
                  <a:pt x="654903" y="39802"/>
                </a:cubicBezTo>
                <a:cubicBezTo>
                  <a:pt x="680946" y="48965"/>
                  <a:pt x="701202" y="60299"/>
                  <a:pt x="721458" y="71633"/>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120">
            <a:extLst>
              <a:ext uri="{FF2B5EF4-FFF2-40B4-BE49-F238E27FC236}">
                <a16:creationId xmlns:a16="http://schemas.microsoft.com/office/drawing/2014/main" id="{78910D2B-21CD-4E99-AB56-89881D6209EF}"/>
              </a:ext>
            </a:extLst>
          </p:cNvPr>
          <p:cNvSpPr/>
          <p:nvPr/>
        </p:nvSpPr>
        <p:spPr>
          <a:xfrm>
            <a:off x="4804197" y="3128399"/>
            <a:ext cx="1512453" cy="210019"/>
          </a:xfrm>
          <a:custGeom>
            <a:avLst/>
            <a:gdLst>
              <a:gd name="connsiteX0" fmla="*/ 0 w 1319514"/>
              <a:gd name="connsiteY0" fmla="*/ 40912 h 205851"/>
              <a:gd name="connsiteX1" fmla="*/ 173620 w 1319514"/>
              <a:gd name="connsiteY1" fmla="*/ 17762 h 205851"/>
              <a:gd name="connsiteX2" fmla="*/ 431157 w 1319514"/>
              <a:gd name="connsiteY2" fmla="*/ 400 h 205851"/>
              <a:gd name="connsiteX3" fmla="*/ 677119 w 1319514"/>
              <a:gd name="connsiteY3" fmla="*/ 35124 h 205851"/>
              <a:gd name="connsiteX4" fmla="*/ 954912 w 1319514"/>
              <a:gd name="connsiteY4" fmla="*/ 87210 h 205851"/>
              <a:gd name="connsiteX5" fmla="*/ 1163256 w 1319514"/>
              <a:gd name="connsiteY5" fmla="*/ 142190 h 205851"/>
              <a:gd name="connsiteX6" fmla="*/ 1264534 w 1319514"/>
              <a:gd name="connsiteY6" fmla="*/ 174021 h 205851"/>
              <a:gd name="connsiteX7" fmla="*/ 1319514 w 1319514"/>
              <a:gd name="connsiteY7" fmla="*/ 205851 h 205851"/>
              <a:gd name="connsiteX0" fmla="*/ 0 w 1308350"/>
              <a:gd name="connsiteY0" fmla="*/ 64844 h 205975"/>
              <a:gd name="connsiteX1" fmla="*/ 162456 w 1308350"/>
              <a:gd name="connsiteY1" fmla="*/ 17886 h 205975"/>
              <a:gd name="connsiteX2" fmla="*/ 419993 w 1308350"/>
              <a:gd name="connsiteY2" fmla="*/ 524 h 205975"/>
              <a:gd name="connsiteX3" fmla="*/ 665955 w 1308350"/>
              <a:gd name="connsiteY3" fmla="*/ 35248 h 205975"/>
              <a:gd name="connsiteX4" fmla="*/ 943748 w 1308350"/>
              <a:gd name="connsiteY4" fmla="*/ 87334 h 205975"/>
              <a:gd name="connsiteX5" fmla="*/ 1152092 w 1308350"/>
              <a:gd name="connsiteY5" fmla="*/ 142314 h 205975"/>
              <a:gd name="connsiteX6" fmla="*/ 1253370 w 1308350"/>
              <a:gd name="connsiteY6" fmla="*/ 174145 h 205975"/>
              <a:gd name="connsiteX7" fmla="*/ 1308350 w 1308350"/>
              <a:gd name="connsiteY7" fmla="*/ 205975 h 205975"/>
              <a:gd name="connsiteX0" fmla="*/ 0 w 1308350"/>
              <a:gd name="connsiteY0" fmla="*/ 64844 h 205975"/>
              <a:gd name="connsiteX1" fmla="*/ 162456 w 1308350"/>
              <a:gd name="connsiteY1" fmla="*/ 17886 h 205975"/>
              <a:gd name="connsiteX2" fmla="*/ 419993 w 1308350"/>
              <a:gd name="connsiteY2" fmla="*/ 524 h 205975"/>
              <a:gd name="connsiteX3" fmla="*/ 665955 w 1308350"/>
              <a:gd name="connsiteY3" fmla="*/ 35248 h 205975"/>
              <a:gd name="connsiteX4" fmla="*/ 943748 w 1308350"/>
              <a:gd name="connsiteY4" fmla="*/ 87334 h 205975"/>
              <a:gd name="connsiteX5" fmla="*/ 1152092 w 1308350"/>
              <a:gd name="connsiteY5" fmla="*/ 142314 h 205975"/>
              <a:gd name="connsiteX6" fmla="*/ 1253370 w 1308350"/>
              <a:gd name="connsiteY6" fmla="*/ 174145 h 205975"/>
              <a:gd name="connsiteX7" fmla="*/ 1308350 w 1308350"/>
              <a:gd name="connsiteY7" fmla="*/ 205975 h 205975"/>
              <a:gd name="connsiteX0" fmla="*/ 0 w 1308350"/>
              <a:gd name="connsiteY0" fmla="*/ 64844 h 205975"/>
              <a:gd name="connsiteX1" fmla="*/ 162456 w 1308350"/>
              <a:gd name="connsiteY1" fmla="*/ 17886 h 205975"/>
              <a:gd name="connsiteX2" fmla="*/ 419993 w 1308350"/>
              <a:gd name="connsiteY2" fmla="*/ 524 h 205975"/>
              <a:gd name="connsiteX3" fmla="*/ 665955 w 1308350"/>
              <a:gd name="connsiteY3" fmla="*/ 35248 h 205975"/>
              <a:gd name="connsiteX4" fmla="*/ 943748 w 1308350"/>
              <a:gd name="connsiteY4" fmla="*/ 87334 h 205975"/>
              <a:gd name="connsiteX5" fmla="*/ 1090848 w 1308350"/>
              <a:gd name="connsiteY5" fmla="*/ 115649 h 205975"/>
              <a:gd name="connsiteX6" fmla="*/ 1253370 w 1308350"/>
              <a:gd name="connsiteY6" fmla="*/ 174145 h 205975"/>
              <a:gd name="connsiteX7" fmla="*/ 1308350 w 1308350"/>
              <a:gd name="connsiteY7" fmla="*/ 205975 h 205975"/>
              <a:gd name="connsiteX0" fmla="*/ 0 w 1308350"/>
              <a:gd name="connsiteY0" fmla="*/ 64844 h 205975"/>
              <a:gd name="connsiteX1" fmla="*/ 162456 w 1308350"/>
              <a:gd name="connsiteY1" fmla="*/ 17886 h 205975"/>
              <a:gd name="connsiteX2" fmla="*/ 419993 w 1308350"/>
              <a:gd name="connsiteY2" fmla="*/ 524 h 205975"/>
              <a:gd name="connsiteX3" fmla="*/ 665955 w 1308350"/>
              <a:gd name="connsiteY3" fmla="*/ 35248 h 205975"/>
              <a:gd name="connsiteX4" fmla="*/ 943748 w 1308350"/>
              <a:gd name="connsiteY4" fmla="*/ 87334 h 205975"/>
              <a:gd name="connsiteX5" fmla="*/ 1090848 w 1308350"/>
              <a:gd name="connsiteY5" fmla="*/ 115649 h 205975"/>
              <a:gd name="connsiteX6" fmla="*/ 1253370 w 1308350"/>
              <a:gd name="connsiteY6" fmla="*/ 174145 h 205975"/>
              <a:gd name="connsiteX7" fmla="*/ 1308350 w 1308350"/>
              <a:gd name="connsiteY7" fmla="*/ 205975 h 205975"/>
              <a:gd name="connsiteX0" fmla="*/ 0 w 1308350"/>
              <a:gd name="connsiteY0" fmla="*/ 64844 h 205975"/>
              <a:gd name="connsiteX1" fmla="*/ 162456 w 1308350"/>
              <a:gd name="connsiteY1" fmla="*/ 17886 h 205975"/>
              <a:gd name="connsiteX2" fmla="*/ 419993 w 1308350"/>
              <a:gd name="connsiteY2" fmla="*/ 524 h 205975"/>
              <a:gd name="connsiteX3" fmla="*/ 665955 w 1308350"/>
              <a:gd name="connsiteY3" fmla="*/ 35248 h 205975"/>
              <a:gd name="connsiteX4" fmla="*/ 943748 w 1308350"/>
              <a:gd name="connsiteY4" fmla="*/ 87334 h 205975"/>
              <a:gd name="connsiteX5" fmla="*/ 1090848 w 1308350"/>
              <a:gd name="connsiteY5" fmla="*/ 115649 h 205975"/>
              <a:gd name="connsiteX6" fmla="*/ 1207437 w 1308350"/>
              <a:gd name="connsiteY6" fmla="*/ 155098 h 205975"/>
              <a:gd name="connsiteX7" fmla="*/ 1308350 w 1308350"/>
              <a:gd name="connsiteY7" fmla="*/ 205975 h 205975"/>
              <a:gd name="connsiteX0" fmla="*/ 0 w 1293039"/>
              <a:gd name="connsiteY0" fmla="*/ 64844 h 186928"/>
              <a:gd name="connsiteX1" fmla="*/ 162456 w 1293039"/>
              <a:gd name="connsiteY1" fmla="*/ 17886 h 186928"/>
              <a:gd name="connsiteX2" fmla="*/ 419993 w 1293039"/>
              <a:gd name="connsiteY2" fmla="*/ 524 h 186928"/>
              <a:gd name="connsiteX3" fmla="*/ 665955 w 1293039"/>
              <a:gd name="connsiteY3" fmla="*/ 35248 h 186928"/>
              <a:gd name="connsiteX4" fmla="*/ 943748 w 1293039"/>
              <a:gd name="connsiteY4" fmla="*/ 87334 h 186928"/>
              <a:gd name="connsiteX5" fmla="*/ 1090848 w 1293039"/>
              <a:gd name="connsiteY5" fmla="*/ 115649 h 186928"/>
              <a:gd name="connsiteX6" fmla="*/ 1207437 w 1293039"/>
              <a:gd name="connsiteY6" fmla="*/ 155098 h 186928"/>
              <a:gd name="connsiteX7" fmla="*/ 1293039 w 1293039"/>
              <a:gd name="connsiteY7" fmla="*/ 186928 h 186928"/>
              <a:gd name="connsiteX0" fmla="*/ 0 w 1293039"/>
              <a:gd name="connsiteY0" fmla="*/ 64844 h 186928"/>
              <a:gd name="connsiteX1" fmla="*/ 162456 w 1293039"/>
              <a:gd name="connsiteY1" fmla="*/ 17886 h 186928"/>
              <a:gd name="connsiteX2" fmla="*/ 419993 w 1293039"/>
              <a:gd name="connsiteY2" fmla="*/ 524 h 186928"/>
              <a:gd name="connsiteX3" fmla="*/ 665955 w 1293039"/>
              <a:gd name="connsiteY3" fmla="*/ 35248 h 186928"/>
              <a:gd name="connsiteX4" fmla="*/ 882504 w 1293039"/>
              <a:gd name="connsiteY4" fmla="*/ 72097 h 186928"/>
              <a:gd name="connsiteX5" fmla="*/ 1090848 w 1293039"/>
              <a:gd name="connsiteY5" fmla="*/ 115649 h 186928"/>
              <a:gd name="connsiteX6" fmla="*/ 1207437 w 1293039"/>
              <a:gd name="connsiteY6" fmla="*/ 155098 h 186928"/>
              <a:gd name="connsiteX7" fmla="*/ 1293039 w 1293039"/>
              <a:gd name="connsiteY7" fmla="*/ 186928 h 186928"/>
              <a:gd name="connsiteX0" fmla="*/ 0 w 1293039"/>
              <a:gd name="connsiteY0" fmla="*/ 64844 h 186928"/>
              <a:gd name="connsiteX1" fmla="*/ 162456 w 1293039"/>
              <a:gd name="connsiteY1" fmla="*/ 17886 h 186928"/>
              <a:gd name="connsiteX2" fmla="*/ 419993 w 1293039"/>
              <a:gd name="connsiteY2" fmla="*/ 524 h 186928"/>
              <a:gd name="connsiteX3" fmla="*/ 665955 w 1293039"/>
              <a:gd name="connsiteY3" fmla="*/ 35248 h 186928"/>
              <a:gd name="connsiteX4" fmla="*/ 882504 w 1293039"/>
              <a:gd name="connsiteY4" fmla="*/ 72097 h 186928"/>
              <a:gd name="connsiteX5" fmla="*/ 1052571 w 1293039"/>
              <a:gd name="connsiteY5" fmla="*/ 104221 h 186928"/>
              <a:gd name="connsiteX6" fmla="*/ 1207437 w 1293039"/>
              <a:gd name="connsiteY6" fmla="*/ 155098 h 186928"/>
              <a:gd name="connsiteX7" fmla="*/ 1293039 w 1293039"/>
              <a:gd name="connsiteY7" fmla="*/ 186928 h 186928"/>
              <a:gd name="connsiteX0" fmla="*/ 0 w 1293039"/>
              <a:gd name="connsiteY0" fmla="*/ 64844 h 186928"/>
              <a:gd name="connsiteX1" fmla="*/ 162456 w 1293039"/>
              <a:gd name="connsiteY1" fmla="*/ 17886 h 186928"/>
              <a:gd name="connsiteX2" fmla="*/ 419993 w 1293039"/>
              <a:gd name="connsiteY2" fmla="*/ 524 h 186928"/>
              <a:gd name="connsiteX3" fmla="*/ 665955 w 1293039"/>
              <a:gd name="connsiteY3" fmla="*/ 35248 h 186928"/>
              <a:gd name="connsiteX4" fmla="*/ 882504 w 1293039"/>
              <a:gd name="connsiteY4" fmla="*/ 72097 h 186928"/>
              <a:gd name="connsiteX5" fmla="*/ 1052571 w 1293039"/>
              <a:gd name="connsiteY5" fmla="*/ 104221 h 186928"/>
              <a:gd name="connsiteX6" fmla="*/ 1169160 w 1293039"/>
              <a:gd name="connsiteY6" fmla="*/ 139861 h 186928"/>
              <a:gd name="connsiteX7" fmla="*/ 1293039 w 1293039"/>
              <a:gd name="connsiteY7" fmla="*/ 186928 h 186928"/>
              <a:gd name="connsiteX0" fmla="*/ 0 w 1266245"/>
              <a:gd name="connsiteY0" fmla="*/ 64844 h 175500"/>
              <a:gd name="connsiteX1" fmla="*/ 162456 w 1266245"/>
              <a:gd name="connsiteY1" fmla="*/ 17886 h 175500"/>
              <a:gd name="connsiteX2" fmla="*/ 419993 w 1266245"/>
              <a:gd name="connsiteY2" fmla="*/ 524 h 175500"/>
              <a:gd name="connsiteX3" fmla="*/ 665955 w 1266245"/>
              <a:gd name="connsiteY3" fmla="*/ 35248 h 175500"/>
              <a:gd name="connsiteX4" fmla="*/ 882504 w 1266245"/>
              <a:gd name="connsiteY4" fmla="*/ 72097 h 175500"/>
              <a:gd name="connsiteX5" fmla="*/ 1052571 w 1266245"/>
              <a:gd name="connsiteY5" fmla="*/ 104221 h 175500"/>
              <a:gd name="connsiteX6" fmla="*/ 1169160 w 1266245"/>
              <a:gd name="connsiteY6" fmla="*/ 139861 h 175500"/>
              <a:gd name="connsiteX7" fmla="*/ 1266245 w 1266245"/>
              <a:gd name="connsiteY7" fmla="*/ 175500 h 175500"/>
              <a:gd name="connsiteX0" fmla="*/ 0 w 1266245"/>
              <a:gd name="connsiteY0" fmla="*/ 64334 h 174990"/>
              <a:gd name="connsiteX1" fmla="*/ 162456 w 1266245"/>
              <a:gd name="connsiteY1" fmla="*/ 17376 h 174990"/>
              <a:gd name="connsiteX2" fmla="*/ 419993 w 1266245"/>
              <a:gd name="connsiteY2" fmla="*/ 14 h 174990"/>
              <a:gd name="connsiteX3" fmla="*/ 658299 w 1266245"/>
              <a:gd name="connsiteY3" fmla="*/ 15691 h 174990"/>
              <a:gd name="connsiteX4" fmla="*/ 882504 w 1266245"/>
              <a:gd name="connsiteY4" fmla="*/ 71587 h 174990"/>
              <a:gd name="connsiteX5" fmla="*/ 1052571 w 1266245"/>
              <a:gd name="connsiteY5" fmla="*/ 103711 h 174990"/>
              <a:gd name="connsiteX6" fmla="*/ 1169160 w 1266245"/>
              <a:gd name="connsiteY6" fmla="*/ 139351 h 174990"/>
              <a:gd name="connsiteX7" fmla="*/ 1266245 w 1266245"/>
              <a:gd name="connsiteY7" fmla="*/ 174990 h 174990"/>
              <a:gd name="connsiteX0" fmla="*/ 0 w 1266245"/>
              <a:gd name="connsiteY0" fmla="*/ 64329 h 174985"/>
              <a:gd name="connsiteX1" fmla="*/ 162456 w 1266245"/>
              <a:gd name="connsiteY1" fmla="*/ 17371 h 174985"/>
              <a:gd name="connsiteX2" fmla="*/ 419993 w 1266245"/>
              <a:gd name="connsiteY2" fmla="*/ 9 h 174985"/>
              <a:gd name="connsiteX3" fmla="*/ 658299 w 1266245"/>
              <a:gd name="connsiteY3" fmla="*/ 15686 h 174985"/>
              <a:gd name="connsiteX4" fmla="*/ 874849 w 1266245"/>
              <a:gd name="connsiteY4" fmla="*/ 56345 h 174985"/>
              <a:gd name="connsiteX5" fmla="*/ 1052571 w 1266245"/>
              <a:gd name="connsiteY5" fmla="*/ 103706 h 174985"/>
              <a:gd name="connsiteX6" fmla="*/ 1169160 w 1266245"/>
              <a:gd name="connsiteY6" fmla="*/ 139346 h 174985"/>
              <a:gd name="connsiteX7" fmla="*/ 1266245 w 1266245"/>
              <a:gd name="connsiteY7" fmla="*/ 174985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245" h="174985">
                <a:moveTo>
                  <a:pt x="0" y="64329"/>
                </a:moveTo>
                <a:cubicBezTo>
                  <a:pt x="46095" y="48194"/>
                  <a:pt x="92457" y="28091"/>
                  <a:pt x="162456" y="17371"/>
                </a:cubicBezTo>
                <a:cubicBezTo>
                  <a:pt x="232455" y="6651"/>
                  <a:pt x="337353" y="290"/>
                  <a:pt x="419993" y="9"/>
                </a:cubicBezTo>
                <a:cubicBezTo>
                  <a:pt x="502634" y="-272"/>
                  <a:pt x="582490" y="6297"/>
                  <a:pt x="658299" y="15686"/>
                </a:cubicBezTo>
                <a:cubicBezTo>
                  <a:pt x="734108" y="25075"/>
                  <a:pt x="809137" y="41675"/>
                  <a:pt x="874849" y="56345"/>
                </a:cubicBezTo>
                <a:cubicBezTo>
                  <a:pt x="940561" y="71015"/>
                  <a:pt x="1003519" y="89872"/>
                  <a:pt x="1052571" y="103706"/>
                </a:cubicBezTo>
                <a:cubicBezTo>
                  <a:pt x="1101623" y="117540"/>
                  <a:pt x="1143117" y="128736"/>
                  <a:pt x="1169160" y="139346"/>
                </a:cubicBezTo>
                <a:cubicBezTo>
                  <a:pt x="1195203" y="149956"/>
                  <a:pt x="1251776" y="164375"/>
                  <a:pt x="1266245" y="174985"/>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1">
            <a:extLst>
              <a:ext uri="{FF2B5EF4-FFF2-40B4-BE49-F238E27FC236}">
                <a16:creationId xmlns:a16="http://schemas.microsoft.com/office/drawing/2014/main" id="{C473448E-FCF4-49B2-9F13-0C35212868D4}"/>
              </a:ext>
            </a:extLst>
          </p:cNvPr>
          <p:cNvSpPr/>
          <p:nvPr/>
        </p:nvSpPr>
        <p:spPr>
          <a:xfrm>
            <a:off x="2849560" y="3814876"/>
            <a:ext cx="4082589" cy="1778250"/>
          </a:xfrm>
          <a:custGeom>
            <a:avLst/>
            <a:gdLst>
              <a:gd name="connsiteX0" fmla="*/ 3417997 w 3417997"/>
              <a:gd name="connsiteY0" fmla="*/ 0 h 1481621"/>
              <a:gd name="connsiteX1" fmla="*/ 2875225 w 3417997"/>
              <a:gd name="connsiteY1" fmla="*/ 420526 h 1481621"/>
              <a:gd name="connsiteX2" fmla="*/ 2278665 w 3417997"/>
              <a:gd name="connsiteY2" fmla="*/ 811713 h 1481621"/>
              <a:gd name="connsiteX3" fmla="*/ 1574528 w 3417997"/>
              <a:gd name="connsiteY3" fmla="*/ 1158892 h 1481621"/>
              <a:gd name="connsiteX4" fmla="*/ 958408 w 3417997"/>
              <a:gd name="connsiteY4" fmla="*/ 1378935 h 1481621"/>
              <a:gd name="connsiteX5" fmla="*/ 371627 w 3417997"/>
              <a:gd name="connsiteY5" fmla="*/ 1462062 h 1481621"/>
              <a:gd name="connsiteX6" fmla="*/ 0 w 3417997"/>
              <a:gd name="connsiteY6" fmla="*/ 1481621 h 148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997" h="1481621">
                <a:moveTo>
                  <a:pt x="3417997" y="0"/>
                </a:moveTo>
                <a:cubicBezTo>
                  <a:pt x="3241555" y="142620"/>
                  <a:pt x="3065114" y="285241"/>
                  <a:pt x="2875225" y="420526"/>
                </a:cubicBezTo>
                <a:cubicBezTo>
                  <a:pt x="2685336" y="555811"/>
                  <a:pt x="2495448" y="688652"/>
                  <a:pt x="2278665" y="811713"/>
                </a:cubicBezTo>
                <a:cubicBezTo>
                  <a:pt x="2061882" y="934774"/>
                  <a:pt x="1794571" y="1064355"/>
                  <a:pt x="1574528" y="1158892"/>
                </a:cubicBezTo>
                <a:cubicBezTo>
                  <a:pt x="1354485" y="1253429"/>
                  <a:pt x="1158891" y="1328407"/>
                  <a:pt x="958408" y="1378935"/>
                </a:cubicBezTo>
                <a:cubicBezTo>
                  <a:pt x="757924" y="1429463"/>
                  <a:pt x="531362" y="1444948"/>
                  <a:pt x="371627" y="1462062"/>
                </a:cubicBezTo>
                <a:cubicBezTo>
                  <a:pt x="211892" y="1479176"/>
                  <a:pt x="105946" y="1480398"/>
                  <a:pt x="0" y="1481621"/>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CED6329D-107C-4224-83CD-ADBF0A65917C}"/>
              </a:ext>
            </a:extLst>
          </p:cNvPr>
          <p:cNvGrpSpPr/>
          <p:nvPr/>
        </p:nvGrpSpPr>
        <p:grpSpPr>
          <a:xfrm>
            <a:off x="2802643" y="3323400"/>
            <a:ext cx="3520931" cy="2268911"/>
            <a:chOff x="523053" y="2402165"/>
            <a:chExt cx="2902158" cy="1890435"/>
          </a:xfrm>
        </p:grpSpPr>
        <p:sp>
          <p:nvSpPr>
            <p:cNvPr id="63" name="Freeform 123">
              <a:extLst>
                <a:ext uri="{FF2B5EF4-FFF2-40B4-BE49-F238E27FC236}">
                  <a16:creationId xmlns:a16="http://schemas.microsoft.com/office/drawing/2014/main" id="{3CF9FD14-CFD4-4884-A97F-80E3748D4683}"/>
                </a:ext>
              </a:extLst>
            </p:cNvPr>
            <p:cNvSpPr/>
            <p:nvPr/>
          </p:nvSpPr>
          <p:spPr>
            <a:xfrm>
              <a:off x="2148653" y="2409450"/>
              <a:ext cx="1276558" cy="143253"/>
            </a:xfrm>
            <a:custGeom>
              <a:avLst/>
              <a:gdLst>
                <a:gd name="connsiteX0" fmla="*/ 0 w 1295400"/>
                <a:gd name="connsiteY0" fmla="*/ 42724 h 164644"/>
                <a:gd name="connsiteX1" fmla="*/ 91440 w 1295400"/>
                <a:gd name="connsiteY1" fmla="*/ 27484 h 164644"/>
                <a:gd name="connsiteX2" fmla="*/ 248920 w 1295400"/>
                <a:gd name="connsiteY2" fmla="*/ 2084 h 164644"/>
                <a:gd name="connsiteX3" fmla="*/ 396240 w 1295400"/>
                <a:gd name="connsiteY3" fmla="*/ 2084 h 164644"/>
                <a:gd name="connsiteX4" fmla="*/ 538480 w 1295400"/>
                <a:gd name="connsiteY4" fmla="*/ 7164 h 164644"/>
                <a:gd name="connsiteX5" fmla="*/ 772160 w 1295400"/>
                <a:gd name="connsiteY5" fmla="*/ 32564 h 164644"/>
                <a:gd name="connsiteX6" fmla="*/ 1031240 w 1295400"/>
                <a:gd name="connsiteY6" fmla="*/ 93524 h 164644"/>
                <a:gd name="connsiteX7" fmla="*/ 1193800 w 1295400"/>
                <a:gd name="connsiteY7" fmla="*/ 129084 h 164644"/>
                <a:gd name="connsiteX8" fmla="*/ 1295400 w 1295400"/>
                <a:gd name="connsiteY8" fmla="*/ 164644 h 164644"/>
                <a:gd name="connsiteX0" fmla="*/ 0 w 1295400"/>
                <a:gd name="connsiteY0" fmla="*/ 42724 h 164644"/>
                <a:gd name="connsiteX1" fmla="*/ 91440 w 1295400"/>
                <a:gd name="connsiteY1" fmla="*/ 27484 h 164644"/>
                <a:gd name="connsiteX2" fmla="*/ 248920 w 1295400"/>
                <a:gd name="connsiteY2" fmla="*/ 2084 h 164644"/>
                <a:gd name="connsiteX3" fmla="*/ 396240 w 1295400"/>
                <a:gd name="connsiteY3" fmla="*/ 2084 h 164644"/>
                <a:gd name="connsiteX4" fmla="*/ 538480 w 1295400"/>
                <a:gd name="connsiteY4" fmla="*/ 7164 h 164644"/>
                <a:gd name="connsiteX5" fmla="*/ 772160 w 1295400"/>
                <a:gd name="connsiteY5" fmla="*/ 32564 h 164644"/>
                <a:gd name="connsiteX6" fmla="*/ 986018 w 1295400"/>
                <a:gd name="connsiteY6" fmla="*/ 70668 h 164644"/>
                <a:gd name="connsiteX7" fmla="*/ 1193800 w 1295400"/>
                <a:gd name="connsiteY7" fmla="*/ 129084 h 164644"/>
                <a:gd name="connsiteX8" fmla="*/ 1295400 w 1295400"/>
                <a:gd name="connsiteY8" fmla="*/ 164644 h 164644"/>
                <a:gd name="connsiteX0" fmla="*/ 0 w 1295400"/>
                <a:gd name="connsiteY0" fmla="*/ 42724 h 164644"/>
                <a:gd name="connsiteX1" fmla="*/ 91440 w 1295400"/>
                <a:gd name="connsiteY1" fmla="*/ 27484 h 164644"/>
                <a:gd name="connsiteX2" fmla="*/ 248920 w 1295400"/>
                <a:gd name="connsiteY2" fmla="*/ 2084 h 164644"/>
                <a:gd name="connsiteX3" fmla="*/ 396240 w 1295400"/>
                <a:gd name="connsiteY3" fmla="*/ 2084 h 164644"/>
                <a:gd name="connsiteX4" fmla="*/ 538480 w 1295400"/>
                <a:gd name="connsiteY4" fmla="*/ 7164 h 164644"/>
                <a:gd name="connsiteX5" fmla="*/ 772160 w 1295400"/>
                <a:gd name="connsiteY5" fmla="*/ 32564 h 164644"/>
                <a:gd name="connsiteX6" fmla="*/ 986018 w 1295400"/>
                <a:gd name="connsiteY6" fmla="*/ 70668 h 164644"/>
                <a:gd name="connsiteX7" fmla="*/ 1133504 w 1295400"/>
                <a:gd name="connsiteY7" fmla="*/ 110037 h 164644"/>
                <a:gd name="connsiteX8" fmla="*/ 1295400 w 1295400"/>
                <a:gd name="connsiteY8" fmla="*/ 164644 h 164644"/>
                <a:gd name="connsiteX0" fmla="*/ 0 w 1265252"/>
                <a:gd name="connsiteY0" fmla="*/ 42724 h 149407"/>
                <a:gd name="connsiteX1" fmla="*/ 91440 w 1265252"/>
                <a:gd name="connsiteY1" fmla="*/ 27484 h 149407"/>
                <a:gd name="connsiteX2" fmla="*/ 248920 w 1265252"/>
                <a:gd name="connsiteY2" fmla="*/ 2084 h 149407"/>
                <a:gd name="connsiteX3" fmla="*/ 396240 w 1265252"/>
                <a:gd name="connsiteY3" fmla="*/ 2084 h 149407"/>
                <a:gd name="connsiteX4" fmla="*/ 538480 w 1265252"/>
                <a:gd name="connsiteY4" fmla="*/ 7164 h 149407"/>
                <a:gd name="connsiteX5" fmla="*/ 772160 w 1265252"/>
                <a:gd name="connsiteY5" fmla="*/ 32564 h 149407"/>
                <a:gd name="connsiteX6" fmla="*/ 986018 w 1265252"/>
                <a:gd name="connsiteY6" fmla="*/ 70668 h 149407"/>
                <a:gd name="connsiteX7" fmla="*/ 1133504 w 1265252"/>
                <a:gd name="connsiteY7" fmla="*/ 110037 h 149407"/>
                <a:gd name="connsiteX8" fmla="*/ 1265252 w 1265252"/>
                <a:gd name="connsiteY8" fmla="*/ 149407 h 149407"/>
                <a:gd name="connsiteX0" fmla="*/ 0 w 1265252"/>
                <a:gd name="connsiteY0" fmla="*/ 44986 h 151669"/>
                <a:gd name="connsiteX1" fmla="*/ 91440 w 1265252"/>
                <a:gd name="connsiteY1" fmla="*/ 29746 h 151669"/>
                <a:gd name="connsiteX2" fmla="*/ 248920 w 1265252"/>
                <a:gd name="connsiteY2" fmla="*/ 4346 h 151669"/>
                <a:gd name="connsiteX3" fmla="*/ 396240 w 1265252"/>
                <a:gd name="connsiteY3" fmla="*/ 4346 h 151669"/>
                <a:gd name="connsiteX4" fmla="*/ 538480 w 1265252"/>
                <a:gd name="connsiteY4" fmla="*/ 1807 h 151669"/>
                <a:gd name="connsiteX5" fmla="*/ 772160 w 1265252"/>
                <a:gd name="connsiteY5" fmla="*/ 34826 h 151669"/>
                <a:gd name="connsiteX6" fmla="*/ 986018 w 1265252"/>
                <a:gd name="connsiteY6" fmla="*/ 72930 h 151669"/>
                <a:gd name="connsiteX7" fmla="*/ 1133504 w 1265252"/>
                <a:gd name="connsiteY7" fmla="*/ 112299 h 151669"/>
                <a:gd name="connsiteX8" fmla="*/ 1265252 w 1265252"/>
                <a:gd name="connsiteY8" fmla="*/ 151669 h 151669"/>
                <a:gd name="connsiteX0" fmla="*/ 0 w 1265252"/>
                <a:gd name="connsiteY0" fmla="*/ 44189 h 150872"/>
                <a:gd name="connsiteX1" fmla="*/ 91440 w 1265252"/>
                <a:gd name="connsiteY1" fmla="*/ 28949 h 150872"/>
                <a:gd name="connsiteX2" fmla="*/ 248920 w 1265252"/>
                <a:gd name="connsiteY2" fmla="*/ 3549 h 150872"/>
                <a:gd name="connsiteX3" fmla="*/ 396240 w 1265252"/>
                <a:gd name="connsiteY3" fmla="*/ 3549 h 150872"/>
                <a:gd name="connsiteX4" fmla="*/ 538480 w 1265252"/>
                <a:gd name="connsiteY4" fmla="*/ 1010 h 150872"/>
                <a:gd name="connsiteX5" fmla="*/ 772160 w 1265252"/>
                <a:gd name="connsiteY5" fmla="*/ 22601 h 150872"/>
                <a:gd name="connsiteX6" fmla="*/ 986018 w 1265252"/>
                <a:gd name="connsiteY6" fmla="*/ 72133 h 150872"/>
                <a:gd name="connsiteX7" fmla="*/ 1133504 w 1265252"/>
                <a:gd name="connsiteY7" fmla="*/ 111502 h 150872"/>
                <a:gd name="connsiteX8" fmla="*/ 1265252 w 1265252"/>
                <a:gd name="connsiteY8" fmla="*/ 150872 h 150872"/>
                <a:gd name="connsiteX0" fmla="*/ 0 w 1265252"/>
                <a:gd name="connsiteY0" fmla="*/ 44189 h 150872"/>
                <a:gd name="connsiteX1" fmla="*/ 91440 w 1265252"/>
                <a:gd name="connsiteY1" fmla="*/ 28949 h 150872"/>
                <a:gd name="connsiteX2" fmla="*/ 248920 w 1265252"/>
                <a:gd name="connsiteY2" fmla="*/ 3549 h 150872"/>
                <a:gd name="connsiteX3" fmla="*/ 396240 w 1265252"/>
                <a:gd name="connsiteY3" fmla="*/ 3549 h 150872"/>
                <a:gd name="connsiteX4" fmla="*/ 538480 w 1265252"/>
                <a:gd name="connsiteY4" fmla="*/ 1010 h 150872"/>
                <a:gd name="connsiteX5" fmla="*/ 772160 w 1265252"/>
                <a:gd name="connsiteY5" fmla="*/ 22601 h 150872"/>
                <a:gd name="connsiteX6" fmla="*/ 982249 w 1265252"/>
                <a:gd name="connsiteY6" fmla="*/ 60705 h 150872"/>
                <a:gd name="connsiteX7" fmla="*/ 1133504 w 1265252"/>
                <a:gd name="connsiteY7" fmla="*/ 111502 h 150872"/>
                <a:gd name="connsiteX8" fmla="*/ 1265252 w 1265252"/>
                <a:gd name="connsiteY8" fmla="*/ 150872 h 150872"/>
                <a:gd name="connsiteX0" fmla="*/ 0 w 1265252"/>
                <a:gd name="connsiteY0" fmla="*/ 44189 h 150872"/>
                <a:gd name="connsiteX1" fmla="*/ 91440 w 1265252"/>
                <a:gd name="connsiteY1" fmla="*/ 28949 h 150872"/>
                <a:gd name="connsiteX2" fmla="*/ 248920 w 1265252"/>
                <a:gd name="connsiteY2" fmla="*/ 3549 h 150872"/>
                <a:gd name="connsiteX3" fmla="*/ 396240 w 1265252"/>
                <a:gd name="connsiteY3" fmla="*/ 3549 h 150872"/>
                <a:gd name="connsiteX4" fmla="*/ 538480 w 1265252"/>
                <a:gd name="connsiteY4" fmla="*/ 1010 h 150872"/>
                <a:gd name="connsiteX5" fmla="*/ 772160 w 1265252"/>
                <a:gd name="connsiteY5" fmla="*/ 22601 h 150872"/>
                <a:gd name="connsiteX6" fmla="*/ 982249 w 1265252"/>
                <a:gd name="connsiteY6" fmla="*/ 60705 h 150872"/>
                <a:gd name="connsiteX7" fmla="*/ 1133504 w 1265252"/>
                <a:gd name="connsiteY7" fmla="*/ 92455 h 150872"/>
                <a:gd name="connsiteX8" fmla="*/ 1265252 w 1265252"/>
                <a:gd name="connsiteY8" fmla="*/ 150872 h 150872"/>
                <a:gd name="connsiteX0" fmla="*/ 0 w 1276558"/>
                <a:gd name="connsiteY0" fmla="*/ 44189 h 143253"/>
                <a:gd name="connsiteX1" fmla="*/ 91440 w 1276558"/>
                <a:gd name="connsiteY1" fmla="*/ 28949 h 143253"/>
                <a:gd name="connsiteX2" fmla="*/ 248920 w 1276558"/>
                <a:gd name="connsiteY2" fmla="*/ 3549 h 143253"/>
                <a:gd name="connsiteX3" fmla="*/ 396240 w 1276558"/>
                <a:gd name="connsiteY3" fmla="*/ 3549 h 143253"/>
                <a:gd name="connsiteX4" fmla="*/ 538480 w 1276558"/>
                <a:gd name="connsiteY4" fmla="*/ 1010 h 143253"/>
                <a:gd name="connsiteX5" fmla="*/ 772160 w 1276558"/>
                <a:gd name="connsiteY5" fmla="*/ 22601 h 143253"/>
                <a:gd name="connsiteX6" fmla="*/ 982249 w 1276558"/>
                <a:gd name="connsiteY6" fmla="*/ 60705 h 143253"/>
                <a:gd name="connsiteX7" fmla="*/ 1133504 w 1276558"/>
                <a:gd name="connsiteY7" fmla="*/ 92455 h 143253"/>
                <a:gd name="connsiteX8" fmla="*/ 1276558 w 1276558"/>
                <a:gd name="connsiteY8" fmla="*/ 143253 h 1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558" h="143253">
                  <a:moveTo>
                    <a:pt x="0" y="44189"/>
                  </a:moveTo>
                  <a:lnTo>
                    <a:pt x="91440" y="28949"/>
                  </a:lnTo>
                  <a:cubicBezTo>
                    <a:pt x="132927" y="22176"/>
                    <a:pt x="198120" y="7782"/>
                    <a:pt x="248920" y="3549"/>
                  </a:cubicBezTo>
                  <a:cubicBezTo>
                    <a:pt x="299720" y="-684"/>
                    <a:pt x="347980" y="3972"/>
                    <a:pt x="396240" y="3549"/>
                  </a:cubicBezTo>
                  <a:cubicBezTo>
                    <a:pt x="444500" y="3126"/>
                    <a:pt x="475827" y="-2165"/>
                    <a:pt x="538480" y="1010"/>
                  </a:cubicBezTo>
                  <a:cubicBezTo>
                    <a:pt x="601133" y="4185"/>
                    <a:pt x="698199" y="12652"/>
                    <a:pt x="772160" y="22601"/>
                  </a:cubicBezTo>
                  <a:cubicBezTo>
                    <a:pt x="846121" y="32550"/>
                    <a:pt x="922025" y="49063"/>
                    <a:pt x="982249" y="60705"/>
                  </a:cubicBezTo>
                  <a:cubicBezTo>
                    <a:pt x="1042473" y="72347"/>
                    <a:pt x="1089477" y="80602"/>
                    <a:pt x="1133504" y="92455"/>
                  </a:cubicBezTo>
                  <a:cubicBezTo>
                    <a:pt x="1177531" y="104308"/>
                    <a:pt x="1247771" y="131399"/>
                    <a:pt x="1276558" y="143253"/>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121">
              <a:extLst>
                <a:ext uri="{FF2B5EF4-FFF2-40B4-BE49-F238E27FC236}">
                  <a16:creationId xmlns:a16="http://schemas.microsoft.com/office/drawing/2014/main" id="{36ADF0D3-B72E-4B86-AFBE-F2E31692BDC1}"/>
                </a:ext>
              </a:extLst>
            </p:cNvPr>
            <p:cNvSpPr/>
            <p:nvPr/>
          </p:nvSpPr>
          <p:spPr>
            <a:xfrm>
              <a:off x="523053" y="2412452"/>
              <a:ext cx="909320" cy="1880148"/>
            </a:xfrm>
            <a:custGeom>
              <a:avLst/>
              <a:gdLst>
                <a:gd name="connsiteX0" fmla="*/ 0 w 909320"/>
                <a:gd name="connsiteY0" fmla="*/ 1880148 h 1880148"/>
                <a:gd name="connsiteX1" fmla="*/ 40640 w 909320"/>
                <a:gd name="connsiteY1" fmla="*/ 1468668 h 1880148"/>
                <a:gd name="connsiteX2" fmla="*/ 111760 w 909320"/>
                <a:gd name="connsiteY2" fmla="*/ 986068 h 1880148"/>
                <a:gd name="connsiteX3" fmla="*/ 213360 w 909320"/>
                <a:gd name="connsiteY3" fmla="*/ 589828 h 1880148"/>
                <a:gd name="connsiteX4" fmla="*/ 345440 w 909320"/>
                <a:gd name="connsiteY4" fmla="*/ 259628 h 1880148"/>
                <a:gd name="connsiteX5" fmla="*/ 457200 w 909320"/>
                <a:gd name="connsiteY5" fmla="*/ 107228 h 1880148"/>
                <a:gd name="connsiteX6" fmla="*/ 574040 w 909320"/>
                <a:gd name="connsiteY6" fmla="*/ 25948 h 1880148"/>
                <a:gd name="connsiteX7" fmla="*/ 655320 w 909320"/>
                <a:gd name="connsiteY7" fmla="*/ 548 h 1880148"/>
                <a:gd name="connsiteX8" fmla="*/ 731520 w 909320"/>
                <a:gd name="connsiteY8" fmla="*/ 10708 h 1880148"/>
                <a:gd name="connsiteX9" fmla="*/ 817880 w 909320"/>
                <a:gd name="connsiteY9" fmla="*/ 36108 h 1880148"/>
                <a:gd name="connsiteX10" fmla="*/ 878840 w 909320"/>
                <a:gd name="connsiteY10" fmla="*/ 91988 h 1880148"/>
                <a:gd name="connsiteX11" fmla="*/ 909320 w 909320"/>
                <a:gd name="connsiteY11" fmla="*/ 132628 h 188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320" h="1880148">
                  <a:moveTo>
                    <a:pt x="0" y="1880148"/>
                  </a:moveTo>
                  <a:cubicBezTo>
                    <a:pt x="11006" y="1748914"/>
                    <a:pt x="22013" y="1617681"/>
                    <a:pt x="40640" y="1468668"/>
                  </a:cubicBezTo>
                  <a:cubicBezTo>
                    <a:pt x="59267" y="1319655"/>
                    <a:pt x="82973" y="1132541"/>
                    <a:pt x="111760" y="986068"/>
                  </a:cubicBezTo>
                  <a:cubicBezTo>
                    <a:pt x="140547" y="839595"/>
                    <a:pt x="174413" y="710901"/>
                    <a:pt x="213360" y="589828"/>
                  </a:cubicBezTo>
                  <a:cubicBezTo>
                    <a:pt x="252307" y="468755"/>
                    <a:pt x="304800" y="340061"/>
                    <a:pt x="345440" y="259628"/>
                  </a:cubicBezTo>
                  <a:cubicBezTo>
                    <a:pt x="386080" y="179195"/>
                    <a:pt x="419100" y="146175"/>
                    <a:pt x="457200" y="107228"/>
                  </a:cubicBezTo>
                  <a:cubicBezTo>
                    <a:pt x="495300" y="68281"/>
                    <a:pt x="541020" y="43728"/>
                    <a:pt x="574040" y="25948"/>
                  </a:cubicBezTo>
                  <a:cubicBezTo>
                    <a:pt x="607060" y="8168"/>
                    <a:pt x="629073" y="3088"/>
                    <a:pt x="655320" y="548"/>
                  </a:cubicBezTo>
                  <a:cubicBezTo>
                    <a:pt x="681567" y="-1992"/>
                    <a:pt x="704427" y="4781"/>
                    <a:pt x="731520" y="10708"/>
                  </a:cubicBezTo>
                  <a:cubicBezTo>
                    <a:pt x="758613" y="16635"/>
                    <a:pt x="793327" y="22561"/>
                    <a:pt x="817880" y="36108"/>
                  </a:cubicBezTo>
                  <a:cubicBezTo>
                    <a:pt x="842433" y="49655"/>
                    <a:pt x="863600" y="75901"/>
                    <a:pt x="878840" y="91988"/>
                  </a:cubicBezTo>
                  <a:cubicBezTo>
                    <a:pt x="894080" y="108075"/>
                    <a:pt x="901700" y="120351"/>
                    <a:pt x="909320" y="132628"/>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122">
              <a:extLst>
                <a:ext uri="{FF2B5EF4-FFF2-40B4-BE49-F238E27FC236}">
                  <a16:creationId xmlns:a16="http://schemas.microsoft.com/office/drawing/2014/main" id="{91D59AD6-48EF-4ED4-BB95-9C7E1C62B34A}"/>
                </a:ext>
              </a:extLst>
            </p:cNvPr>
            <p:cNvSpPr/>
            <p:nvPr/>
          </p:nvSpPr>
          <p:spPr>
            <a:xfrm>
              <a:off x="1442533" y="2402165"/>
              <a:ext cx="706120" cy="137835"/>
            </a:xfrm>
            <a:custGeom>
              <a:avLst/>
              <a:gdLst>
                <a:gd name="connsiteX0" fmla="*/ 0 w 706120"/>
                <a:gd name="connsiteY0" fmla="*/ 137835 h 137835"/>
                <a:gd name="connsiteX1" fmla="*/ 101600 w 706120"/>
                <a:gd name="connsiteY1" fmla="*/ 66715 h 137835"/>
                <a:gd name="connsiteX2" fmla="*/ 314960 w 706120"/>
                <a:gd name="connsiteY2" fmla="*/ 10835 h 137835"/>
                <a:gd name="connsiteX3" fmla="*/ 416560 w 706120"/>
                <a:gd name="connsiteY3" fmla="*/ 675 h 137835"/>
                <a:gd name="connsiteX4" fmla="*/ 563880 w 706120"/>
                <a:gd name="connsiteY4" fmla="*/ 20995 h 137835"/>
                <a:gd name="connsiteX5" fmla="*/ 660400 w 706120"/>
                <a:gd name="connsiteY5" fmla="*/ 41315 h 137835"/>
                <a:gd name="connsiteX6" fmla="*/ 706120 w 706120"/>
                <a:gd name="connsiteY6" fmla="*/ 66715 h 13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20" h="137835">
                  <a:moveTo>
                    <a:pt x="0" y="137835"/>
                  </a:moveTo>
                  <a:cubicBezTo>
                    <a:pt x="24553" y="112858"/>
                    <a:pt x="49107" y="87882"/>
                    <a:pt x="101600" y="66715"/>
                  </a:cubicBezTo>
                  <a:cubicBezTo>
                    <a:pt x="154093" y="45548"/>
                    <a:pt x="262467" y="21842"/>
                    <a:pt x="314960" y="10835"/>
                  </a:cubicBezTo>
                  <a:cubicBezTo>
                    <a:pt x="367453" y="-172"/>
                    <a:pt x="375073" y="-1018"/>
                    <a:pt x="416560" y="675"/>
                  </a:cubicBezTo>
                  <a:cubicBezTo>
                    <a:pt x="458047" y="2368"/>
                    <a:pt x="523240" y="14222"/>
                    <a:pt x="563880" y="20995"/>
                  </a:cubicBezTo>
                  <a:cubicBezTo>
                    <a:pt x="604520" y="27768"/>
                    <a:pt x="636693" y="33695"/>
                    <a:pt x="660400" y="41315"/>
                  </a:cubicBezTo>
                  <a:cubicBezTo>
                    <a:pt x="684107" y="48935"/>
                    <a:pt x="695113" y="57825"/>
                    <a:pt x="706120" y="66715"/>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Connector 53">
            <a:extLst>
              <a:ext uri="{FF2B5EF4-FFF2-40B4-BE49-F238E27FC236}">
                <a16:creationId xmlns:a16="http://schemas.microsoft.com/office/drawing/2014/main" id="{E5961E57-6406-4FB1-8E6D-656DE8566715}"/>
              </a:ext>
            </a:extLst>
          </p:cNvPr>
          <p:cNvCxnSpPr>
            <a:cxnSpLocks/>
          </p:cNvCxnSpPr>
          <p:nvPr/>
        </p:nvCxnSpPr>
        <p:spPr>
          <a:xfrm>
            <a:off x="7315893" y="2545375"/>
            <a:ext cx="1" cy="30834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F0BC074C-D0D6-4FB7-99A6-E7E37F954F2E}"/>
              </a:ext>
            </a:extLst>
          </p:cNvPr>
          <p:cNvSpPr/>
          <p:nvPr/>
        </p:nvSpPr>
        <p:spPr>
          <a:xfrm>
            <a:off x="4758101" y="3530974"/>
            <a:ext cx="1544369" cy="175996"/>
          </a:xfrm>
          <a:custGeom>
            <a:avLst/>
            <a:gdLst>
              <a:gd name="connsiteX0" fmla="*/ 0 w 1270000"/>
              <a:gd name="connsiteY0" fmla="*/ 36150 h 135210"/>
              <a:gd name="connsiteX1" fmla="*/ 187960 w 1270000"/>
              <a:gd name="connsiteY1" fmla="*/ 8210 h 135210"/>
              <a:gd name="connsiteX2" fmla="*/ 408940 w 1270000"/>
              <a:gd name="connsiteY2" fmla="*/ 590 h 135210"/>
              <a:gd name="connsiteX3" fmla="*/ 670560 w 1270000"/>
              <a:gd name="connsiteY3" fmla="*/ 20910 h 135210"/>
              <a:gd name="connsiteX4" fmla="*/ 906780 w 1270000"/>
              <a:gd name="connsiteY4" fmla="*/ 53930 h 135210"/>
              <a:gd name="connsiteX5" fmla="*/ 1115060 w 1270000"/>
              <a:gd name="connsiteY5" fmla="*/ 97110 h 135210"/>
              <a:gd name="connsiteX6" fmla="*/ 1270000 w 1270000"/>
              <a:gd name="connsiteY6" fmla="*/ 135210 h 135210"/>
              <a:gd name="connsiteX0" fmla="*/ 0 w 1292966"/>
              <a:gd name="connsiteY0" fmla="*/ 36150 h 146638"/>
              <a:gd name="connsiteX1" fmla="*/ 187960 w 1292966"/>
              <a:gd name="connsiteY1" fmla="*/ 8210 h 146638"/>
              <a:gd name="connsiteX2" fmla="*/ 408940 w 1292966"/>
              <a:gd name="connsiteY2" fmla="*/ 590 h 146638"/>
              <a:gd name="connsiteX3" fmla="*/ 670560 w 1292966"/>
              <a:gd name="connsiteY3" fmla="*/ 20910 h 146638"/>
              <a:gd name="connsiteX4" fmla="*/ 906780 w 1292966"/>
              <a:gd name="connsiteY4" fmla="*/ 53930 h 146638"/>
              <a:gd name="connsiteX5" fmla="*/ 1115060 w 1292966"/>
              <a:gd name="connsiteY5" fmla="*/ 97110 h 146638"/>
              <a:gd name="connsiteX6" fmla="*/ 1292966 w 1292966"/>
              <a:gd name="connsiteY6" fmla="*/ 146638 h 1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966" h="146638">
                <a:moveTo>
                  <a:pt x="0" y="36150"/>
                </a:moveTo>
                <a:cubicBezTo>
                  <a:pt x="59901" y="25143"/>
                  <a:pt x="119803" y="14137"/>
                  <a:pt x="187960" y="8210"/>
                </a:cubicBezTo>
                <a:cubicBezTo>
                  <a:pt x="256117" y="2283"/>
                  <a:pt x="328507" y="-1527"/>
                  <a:pt x="408940" y="590"/>
                </a:cubicBezTo>
                <a:cubicBezTo>
                  <a:pt x="489373" y="2707"/>
                  <a:pt x="587587" y="12020"/>
                  <a:pt x="670560" y="20910"/>
                </a:cubicBezTo>
                <a:cubicBezTo>
                  <a:pt x="753533" y="29800"/>
                  <a:pt x="832697" y="41230"/>
                  <a:pt x="906780" y="53930"/>
                </a:cubicBezTo>
                <a:cubicBezTo>
                  <a:pt x="980863" y="66630"/>
                  <a:pt x="1050696" y="81659"/>
                  <a:pt x="1115060" y="97110"/>
                </a:cubicBezTo>
                <a:cubicBezTo>
                  <a:pt x="1179424" y="112561"/>
                  <a:pt x="1291273" y="130975"/>
                  <a:pt x="1292966" y="146638"/>
                </a:cubicBezTo>
              </a:path>
            </a:pathLst>
          </a:cu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BA3F748-0513-4A48-9355-4047DD9C51F7}"/>
              </a:ext>
            </a:extLst>
          </p:cNvPr>
          <p:cNvSpPr/>
          <p:nvPr/>
        </p:nvSpPr>
        <p:spPr>
          <a:xfrm>
            <a:off x="2789116" y="3531508"/>
            <a:ext cx="1099934" cy="2073170"/>
          </a:xfrm>
          <a:custGeom>
            <a:avLst/>
            <a:gdLst>
              <a:gd name="connsiteX0" fmla="*/ 0 w 921844"/>
              <a:gd name="connsiteY0" fmla="*/ 1727248 h 1727248"/>
              <a:gd name="connsiteX1" fmla="*/ 30480 w 921844"/>
              <a:gd name="connsiteY1" fmla="*/ 1361488 h 1727248"/>
              <a:gd name="connsiteX2" fmla="*/ 96520 w 921844"/>
              <a:gd name="connsiteY2" fmla="*/ 1026208 h 1727248"/>
              <a:gd name="connsiteX3" fmla="*/ 182880 w 921844"/>
              <a:gd name="connsiteY3" fmla="*/ 640128 h 1727248"/>
              <a:gd name="connsiteX4" fmla="*/ 284480 w 921844"/>
              <a:gd name="connsiteY4" fmla="*/ 365808 h 1727248"/>
              <a:gd name="connsiteX5" fmla="*/ 431800 w 921844"/>
              <a:gd name="connsiteY5" fmla="*/ 127048 h 1727248"/>
              <a:gd name="connsiteX6" fmla="*/ 568960 w 921844"/>
              <a:gd name="connsiteY6" fmla="*/ 30528 h 1727248"/>
              <a:gd name="connsiteX7" fmla="*/ 675640 w 921844"/>
              <a:gd name="connsiteY7" fmla="*/ 48 h 1727248"/>
              <a:gd name="connsiteX8" fmla="*/ 802640 w 921844"/>
              <a:gd name="connsiteY8" fmla="*/ 35608 h 1727248"/>
              <a:gd name="connsiteX9" fmla="*/ 868680 w 921844"/>
              <a:gd name="connsiteY9" fmla="*/ 61008 h 1727248"/>
              <a:gd name="connsiteX10" fmla="*/ 914400 w 921844"/>
              <a:gd name="connsiteY10" fmla="*/ 101648 h 1727248"/>
              <a:gd name="connsiteX0" fmla="*/ 0 w 922245"/>
              <a:gd name="connsiteY0" fmla="*/ 1727362 h 1727362"/>
              <a:gd name="connsiteX1" fmla="*/ 30480 w 922245"/>
              <a:gd name="connsiteY1" fmla="*/ 1361602 h 1727362"/>
              <a:gd name="connsiteX2" fmla="*/ 96520 w 922245"/>
              <a:gd name="connsiteY2" fmla="*/ 1026322 h 1727362"/>
              <a:gd name="connsiteX3" fmla="*/ 182880 w 922245"/>
              <a:gd name="connsiteY3" fmla="*/ 640242 h 1727362"/>
              <a:gd name="connsiteX4" fmla="*/ 284480 w 922245"/>
              <a:gd name="connsiteY4" fmla="*/ 365922 h 1727362"/>
              <a:gd name="connsiteX5" fmla="*/ 431800 w 922245"/>
              <a:gd name="connsiteY5" fmla="*/ 127162 h 1727362"/>
              <a:gd name="connsiteX6" fmla="*/ 568960 w 922245"/>
              <a:gd name="connsiteY6" fmla="*/ 30642 h 1727362"/>
              <a:gd name="connsiteX7" fmla="*/ 675640 w 922245"/>
              <a:gd name="connsiteY7" fmla="*/ 162 h 1727362"/>
              <a:gd name="connsiteX8" fmla="*/ 777240 w 922245"/>
              <a:gd name="connsiteY8" fmla="*/ 20482 h 1727362"/>
              <a:gd name="connsiteX9" fmla="*/ 868680 w 922245"/>
              <a:gd name="connsiteY9" fmla="*/ 61122 h 1727362"/>
              <a:gd name="connsiteX10" fmla="*/ 914400 w 922245"/>
              <a:gd name="connsiteY10" fmla="*/ 101762 h 1727362"/>
              <a:gd name="connsiteX0" fmla="*/ 0 w 920879"/>
              <a:gd name="connsiteY0" fmla="*/ 1727345 h 1727345"/>
              <a:gd name="connsiteX1" fmla="*/ 30480 w 920879"/>
              <a:gd name="connsiteY1" fmla="*/ 1361585 h 1727345"/>
              <a:gd name="connsiteX2" fmla="*/ 96520 w 920879"/>
              <a:gd name="connsiteY2" fmla="*/ 1026305 h 1727345"/>
              <a:gd name="connsiteX3" fmla="*/ 182880 w 920879"/>
              <a:gd name="connsiteY3" fmla="*/ 640225 h 1727345"/>
              <a:gd name="connsiteX4" fmla="*/ 284480 w 920879"/>
              <a:gd name="connsiteY4" fmla="*/ 365905 h 1727345"/>
              <a:gd name="connsiteX5" fmla="*/ 431800 w 920879"/>
              <a:gd name="connsiteY5" fmla="*/ 127145 h 1727345"/>
              <a:gd name="connsiteX6" fmla="*/ 568960 w 920879"/>
              <a:gd name="connsiteY6" fmla="*/ 30625 h 1727345"/>
              <a:gd name="connsiteX7" fmla="*/ 675640 w 920879"/>
              <a:gd name="connsiteY7" fmla="*/ 145 h 1727345"/>
              <a:gd name="connsiteX8" fmla="*/ 777240 w 920879"/>
              <a:gd name="connsiteY8" fmla="*/ 20465 h 1727345"/>
              <a:gd name="connsiteX9" fmla="*/ 853440 w 920879"/>
              <a:gd name="connsiteY9" fmla="*/ 50945 h 1727345"/>
              <a:gd name="connsiteX10" fmla="*/ 914400 w 920879"/>
              <a:gd name="connsiteY10" fmla="*/ 101745 h 172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0879" h="1727345">
                <a:moveTo>
                  <a:pt x="0" y="1727345"/>
                </a:moveTo>
                <a:cubicBezTo>
                  <a:pt x="7196" y="1602885"/>
                  <a:pt x="14393" y="1478425"/>
                  <a:pt x="30480" y="1361585"/>
                </a:cubicBezTo>
                <a:cubicBezTo>
                  <a:pt x="46567" y="1244745"/>
                  <a:pt x="71120" y="1146532"/>
                  <a:pt x="96520" y="1026305"/>
                </a:cubicBezTo>
                <a:cubicBezTo>
                  <a:pt x="121920" y="906078"/>
                  <a:pt x="151553" y="750292"/>
                  <a:pt x="182880" y="640225"/>
                </a:cubicBezTo>
                <a:cubicBezTo>
                  <a:pt x="214207" y="530158"/>
                  <a:pt x="242993" y="451418"/>
                  <a:pt x="284480" y="365905"/>
                </a:cubicBezTo>
                <a:cubicBezTo>
                  <a:pt x="325967" y="280392"/>
                  <a:pt x="384387" y="183025"/>
                  <a:pt x="431800" y="127145"/>
                </a:cubicBezTo>
                <a:cubicBezTo>
                  <a:pt x="479213" y="71265"/>
                  <a:pt x="528320" y="51792"/>
                  <a:pt x="568960" y="30625"/>
                </a:cubicBezTo>
                <a:cubicBezTo>
                  <a:pt x="609600" y="9458"/>
                  <a:pt x="640927" y="1838"/>
                  <a:pt x="675640" y="145"/>
                </a:cubicBezTo>
                <a:cubicBezTo>
                  <a:pt x="710353" y="-1548"/>
                  <a:pt x="747607" y="11998"/>
                  <a:pt x="777240" y="20465"/>
                </a:cubicBezTo>
                <a:cubicBezTo>
                  <a:pt x="806873" y="28932"/>
                  <a:pt x="830580" y="37398"/>
                  <a:pt x="853440" y="50945"/>
                </a:cubicBezTo>
                <a:cubicBezTo>
                  <a:pt x="876300" y="64492"/>
                  <a:pt x="941493" y="89892"/>
                  <a:pt x="914400" y="101745"/>
                </a:cubicBezTo>
              </a:path>
            </a:pathLst>
          </a:cu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9CE6B76-86B4-4113-AADA-68ADBCC2AAFA}"/>
              </a:ext>
            </a:extLst>
          </p:cNvPr>
          <p:cNvSpPr/>
          <p:nvPr/>
        </p:nvSpPr>
        <p:spPr>
          <a:xfrm>
            <a:off x="3890412" y="3529015"/>
            <a:ext cx="861621" cy="121559"/>
          </a:xfrm>
          <a:custGeom>
            <a:avLst/>
            <a:gdLst>
              <a:gd name="connsiteX0" fmla="*/ 0 w 721360"/>
              <a:gd name="connsiteY0" fmla="*/ 101282 h 101282"/>
              <a:gd name="connsiteX1" fmla="*/ 104140 w 721360"/>
              <a:gd name="connsiteY1" fmla="*/ 58102 h 101282"/>
              <a:gd name="connsiteX2" fmla="*/ 248920 w 721360"/>
              <a:gd name="connsiteY2" fmla="*/ 20002 h 101282"/>
              <a:gd name="connsiteX3" fmla="*/ 388620 w 721360"/>
              <a:gd name="connsiteY3" fmla="*/ 2222 h 101282"/>
              <a:gd name="connsiteX4" fmla="*/ 487680 w 721360"/>
              <a:gd name="connsiteY4" fmla="*/ 2222 h 101282"/>
              <a:gd name="connsiteX5" fmla="*/ 632460 w 721360"/>
              <a:gd name="connsiteY5" fmla="*/ 20002 h 101282"/>
              <a:gd name="connsiteX6" fmla="*/ 721360 w 721360"/>
              <a:gd name="connsiteY6" fmla="*/ 42862 h 10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 h="101282">
                <a:moveTo>
                  <a:pt x="0" y="101282"/>
                </a:moveTo>
                <a:cubicBezTo>
                  <a:pt x="31326" y="86465"/>
                  <a:pt x="62653" y="71649"/>
                  <a:pt x="104140" y="58102"/>
                </a:cubicBezTo>
                <a:cubicBezTo>
                  <a:pt x="145627" y="44555"/>
                  <a:pt x="201507" y="29315"/>
                  <a:pt x="248920" y="20002"/>
                </a:cubicBezTo>
                <a:cubicBezTo>
                  <a:pt x="296333" y="10689"/>
                  <a:pt x="348827" y="5185"/>
                  <a:pt x="388620" y="2222"/>
                </a:cubicBezTo>
                <a:cubicBezTo>
                  <a:pt x="428413" y="-741"/>
                  <a:pt x="447040" y="-741"/>
                  <a:pt x="487680" y="2222"/>
                </a:cubicBezTo>
                <a:cubicBezTo>
                  <a:pt x="528320" y="5185"/>
                  <a:pt x="593513" y="13229"/>
                  <a:pt x="632460" y="20002"/>
                </a:cubicBezTo>
                <a:cubicBezTo>
                  <a:pt x="671407" y="26775"/>
                  <a:pt x="718820" y="39475"/>
                  <a:pt x="721360" y="42862"/>
                </a:cubicBezTo>
              </a:path>
            </a:pathLst>
          </a:cu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75503E1-D6D8-4882-BDFE-1331B6475CBC}"/>
              </a:ext>
            </a:extLst>
          </p:cNvPr>
          <p:cNvSpPr>
            <a:spLocks noChangeAspect="1"/>
          </p:cNvSpPr>
          <p:nvPr/>
        </p:nvSpPr>
        <p:spPr>
          <a:xfrm>
            <a:off x="3557223" y="3302195"/>
            <a:ext cx="53575" cy="53575"/>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05EF7158-FF7F-4C2C-B7B6-26A871B16900}"/>
              </a:ext>
            </a:extLst>
          </p:cNvPr>
          <p:cNvSpPr>
            <a:spLocks noChangeAspect="1"/>
          </p:cNvSpPr>
          <p:nvPr/>
        </p:nvSpPr>
        <p:spPr>
          <a:xfrm>
            <a:off x="3540906" y="3103738"/>
            <a:ext cx="53575" cy="53575"/>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C462BCF9-B527-426A-9A6C-AF1EBF06555E}"/>
              </a:ext>
            </a:extLst>
          </p:cNvPr>
          <p:cNvSpPr txBox="1">
            <a:spLocks noChangeAspect="1"/>
          </p:cNvSpPr>
          <p:nvPr/>
        </p:nvSpPr>
        <p:spPr>
          <a:xfrm>
            <a:off x="3396596" y="2928042"/>
            <a:ext cx="406815" cy="161583"/>
          </a:xfrm>
          <a:prstGeom prst="rect">
            <a:avLst/>
          </a:prstGeom>
          <a:noFill/>
        </p:spPr>
        <p:txBody>
          <a:bodyPr wrap="square" lIns="0" tIns="0" rIns="0" bIns="0" rtlCol="0">
            <a:spAutoFit/>
          </a:bodyPr>
          <a:lstStyle/>
          <a:p>
            <a:pPr algn="ctr"/>
            <a:r>
              <a:rPr lang="en-US" sz="1050" dirty="0"/>
              <a:t>72 %</a:t>
            </a:r>
          </a:p>
        </p:txBody>
      </p:sp>
      <p:sp>
        <p:nvSpPr>
          <p:cNvPr id="73" name="TextBox 72">
            <a:extLst>
              <a:ext uri="{FF2B5EF4-FFF2-40B4-BE49-F238E27FC236}">
                <a16:creationId xmlns:a16="http://schemas.microsoft.com/office/drawing/2014/main" id="{9D5AD1A0-E32F-42B0-BFAE-BD680F8C34A8}"/>
              </a:ext>
            </a:extLst>
          </p:cNvPr>
          <p:cNvSpPr txBox="1">
            <a:spLocks noChangeAspect="1"/>
          </p:cNvSpPr>
          <p:nvPr/>
        </p:nvSpPr>
        <p:spPr>
          <a:xfrm>
            <a:off x="7401165" y="2320589"/>
            <a:ext cx="259222" cy="323165"/>
          </a:xfrm>
          <a:prstGeom prst="rect">
            <a:avLst/>
          </a:prstGeom>
          <a:noFill/>
        </p:spPr>
        <p:txBody>
          <a:bodyPr wrap="square" lIns="0" tIns="0" rIns="0" bIns="0" rtlCol="0">
            <a:spAutoFit/>
          </a:bodyPr>
          <a:lstStyle/>
          <a:p>
            <a:r>
              <a:rPr lang="en-US" sz="1050" b="1" dirty="0"/>
              <a:t>EFF</a:t>
            </a:r>
          </a:p>
          <a:p>
            <a:r>
              <a:rPr lang="en-US" sz="1050" b="1" dirty="0"/>
              <a:t>[%]</a:t>
            </a:r>
          </a:p>
        </p:txBody>
      </p:sp>
      <p:sp>
        <p:nvSpPr>
          <p:cNvPr id="79" name="Oval 78">
            <a:extLst>
              <a:ext uri="{FF2B5EF4-FFF2-40B4-BE49-F238E27FC236}">
                <a16:creationId xmlns:a16="http://schemas.microsoft.com/office/drawing/2014/main" id="{EFE432C8-3B63-46BE-9109-45A9D0F2FC9E}"/>
              </a:ext>
            </a:extLst>
          </p:cNvPr>
          <p:cNvSpPr>
            <a:spLocks noChangeAspect="1"/>
          </p:cNvSpPr>
          <p:nvPr/>
        </p:nvSpPr>
        <p:spPr>
          <a:xfrm>
            <a:off x="3546429" y="3501450"/>
            <a:ext cx="53575" cy="53575"/>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803520F6-97E9-43B1-99A6-98E367EDE16B}"/>
              </a:ext>
            </a:extLst>
          </p:cNvPr>
          <p:cNvSpPr txBox="1">
            <a:spLocks noChangeAspect="1"/>
          </p:cNvSpPr>
          <p:nvPr/>
        </p:nvSpPr>
        <p:spPr>
          <a:xfrm>
            <a:off x="3435081" y="3166435"/>
            <a:ext cx="406815" cy="161583"/>
          </a:xfrm>
          <a:prstGeom prst="rect">
            <a:avLst/>
          </a:prstGeom>
          <a:noFill/>
        </p:spPr>
        <p:txBody>
          <a:bodyPr wrap="square" lIns="0" tIns="0" rIns="0" bIns="0" rtlCol="0">
            <a:spAutoFit/>
          </a:bodyPr>
          <a:lstStyle/>
          <a:p>
            <a:pPr algn="ctr"/>
            <a:r>
              <a:rPr lang="en-US" sz="1050" dirty="0"/>
              <a:t>66 %</a:t>
            </a:r>
          </a:p>
        </p:txBody>
      </p:sp>
      <p:sp>
        <p:nvSpPr>
          <p:cNvPr id="78" name="TextBox 77">
            <a:extLst>
              <a:ext uri="{FF2B5EF4-FFF2-40B4-BE49-F238E27FC236}">
                <a16:creationId xmlns:a16="http://schemas.microsoft.com/office/drawing/2014/main" id="{337A5CF5-1406-41DC-BA86-BBED39DFC449}"/>
              </a:ext>
            </a:extLst>
          </p:cNvPr>
          <p:cNvSpPr txBox="1">
            <a:spLocks noChangeAspect="1"/>
          </p:cNvSpPr>
          <p:nvPr/>
        </p:nvSpPr>
        <p:spPr>
          <a:xfrm>
            <a:off x="3434985" y="3362197"/>
            <a:ext cx="406815" cy="161583"/>
          </a:xfrm>
          <a:prstGeom prst="rect">
            <a:avLst/>
          </a:prstGeom>
          <a:noFill/>
        </p:spPr>
        <p:txBody>
          <a:bodyPr wrap="square" lIns="0" tIns="0" rIns="0" bIns="0" rtlCol="0">
            <a:spAutoFit/>
          </a:bodyPr>
          <a:lstStyle/>
          <a:p>
            <a:pPr algn="ctr"/>
            <a:r>
              <a:rPr lang="en-US" sz="1050" dirty="0"/>
              <a:t>62 %</a:t>
            </a:r>
          </a:p>
        </p:txBody>
      </p:sp>
      <p:cxnSp>
        <p:nvCxnSpPr>
          <p:cNvPr id="4" name="Straight Connector 3">
            <a:extLst>
              <a:ext uri="{FF2B5EF4-FFF2-40B4-BE49-F238E27FC236}">
                <a16:creationId xmlns:a16="http://schemas.microsoft.com/office/drawing/2014/main" id="{E498A2E1-D7C8-49E8-A47F-33FD230BBAB9}"/>
              </a:ext>
            </a:extLst>
          </p:cNvPr>
          <p:cNvCxnSpPr>
            <a:cxnSpLocks/>
          </p:cNvCxnSpPr>
          <p:nvPr/>
        </p:nvCxnSpPr>
        <p:spPr>
          <a:xfrm>
            <a:off x="5210650" y="1192550"/>
            <a:ext cx="6392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EB62993-F885-47C9-9F3C-CEB7CD7A3C95}"/>
              </a:ext>
            </a:extLst>
          </p:cNvPr>
          <p:cNvSpPr>
            <a:spLocks noGrp="1"/>
          </p:cNvSpPr>
          <p:nvPr>
            <p:ph type="title"/>
          </p:nvPr>
        </p:nvSpPr>
        <p:spPr>
          <a:xfrm>
            <a:off x="254117" y="220735"/>
            <a:ext cx="9100160" cy="369332"/>
          </a:xfrm>
        </p:spPr>
        <p:txBody>
          <a:bodyPr/>
          <a:lstStyle/>
          <a:p>
            <a:r>
              <a:rPr lang="en-US" sz="2400" dirty="0"/>
              <a:t>MLE Electrical Efficiency Gain vs. Conventional VFD/Motor</a:t>
            </a:r>
          </a:p>
        </p:txBody>
      </p:sp>
      <p:cxnSp>
        <p:nvCxnSpPr>
          <p:cNvPr id="5" name="Straight Connector 4">
            <a:extLst>
              <a:ext uri="{FF2B5EF4-FFF2-40B4-BE49-F238E27FC236}">
                <a16:creationId xmlns:a16="http://schemas.microsoft.com/office/drawing/2014/main" id="{CCD3A579-787E-4552-84C9-056C0E896A1C}"/>
              </a:ext>
            </a:extLst>
          </p:cNvPr>
          <p:cNvCxnSpPr>
            <a:cxnSpLocks/>
          </p:cNvCxnSpPr>
          <p:nvPr/>
        </p:nvCxnSpPr>
        <p:spPr>
          <a:xfrm>
            <a:off x="2800631" y="5610243"/>
            <a:ext cx="4500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DDB4F75-E60D-446B-A6D2-7851DD2801C0}"/>
              </a:ext>
            </a:extLst>
          </p:cNvPr>
          <p:cNvCxnSpPr>
            <a:cxnSpLocks/>
          </p:cNvCxnSpPr>
          <p:nvPr/>
        </p:nvCxnSpPr>
        <p:spPr>
          <a:xfrm flipV="1">
            <a:off x="2800631" y="1264773"/>
            <a:ext cx="0" cy="43454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7D47E9A-248A-43D1-9555-15E48184DB75}"/>
              </a:ext>
            </a:extLst>
          </p:cNvPr>
          <p:cNvSpPr txBox="1"/>
          <p:nvPr/>
        </p:nvSpPr>
        <p:spPr>
          <a:xfrm>
            <a:off x="7408781" y="5522586"/>
            <a:ext cx="232524" cy="161583"/>
          </a:xfrm>
          <a:prstGeom prst="rect">
            <a:avLst/>
          </a:prstGeom>
          <a:noFill/>
        </p:spPr>
        <p:txBody>
          <a:bodyPr wrap="square" lIns="0" tIns="0" rIns="0" bIns="0" rtlCol="0">
            <a:spAutoFit/>
          </a:bodyPr>
          <a:lstStyle/>
          <a:p>
            <a:r>
              <a:rPr lang="en-US" sz="1050" dirty="0"/>
              <a:t>0</a:t>
            </a:r>
          </a:p>
        </p:txBody>
      </p:sp>
      <p:sp>
        <p:nvSpPr>
          <p:cNvPr id="18" name="TextBox 17">
            <a:extLst>
              <a:ext uri="{FF2B5EF4-FFF2-40B4-BE49-F238E27FC236}">
                <a16:creationId xmlns:a16="http://schemas.microsoft.com/office/drawing/2014/main" id="{BFEA2523-E7D1-48E7-A47B-56865630E12D}"/>
              </a:ext>
            </a:extLst>
          </p:cNvPr>
          <p:cNvSpPr txBox="1"/>
          <p:nvPr/>
        </p:nvSpPr>
        <p:spPr>
          <a:xfrm>
            <a:off x="3134588" y="5666380"/>
            <a:ext cx="232524" cy="161583"/>
          </a:xfrm>
          <a:prstGeom prst="rect">
            <a:avLst/>
          </a:prstGeom>
          <a:noFill/>
        </p:spPr>
        <p:txBody>
          <a:bodyPr wrap="square" lIns="0" tIns="0" rIns="0" bIns="0" rtlCol="0">
            <a:spAutoFit/>
          </a:bodyPr>
          <a:lstStyle/>
          <a:p>
            <a:pPr algn="ctr"/>
            <a:r>
              <a:rPr lang="en-US" sz="1050" dirty="0"/>
              <a:t>50</a:t>
            </a:r>
          </a:p>
        </p:txBody>
      </p:sp>
      <p:cxnSp>
        <p:nvCxnSpPr>
          <p:cNvPr id="19" name="Straight Connector 18">
            <a:extLst>
              <a:ext uri="{FF2B5EF4-FFF2-40B4-BE49-F238E27FC236}">
                <a16:creationId xmlns:a16="http://schemas.microsoft.com/office/drawing/2014/main" id="{8ACBBA35-EAA4-4F40-982D-C6A5E9F81024}"/>
              </a:ext>
            </a:extLst>
          </p:cNvPr>
          <p:cNvCxnSpPr/>
          <p:nvPr/>
        </p:nvCxnSpPr>
        <p:spPr>
          <a:xfrm>
            <a:off x="3255713" y="5610243"/>
            <a:ext cx="0" cy="7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C19B3C0-D771-4302-ACFC-8802996DD697}"/>
              </a:ext>
            </a:extLst>
          </p:cNvPr>
          <p:cNvSpPr txBox="1"/>
          <p:nvPr/>
        </p:nvSpPr>
        <p:spPr>
          <a:xfrm>
            <a:off x="3576965" y="5666380"/>
            <a:ext cx="232524" cy="161583"/>
          </a:xfrm>
          <a:prstGeom prst="rect">
            <a:avLst/>
          </a:prstGeom>
          <a:noFill/>
        </p:spPr>
        <p:txBody>
          <a:bodyPr wrap="square" lIns="0" tIns="0" rIns="0" bIns="0" rtlCol="0">
            <a:spAutoFit/>
          </a:bodyPr>
          <a:lstStyle/>
          <a:p>
            <a:pPr algn="ctr"/>
            <a:r>
              <a:rPr lang="en-US" sz="1050" dirty="0"/>
              <a:t>100</a:t>
            </a:r>
          </a:p>
        </p:txBody>
      </p:sp>
      <p:cxnSp>
        <p:nvCxnSpPr>
          <p:cNvPr id="21" name="Straight Connector 20">
            <a:extLst>
              <a:ext uri="{FF2B5EF4-FFF2-40B4-BE49-F238E27FC236}">
                <a16:creationId xmlns:a16="http://schemas.microsoft.com/office/drawing/2014/main" id="{3C400152-F4B1-422C-B6D3-ECBB2FFD7CF8}"/>
              </a:ext>
            </a:extLst>
          </p:cNvPr>
          <p:cNvCxnSpPr/>
          <p:nvPr/>
        </p:nvCxnSpPr>
        <p:spPr>
          <a:xfrm>
            <a:off x="3698090" y="5610243"/>
            <a:ext cx="0" cy="7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122C1C9-69F6-4C9A-BAA4-665315ACC507}"/>
              </a:ext>
            </a:extLst>
          </p:cNvPr>
          <p:cNvSpPr txBox="1"/>
          <p:nvPr/>
        </p:nvSpPr>
        <p:spPr>
          <a:xfrm>
            <a:off x="4023448" y="5666380"/>
            <a:ext cx="232524" cy="161583"/>
          </a:xfrm>
          <a:prstGeom prst="rect">
            <a:avLst/>
          </a:prstGeom>
          <a:noFill/>
        </p:spPr>
        <p:txBody>
          <a:bodyPr wrap="square" lIns="0" tIns="0" rIns="0" bIns="0" rtlCol="0">
            <a:spAutoFit/>
          </a:bodyPr>
          <a:lstStyle/>
          <a:p>
            <a:pPr algn="ctr"/>
            <a:r>
              <a:rPr lang="en-US" sz="1050" dirty="0"/>
              <a:t>150</a:t>
            </a:r>
          </a:p>
        </p:txBody>
      </p:sp>
      <p:cxnSp>
        <p:nvCxnSpPr>
          <p:cNvPr id="23" name="Straight Connector 22">
            <a:extLst>
              <a:ext uri="{FF2B5EF4-FFF2-40B4-BE49-F238E27FC236}">
                <a16:creationId xmlns:a16="http://schemas.microsoft.com/office/drawing/2014/main" id="{4BBC41D7-1356-4554-8228-273422DA050F}"/>
              </a:ext>
            </a:extLst>
          </p:cNvPr>
          <p:cNvCxnSpPr/>
          <p:nvPr/>
        </p:nvCxnSpPr>
        <p:spPr>
          <a:xfrm>
            <a:off x="4144572" y="5610243"/>
            <a:ext cx="0" cy="7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0189AC-2C93-41E2-9B17-C02348F2AF9F}"/>
              </a:ext>
            </a:extLst>
          </p:cNvPr>
          <p:cNvSpPr txBox="1"/>
          <p:nvPr/>
        </p:nvSpPr>
        <p:spPr>
          <a:xfrm>
            <a:off x="4466181" y="5666380"/>
            <a:ext cx="232524" cy="161583"/>
          </a:xfrm>
          <a:prstGeom prst="rect">
            <a:avLst/>
          </a:prstGeom>
          <a:noFill/>
        </p:spPr>
        <p:txBody>
          <a:bodyPr wrap="square" lIns="0" tIns="0" rIns="0" bIns="0" rtlCol="0">
            <a:spAutoFit/>
          </a:bodyPr>
          <a:lstStyle/>
          <a:p>
            <a:pPr algn="ctr"/>
            <a:r>
              <a:rPr lang="en-US" sz="1050" dirty="0"/>
              <a:t>200</a:t>
            </a:r>
          </a:p>
        </p:txBody>
      </p:sp>
      <p:cxnSp>
        <p:nvCxnSpPr>
          <p:cNvPr id="25" name="Straight Connector 24">
            <a:extLst>
              <a:ext uri="{FF2B5EF4-FFF2-40B4-BE49-F238E27FC236}">
                <a16:creationId xmlns:a16="http://schemas.microsoft.com/office/drawing/2014/main" id="{3F22F753-DE77-4847-BB4F-25F4DF61BCE8}"/>
              </a:ext>
            </a:extLst>
          </p:cNvPr>
          <p:cNvCxnSpPr/>
          <p:nvPr/>
        </p:nvCxnSpPr>
        <p:spPr>
          <a:xfrm>
            <a:off x="4587306" y="5610243"/>
            <a:ext cx="0" cy="7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D1E287C-8D90-4023-A24E-38EAE75DDFA4}"/>
              </a:ext>
            </a:extLst>
          </p:cNvPr>
          <p:cNvSpPr txBox="1"/>
          <p:nvPr/>
        </p:nvSpPr>
        <p:spPr>
          <a:xfrm>
            <a:off x="4910610" y="5666380"/>
            <a:ext cx="232524" cy="161583"/>
          </a:xfrm>
          <a:prstGeom prst="rect">
            <a:avLst/>
          </a:prstGeom>
          <a:noFill/>
        </p:spPr>
        <p:txBody>
          <a:bodyPr wrap="square" lIns="0" tIns="0" rIns="0" bIns="0" rtlCol="0">
            <a:spAutoFit/>
          </a:bodyPr>
          <a:lstStyle/>
          <a:p>
            <a:pPr algn="ctr"/>
            <a:r>
              <a:rPr lang="en-US" sz="1050" dirty="0"/>
              <a:t>250</a:t>
            </a:r>
          </a:p>
        </p:txBody>
      </p:sp>
      <p:cxnSp>
        <p:nvCxnSpPr>
          <p:cNvPr id="27" name="Straight Connector 26">
            <a:extLst>
              <a:ext uri="{FF2B5EF4-FFF2-40B4-BE49-F238E27FC236}">
                <a16:creationId xmlns:a16="http://schemas.microsoft.com/office/drawing/2014/main" id="{2175420B-FA43-4D7B-ABB9-F798296A6B88}"/>
              </a:ext>
            </a:extLst>
          </p:cNvPr>
          <p:cNvCxnSpPr/>
          <p:nvPr/>
        </p:nvCxnSpPr>
        <p:spPr>
          <a:xfrm>
            <a:off x="5031735" y="5610243"/>
            <a:ext cx="0" cy="7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BE468EA-9BD2-4A92-8500-8929828DCC3F}"/>
              </a:ext>
            </a:extLst>
          </p:cNvPr>
          <p:cNvSpPr txBox="1"/>
          <p:nvPr/>
        </p:nvSpPr>
        <p:spPr>
          <a:xfrm>
            <a:off x="5357236" y="5666380"/>
            <a:ext cx="232524" cy="161583"/>
          </a:xfrm>
          <a:prstGeom prst="rect">
            <a:avLst/>
          </a:prstGeom>
          <a:noFill/>
        </p:spPr>
        <p:txBody>
          <a:bodyPr wrap="square" lIns="0" tIns="0" rIns="0" bIns="0" rtlCol="0">
            <a:spAutoFit/>
          </a:bodyPr>
          <a:lstStyle/>
          <a:p>
            <a:pPr algn="ctr"/>
            <a:r>
              <a:rPr lang="en-US" sz="1050" dirty="0"/>
              <a:t>300</a:t>
            </a:r>
          </a:p>
        </p:txBody>
      </p:sp>
      <p:cxnSp>
        <p:nvCxnSpPr>
          <p:cNvPr id="29" name="Straight Connector 28">
            <a:extLst>
              <a:ext uri="{FF2B5EF4-FFF2-40B4-BE49-F238E27FC236}">
                <a16:creationId xmlns:a16="http://schemas.microsoft.com/office/drawing/2014/main" id="{C0E98845-28FB-436D-B8C8-DC167A4E1FB9}"/>
              </a:ext>
            </a:extLst>
          </p:cNvPr>
          <p:cNvCxnSpPr/>
          <p:nvPr/>
        </p:nvCxnSpPr>
        <p:spPr>
          <a:xfrm>
            <a:off x="5478361" y="5610243"/>
            <a:ext cx="0" cy="7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200EE58-E9BC-467D-BD08-F809828DCE8A}"/>
              </a:ext>
            </a:extLst>
          </p:cNvPr>
          <p:cNvSpPr txBox="1"/>
          <p:nvPr/>
        </p:nvSpPr>
        <p:spPr>
          <a:xfrm>
            <a:off x="5805772" y="5666380"/>
            <a:ext cx="232524" cy="161583"/>
          </a:xfrm>
          <a:prstGeom prst="rect">
            <a:avLst/>
          </a:prstGeom>
          <a:noFill/>
        </p:spPr>
        <p:txBody>
          <a:bodyPr wrap="square" lIns="0" tIns="0" rIns="0" bIns="0" rtlCol="0">
            <a:spAutoFit/>
          </a:bodyPr>
          <a:lstStyle/>
          <a:p>
            <a:pPr algn="ctr"/>
            <a:r>
              <a:rPr lang="en-US" sz="1050" dirty="0"/>
              <a:t>350</a:t>
            </a:r>
          </a:p>
        </p:txBody>
      </p:sp>
      <p:cxnSp>
        <p:nvCxnSpPr>
          <p:cNvPr id="31" name="Straight Connector 30">
            <a:extLst>
              <a:ext uri="{FF2B5EF4-FFF2-40B4-BE49-F238E27FC236}">
                <a16:creationId xmlns:a16="http://schemas.microsoft.com/office/drawing/2014/main" id="{E861B3E1-778C-4DC6-BAF0-E1F8853D36EE}"/>
              </a:ext>
            </a:extLst>
          </p:cNvPr>
          <p:cNvCxnSpPr/>
          <p:nvPr/>
        </p:nvCxnSpPr>
        <p:spPr>
          <a:xfrm>
            <a:off x="5926897" y="5610243"/>
            <a:ext cx="0" cy="7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137605E-A12D-4F8D-9A70-7201923B059E}"/>
              </a:ext>
            </a:extLst>
          </p:cNvPr>
          <p:cNvSpPr txBox="1"/>
          <p:nvPr/>
        </p:nvSpPr>
        <p:spPr>
          <a:xfrm>
            <a:off x="6241832" y="5666380"/>
            <a:ext cx="232524" cy="161583"/>
          </a:xfrm>
          <a:prstGeom prst="rect">
            <a:avLst/>
          </a:prstGeom>
          <a:noFill/>
        </p:spPr>
        <p:txBody>
          <a:bodyPr wrap="square" lIns="0" tIns="0" rIns="0" bIns="0" rtlCol="0">
            <a:spAutoFit/>
          </a:bodyPr>
          <a:lstStyle/>
          <a:p>
            <a:pPr algn="ctr"/>
            <a:r>
              <a:rPr lang="en-US" sz="1050" dirty="0"/>
              <a:t>400</a:t>
            </a:r>
          </a:p>
        </p:txBody>
      </p:sp>
      <p:cxnSp>
        <p:nvCxnSpPr>
          <p:cNvPr id="33" name="Straight Connector 32">
            <a:extLst>
              <a:ext uri="{FF2B5EF4-FFF2-40B4-BE49-F238E27FC236}">
                <a16:creationId xmlns:a16="http://schemas.microsoft.com/office/drawing/2014/main" id="{E919C167-6F78-4C6F-B62D-FC1BCCFB7ABC}"/>
              </a:ext>
            </a:extLst>
          </p:cNvPr>
          <p:cNvCxnSpPr/>
          <p:nvPr/>
        </p:nvCxnSpPr>
        <p:spPr>
          <a:xfrm>
            <a:off x="6362956" y="5610243"/>
            <a:ext cx="0" cy="7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96612B-C48B-4AA7-9566-5741918FA774}"/>
              </a:ext>
            </a:extLst>
          </p:cNvPr>
          <p:cNvCxnSpPr/>
          <p:nvPr/>
        </p:nvCxnSpPr>
        <p:spPr>
          <a:xfrm flipH="1" flipV="1">
            <a:off x="2713231" y="2235039"/>
            <a:ext cx="80751" cy="41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521CFD8-A567-4AAF-ACF8-D18BF5685943}"/>
              </a:ext>
            </a:extLst>
          </p:cNvPr>
          <p:cNvSpPr txBox="1"/>
          <p:nvPr/>
        </p:nvSpPr>
        <p:spPr>
          <a:xfrm>
            <a:off x="2427041" y="2832960"/>
            <a:ext cx="232524" cy="161583"/>
          </a:xfrm>
          <a:prstGeom prst="rect">
            <a:avLst/>
          </a:prstGeom>
          <a:noFill/>
        </p:spPr>
        <p:txBody>
          <a:bodyPr wrap="square" lIns="0" tIns="0" rIns="0" bIns="0" rtlCol="0">
            <a:spAutoFit/>
          </a:bodyPr>
          <a:lstStyle/>
          <a:p>
            <a:pPr algn="r"/>
            <a:r>
              <a:rPr lang="en-US" sz="1050" dirty="0"/>
              <a:t>200</a:t>
            </a:r>
          </a:p>
        </p:txBody>
      </p:sp>
      <p:cxnSp>
        <p:nvCxnSpPr>
          <p:cNvPr id="36" name="Straight Connector 35">
            <a:extLst>
              <a:ext uri="{FF2B5EF4-FFF2-40B4-BE49-F238E27FC236}">
                <a16:creationId xmlns:a16="http://schemas.microsoft.com/office/drawing/2014/main" id="{BE5C730B-D36E-4E63-8161-214C66A79D8A}"/>
              </a:ext>
            </a:extLst>
          </p:cNvPr>
          <p:cNvCxnSpPr/>
          <p:nvPr/>
        </p:nvCxnSpPr>
        <p:spPr>
          <a:xfrm flipH="1" flipV="1">
            <a:off x="2713231" y="2914983"/>
            <a:ext cx="80751" cy="41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1491953-B9AD-44CA-9BD1-35520FA0C320}"/>
              </a:ext>
            </a:extLst>
          </p:cNvPr>
          <p:cNvSpPr txBox="1"/>
          <p:nvPr/>
        </p:nvSpPr>
        <p:spPr>
          <a:xfrm>
            <a:off x="2427041" y="3504865"/>
            <a:ext cx="232524" cy="161583"/>
          </a:xfrm>
          <a:prstGeom prst="rect">
            <a:avLst/>
          </a:prstGeom>
          <a:noFill/>
        </p:spPr>
        <p:txBody>
          <a:bodyPr wrap="square" lIns="0" tIns="0" rIns="0" bIns="0" rtlCol="0">
            <a:spAutoFit/>
          </a:bodyPr>
          <a:lstStyle/>
          <a:p>
            <a:pPr algn="r"/>
            <a:r>
              <a:rPr lang="en-US" sz="1050" dirty="0"/>
              <a:t>150</a:t>
            </a:r>
          </a:p>
        </p:txBody>
      </p:sp>
      <p:cxnSp>
        <p:nvCxnSpPr>
          <p:cNvPr id="38" name="Straight Connector 37">
            <a:extLst>
              <a:ext uri="{FF2B5EF4-FFF2-40B4-BE49-F238E27FC236}">
                <a16:creationId xmlns:a16="http://schemas.microsoft.com/office/drawing/2014/main" id="{F9714A9D-63B3-4A7E-AE3C-5FC22256BCC2}"/>
              </a:ext>
            </a:extLst>
          </p:cNvPr>
          <p:cNvCxnSpPr/>
          <p:nvPr/>
        </p:nvCxnSpPr>
        <p:spPr>
          <a:xfrm flipH="1" flipV="1">
            <a:off x="2713231" y="3586888"/>
            <a:ext cx="80751" cy="41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2743FDC-0960-47CC-A44D-DD756541D830}"/>
              </a:ext>
            </a:extLst>
          </p:cNvPr>
          <p:cNvSpPr txBox="1"/>
          <p:nvPr/>
        </p:nvSpPr>
        <p:spPr>
          <a:xfrm>
            <a:off x="2427041" y="4180790"/>
            <a:ext cx="232524" cy="161583"/>
          </a:xfrm>
          <a:prstGeom prst="rect">
            <a:avLst/>
          </a:prstGeom>
          <a:noFill/>
        </p:spPr>
        <p:txBody>
          <a:bodyPr wrap="square" lIns="0" tIns="0" rIns="0" bIns="0" rtlCol="0">
            <a:spAutoFit/>
          </a:bodyPr>
          <a:lstStyle/>
          <a:p>
            <a:pPr algn="r"/>
            <a:r>
              <a:rPr lang="en-US" sz="1050" dirty="0"/>
              <a:t>100</a:t>
            </a:r>
          </a:p>
        </p:txBody>
      </p:sp>
      <p:cxnSp>
        <p:nvCxnSpPr>
          <p:cNvPr id="40" name="Straight Connector 39">
            <a:extLst>
              <a:ext uri="{FF2B5EF4-FFF2-40B4-BE49-F238E27FC236}">
                <a16:creationId xmlns:a16="http://schemas.microsoft.com/office/drawing/2014/main" id="{322323A9-A1CE-4BCB-8E93-B69ACB825536}"/>
              </a:ext>
            </a:extLst>
          </p:cNvPr>
          <p:cNvCxnSpPr/>
          <p:nvPr/>
        </p:nvCxnSpPr>
        <p:spPr>
          <a:xfrm flipH="1" flipV="1">
            <a:off x="2713231" y="4262813"/>
            <a:ext cx="80751" cy="41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FF5AA34-6250-4057-AC0E-6D1AAA84F996}"/>
              </a:ext>
            </a:extLst>
          </p:cNvPr>
          <p:cNvSpPr txBox="1"/>
          <p:nvPr/>
        </p:nvSpPr>
        <p:spPr>
          <a:xfrm>
            <a:off x="2427041" y="4856792"/>
            <a:ext cx="232524" cy="161583"/>
          </a:xfrm>
          <a:prstGeom prst="rect">
            <a:avLst/>
          </a:prstGeom>
          <a:noFill/>
        </p:spPr>
        <p:txBody>
          <a:bodyPr wrap="square" lIns="0" tIns="0" rIns="0" bIns="0" rtlCol="0">
            <a:spAutoFit/>
          </a:bodyPr>
          <a:lstStyle/>
          <a:p>
            <a:pPr algn="r"/>
            <a:r>
              <a:rPr lang="en-US" sz="1050" dirty="0"/>
              <a:t>50</a:t>
            </a:r>
          </a:p>
        </p:txBody>
      </p:sp>
      <p:cxnSp>
        <p:nvCxnSpPr>
          <p:cNvPr id="42" name="Straight Connector 41">
            <a:extLst>
              <a:ext uri="{FF2B5EF4-FFF2-40B4-BE49-F238E27FC236}">
                <a16:creationId xmlns:a16="http://schemas.microsoft.com/office/drawing/2014/main" id="{92D4FE82-5C8D-4993-B449-8C82D8B31D94}"/>
              </a:ext>
            </a:extLst>
          </p:cNvPr>
          <p:cNvCxnSpPr/>
          <p:nvPr/>
        </p:nvCxnSpPr>
        <p:spPr>
          <a:xfrm flipH="1" flipV="1">
            <a:off x="2713231" y="4938816"/>
            <a:ext cx="80751" cy="41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21A252B-7575-4918-AA01-58C8577C9943}"/>
              </a:ext>
            </a:extLst>
          </p:cNvPr>
          <p:cNvSpPr txBox="1"/>
          <p:nvPr/>
        </p:nvSpPr>
        <p:spPr>
          <a:xfrm>
            <a:off x="2427041" y="2147504"/>
            <a:ext cx="232524" cy="161583"/>
          </a:xfrm>
          <a:prstGeom prst="rect">
            <a:avLst/>
          </a:prstGeom>
          <a:noFill/>
        </p:spPr>
        <p:txBody>
          <a:bodyPr wrap="square" lIns="0" tIns="0" rIns="0" bIns="0" rtlCol="0">
            <a:spAutoFit/>
          </a:bodyPr>
          <a:lstStyle/>
          <a:p>
            <a:pPr algn="r"/>
            <a:r>
              <a:rPr lang="en-US" sz="1050" dirty="0"/>
              <a:t>250</a:t>
            </a:r>
          </a:p>
        </p:txBody>
      </p:sp>
      <p:sp>
        <p:nvSpPr>
          <p:cNvPr id="44" name="TextBox 43">
            <a:extLst>
              <a:ext uri="{FF2B5EF4-FFF2-40B4-BE49-F238E27FC236}">
                <a16:creationId xmlns:a16="http://schemas.microsoft.com/office/drawing/2014/main" id="{2F48517B-733A-40F8-AE93-D690502628EF}"/>
              </a:ext>
            </a:extLst>
          </p:cNvPr>
          <p:cNvSpPr txBox="1"/>
          <p:nvPr/>
        </p:nvSpPr>
        <p:spPr>
          <a:xfrm>
            <a:off x="2427041" y="1476381"/>
            <a:ext cx="232524" cy="161583"/>
          </a:xfrm>
          <a:prstGeom prst="rect">
            <a:avLst/>
          </a:prstGeom>
          <a:noFill/>
        </p:spPr>
        <p:txBody>
          <a:bodyPr wrap="square" lIns="0" tIns="0" rIns="0" bIns="0" rtlCol="0">
            <a:spAutoFit/>
          </a:bodyPr>
          <a:lstStyle/>
          <a:p>
            <a:pPr algn="r"/>
            <a:r>
              <a:rPr lang="en-US" sz="1050" dirty="0"/>
              <a:t>300</a:t>
            </a:r>
          </a:p>
        </p:txBody>
      </p:sp>
      <p:cxnSp>
        <p:nvCxnSpPr>
          <p:cNvPr id="45" name="Straight Connector 44">
            <a:extLst>
              <a:ext uri="{FF2B5EF4-FFF2-40B4-BE49-F238E27FC236}">
                <a16:creationId xmlns:a16="http://schemas.microsoft.com/office/drawing/2014/main" id="{55219896-DDD6-4DBE-ABD1-9F5E25085682}"/>
              </a:ext>
            </a:extLst>
          </p:cNvPr>
          <p:cNvCxnSpPr/>
          <p:nvPr/>
        </p:nvCxnSpPr>
        <p:spPr>
          <a:xfrm flipH="1" flipV="1">
            <a:off x="2713231" y="1560235"/>
            <a:ext cx="80751" cy="41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A6B244-0DFF-407E-B4D4-24BAF472F3DD}"/>
              </a:ext>
            </a:extLst>
          </p:cNvPr>
          <p:cNvCxnSpPr>
            <a:cxnSpLocks/>
          </p:cNvCxnSpPr>
          <p:nvPr/>
        </p:nvCxnSpPr>
        <p:spPr>
          <a:xfrm flipV="1">
            <a:off x="8541041" y="5734213"/>
            <a:ext cx="53087" cy="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ED8DD4C-3D3D-4EF6-88AB-4984E1511979}"/>
              </a:ext>
            </a:extLst>
          </p:cNvPr>
          <p:cNvSpPr txBox="1"/>
          <p:nvPr/>
        </p:nvSpPr>
        <p:spPr>
          <a:xfrm>
            <a:off x="2321537" y="1005513"/>
            <a:ext cx="488338" cy="415498"/>
          </a:xfrm>
          <a:prstGeom prst="rect">
            <a:avLst/>
          </a:prstGeom>
          <a:noFill/>
        </p:spPr>
        <p:txBody>
          <a:bodyPr wrap="square" rtlCol="0">
            <a:spAutoFit/>
          </a:bodyPr>
          <a:lstStyle/>
          <a:p>
            <a:pPr algn="ctr"/>
            <a:r>
              <a:rPr lang="en-US" sz="1050" b="1" dirty="0"/>
              <a:t>H</a:t>
            </a:r>
          </a:p>
          <a:p>
            <a:pPr algn="ctr"/>
            <a:r>
              <a:rPr lang="en-US" sz="1050" b="1" dirty="0"/>
              <a:t>(FT)</a:t>
            </a:r>
          </a:p>
        </p:txBody>
      </p:sp>
      <p:sp>
        <p:nvSpPr>
          <p:cNvPr id="7" name="TextBox 6">
            <a:extLst>
              <a:ext uri="{FF2B5EF4-FFF2-40B4-BE49-F238E27FC236}">
                <a16:creationId xmlns:a16="http://schemas.microsoft.com/office/drawing/2014/main" id="{89747D2F-B26B-4A38-925F-E197E607CC64}"/>
              </a:ext>
            </a:extLst>
          </p:cNvPr>
          <p:cNvSpPr txBox="1"/>
          <p:nvPr/>
        </p:nvSpPr>
        <p:spPr>
          <a:xfrm>
            <a:off x="5926897" y="920586"/>
            <a:ext cx="3105500" cy="2308324"/>
          </a:xfrm>
          <a:prstGeom prst="rect">
            <a:avLst/>
          </a:prstGeom>
          <a:noFill/>
        </p:spPr>
        <p:txBody>
          <a:bodyPr wrap="square" rtlCol="0">
            <a:spAutoFit/>
          </a:bodyPr>
          <a:lstStyle/>
          <a:p>
            <a:pPr>
              <a:lnSpc>
                <a:spcPct val="200000"/>
              </a:lnSpc>
            </a:pPr>
            <a:r>
              <a:rPr lang="en-US" sz="1200" dirty="0">
                <a:latin typeface="Calibri" charset="0"/>
                <a:ea typeface="Calibri" charset="0"/>
                <a:cs typeface="Calibri" charset="0"/>
              </a:rPr>
              <a:t>Hydraulic Efficiency - 72%</a:t>
            </a:r>
          </a:p>
          <a:p>
            <a:pPr>
              <a:lnSpc>
                <a:spcPct val="200000"/>
              </a:lnSpc>
            </a:pPr>
            <a:r>
              <a:rPr lang="en-US" sz="1200" dirty="0">
                <a:latin typeface="Calibri" charset="0"/>
                <a:ea typeface="Calibri" charset="0"/>
                <a:cs typeface="Calibri" charset="0"/>
              </a:rPr>
              <a:t>Wire to water efficiency ECM MLE – 66%</a:t>
            </a:r>
          </a:p>
          <a:p>
            <a:pPr>
              <a:lnSpc>
                <a:spcPct val="200000"/>
              </a:lnSpc>
            </a:pPr>
            <a:r>
              <a:rPr lang="en-US" sz="1200" dirty="0">
                <a:latin typeface="Calibri" charset="0"/>
                <a:ea typeface="Calibri" charset="0"/>
                <a:cs typeface="Calibri" charset="0"/>
              </a:rPr>
              <a:t>Wire to water efficiency Asynch. MLE – 62%</a:t>
            </a:r>
          </a:p>
          <a:p>
            <a:pPr>
              <a:lnSpc>
                <a:spcPct val="200000"/>
              </a:lnSpc>
            </a:pPr>
            <a:endParaRPr lang="en-US" sz="1200" dirty="0">
              <a:latin typeface="Calibri" charset="0"/>
              <a:ea typeface="Calibri" charset="0"/>
              <a:cs typeface="Calibri" charset="0"/>
            </a:endParaRPr>
          </a:p>
          <a:p>
            <a:pPr>
              <a:lnSpc>
                <a:spcPct val="200000"/>
              </a:lnSpc>
            </a:pPr>
            <a:endParaRPr lang="en-US" sz="1200" dirty="0">
              <a:latin typeface="Calibri" charset="0"/>
              <a:ea typeface="Calibri" charset="0"/>
              <a:cs typeface="Calibri" charset="0"/>
            </a:endParaRPr>
          </a:p>
          <a:p>
            <a:pPr marL="285750" indent="-285750">
              <a:lnSpc>
                <a:spcPct val="200000"/>
              </a:lnSpc>
              <a:buFont typeface="Arial" panose="020B0604020202020204" pitchFamily="34" charset="0"/>
              <a:buChar char="•"/>
            </a:pPr>
            <a:endParaRPr lang="en-US" sz="1200" dirty="0">
              <a:latin typeface="Calibri" charset="0"/>
              <a:ea typeface="Calibri" charset="0"/>
              <a:cs typeface="Calibri" charset="0"/>
            </a:endParaRPr>
          </a:p>
        </p:txBody>
      </p:sp>
      <p:cxnSp>
        <p:nvCxnSpPr>
          <p:cNvPr id="74" name="Straight Connector 73">
            <a:extLst>
              <a:ext uri="{FF2B5EF4-FFF2-40B4-BE49-F238E27FC236}">
                <a16:creationId xmlns:a16="http://schemas.microsoft.com/office/drawing/2014/main" id="{8D80FFB9-A5EF-4861-9D2F-5A23710E24B1}"/>
              </a:ext>
            </a:extLst>
          </p:cNvPr>
          <p:cNvCxnSpPr>
            <a:cxnSpLocks/>
          </p:cNvCxnSpPr>
          <p:nvPr/>
        </p:nvCxnSpPr>
        <p:spPr>
          <a:xfrm>
            <a:off x="5235069" y="1572484"/>
            <a:ext cx="63927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4563262-C68D-4DC1-9D0B-9ED88C6EA629}"/>
              </a:ext>
            </a:extLst>
          </p:cNvPr>
          <p:cNvCxnSpPr>
            <a:cxnSpLocks/>
          </p:cNvCxnSpPr>
          <p:nvPr/>
        </p:nvCxnSpPr>
        <p:spPr>
          <a:xfrm>
            <a:off x="5235069" y="1895475"/>
            <a:ext cx="6392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B5E499F-21D5-46BC-B126-B3D09F257C1F}"/>
              </a:ext>
            </a:extLst>
          </p:cNvPr>
          <p:cNvSpPr txBox="1"/>
          <p:nvPr/>
        </p:nvSpPr>
        <p:spPr>
          <a:xfrm>
            <a:off x="43015" y="2996244"/>
            <a:ext cx="2080171" cy="1384995"/>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Calibri" charset="0"/>
                <a:ea typeface="Calibri" charset="0"/>
                <a:cs typeface="Calibri" charset="0"/>
              </a:rPr>
              <a:t>Shaded are represents energy savings due to increased wire to water efficiency ECM MLE over Asynch. MLE/NEMA Premium &amp; VFD</a:t>
            </a:r>
          </a:p>
          <a:p>
            <a:pPr marL="285750" indent="-285750">
              <a:buFont typeface="Arial" panose="020B0604020202020204" pitchFamily="34" charset="0"/>
              <a:buChar char="•"/>
            </a:pPr>
            <a:endParaRPr lang="en-US" sz="1200" dirty="0">
              <a:latin typeface="Calibri" charset="0"/>
              <a:ea typeface="Calibri" charset="0"/>
              <a:cs typeface="Calibri" charset="0"/>
            </a:endParaRPr>
          </a:p>
        </p:txBody>
      </p:sp>
      <p:sp>
        <p:nvSpPr>
          <p:cNvPr id="117" name="Freeform: Shape 116">
            <a:extLst>
              <a:ext uri="{FF2B5EF4-FFF2-40B4-BE49-F238E27FC236}">
                <a16:creationId xmlns:a16="http://schemas.microsoft.com/office/drawing/2014/main" id="{FEB58527-ABAF-45C8-A7C1-0894ECF7BCC0}"/>
              </a:ext>
            </a:extLst>
          </p:cNvPr>
          <p:cNvSpPr/>
          <p:nvPr/>
        </p:nvSpPr>
        <p:spPr>
          <a:xfrm>
            <a:off x="2802636" y="3326130"/>
            <a:ext cx="3515868" cy="2240280"/>
          </a:xfrm>
          <a:custGeom>
            <a:avLst/>
            <a:gdLst>
              <a:gd name="connsiteX0" fmla="*/ 0 w 4687824"/>
              <a:gd name="connsiteY0" fmla="*/ 2987040 h 2987040"/>
              <a:gd name="connsiteX1" fmla="*/ 73152 w 4687824"/>
              <a:gd name="connsiteY1" fmla="*/ 2231136 h 2987040"/>
              <a:gd name="connsiteX2" fmla="*/ 164592 w 4687824"/>
              <a:gd name="connsiteY2" fmla="*/ 1682496 h 2987040"/>
              <a:gd name="connsiteX3" fmla="*/ 304800 w 4687824"/>
              <a:gd name="connsiteY3" fmla="*/ 1085088 h 2987040"/>
              <a:gd name="connsiteX4" fmla="*/ 481584 w 4687824"/>
              <a:gd name="connsiteY4" fmla="*/ 603504 h 2987040"/>
              <a:gd name="connsiteX5" fmla="*/ 621792 w 4687824"/>
              <a:gd name="connsiteY5" fmla="*/ 341376 h 2987040"/>
              <a:gd name="connsiteX6" fmla="*/ 768096 w 4687824"/>
              <a:gd name="connsiteY6" fmla="*/ 152400 h 2987040"/>
              <a:gd name="connsiteX7" fmla="*/ 938784 w 4687824"/>
              <a:gd name="connsiteY7" fmla="*/ 48768 h 2987040"/>
              <a:gd name="connsiteX8" fmla="*/ 1036320 w 4687824"/>
              <a:gd name="connsiteY8" fmla="*/ 12192 h 2987040"/>
              <a:gd name="connsiteX9" fmla="*/ 1176528 w 4687824"/>
              <a:gd name="connsiteY9" fmla="*/ 30480 h 2987040"/>
              <a:gd name="connsiteX10" fmla="*/ 1298448 w 4687824"/>
              <a:gd name="connsiteY10" fmla="*/ 73152 h 2987040"/>
              <a:gd name="connsiteX11" fmla="*/ 1420368 w 4687824"/>
              <a:gd name="connsiteY11" fmla="*/ 164592 h 2987040"/>
              <a:gd name="connsiteX12" fmla="*/ 1469136 w 4687824"/>
              <a:gd name="connsiteY12" fmla="*/ 219456 h 2987040"/>
              <a:gd name="connsiteX13" fmla="*/ 1603248 w 4687824"/>
              <a:gd name="connsiteY13" fmla="*/ 128016 h 2987040"/>
              <a:gd name="connsiteX14" fmla="*/ 1731264 w 4687824"/>
              <a:gd name="connsiteY14" fmla="*/ 73152 h 2987040"/>
              <a:gd name="connsiteX15" fmla="*/ 1944624 w 4687824"/>
              <a:gd name="connsiteY15" fmla="*/ 24384 h 2987040"/>
              <a:gd name="connsiteX16" fmla="*/ 2139696 w 4687824"/>
              <a:gd name="connsiteY16" fmla="*/ 0 h 2987040"/>
              <a:gd name="connsiteX17" fmla="*/ 2371344 w 4687824"/>
              <a:gd name="connsiteY17" fmla="*/ 36576 h 2987040"/>
              <a:gd name="connsiteX18" fmla="*/ 2517648 w 4687824"/>
              <a:gd name="connsiteY18" fmla="*/ 60960 h 2987040"/>
              <a:gd name="connsiteX19" fmla="*/ 2621280 w 4687824"/>
              <a:gd name="connsiteY19" fmla="*/ 85344 h 2987040"/>
              <a:gd name="connsiteX20" fmla="*/ 2852928 w 4687824"/>
              <a:gd name="connsiteY20" fmla="*/ 36576 h 2987040"/>
              <a:gd name="connsiteX21" fmla="*/ 3139440 w 4687824"/>
              <a:gd name="connsiteY21" fmla="*/ 6096 h 2987040"/>
              <a:gd name="connsiteX22" fmla="*/ 3438144 w 4687824"/>
              <a:gd name="connsiteY22" fmla="*/ 6096 h 2987040"/>
              <a:gd name="connsiteX23" fmla="*/ 3761232 w 4687824"/>
              <a:gd name="connsiteY23" fmla="*/ 30480 h 2987040"/>
              <a:gd name="connsiteX24" fmla="*/ 4041648 w 4687824"/>
              <a:gd name="connsiteY24" fmla="*/ 73152 h 2987040"/>
              <a:gd name="connsiteX25" fmla="*/ 4358640 w 4687824"/>
              <a:gd name="connsiteY25" fmla="*/ 134112 h 2987040"/>
              <a:gd name="connsiteX26" fmla="*/ 4608576 w 4687824"/>
              <a:gd name="connsiteY26" fmla="*/ 207264 h 2987040"/>
              <a:gd name="connsiteX27" fmla="*/ 4687824 w 4687824"/>
              <a:gd name="connsiteY27" fmla="*/ 237744 h 2987040"/>
              <a:gd name="connsiteX28" fmla="*/ 4687824 w 4687824"/>
              <a:gd name="connsiteY28" fmla="*/ 499872 h 2987040"/>
              <a:gd name="connsiteX29" fmla="*/ 4443984 w 4687824"/>
              <a:gd name="connsiteY29" fmla="*/ 432816 h 2987040"/>
              <a:gd name="connsiteX30" fmla="*/ 4005072 w 4687824"/>
              <a:gd name="connsiteY30" fmla="*/ 341376 h 2987040"/>
              <a:gd name="connsiteX31" fmla="*/ 3590544 w 4687824"/>
              <a:gd name="connsiteY31" fmla="*/ 292608 h 2987040"/>
              <a:gd name="connsiteX32" fmla="*/ 3206496 w 4687824"/>
              <a:gd name="connsiteY32" fmla="*/ 268224 h 2987040"/>
              <a:gd name="connsiteX33" fmla="*/ 2846832 w 4687824"/>
              <a:gd name="connsiteY33" fmla="*/ 286512 h 2987040"/>
              <a:gd name="connsiteX34" fmla="*/ 2602992 w 4687824"/>
              <a:gd name="connsiteY34" fmla="*/ 329184 h 2987040"/>
              <a:gd name="connsiteX35" fmla="*/ 2377440 w 4687824"/>
              <a:gd name="connsiteY35" fmla="*/ 280416 h 2987040"/>
              <a:gd name="connsiteX36" fmla="*/ 2133600 w 4687824"/>
              <a:gd name="connsiteY36" fmla="*/ 256032 h 2987040"/>
              <a:gd name="connsiteX37" fmla="*/ 2017776 w 4687824"/>
              <a:gd name="connsiteY37" fmla="*/ 262128 h 2987040"/>
              <a:gd name="connsiteX38" fmla="*/ 1780032 w 4687824"/>
              <a:gd name="connsiteY38" fmla="*/ 304800 h 2987040"/>
              <a:gd name="connsiteX39" fmla="*/ 1560576 w 4687824"/>
              <a:gd name="connsiteY39" fmla="*/ 371856 h 2987040"/>
              <a:gd name="connsiteX40" fmla="*/ 1469136 w 4687824"/>
              <a:gd name="connsiteY40" fmla="*/ 426720 h 2987040"/>
              <a:gd name="connsiteX41" fmla="*/ 1304544 w 4687824"/>
              <a:gd name="connsiteY41" fmla="*/ 323088 h 2987040"/>
              <a:gd name="connsiteX42" fmla="*/ 1139952 w 4687824"/>
              <a:gd name="connsiteY42" fmla="*/ 274320 h 2987040"/>
              <a:gd name="connsiteX43" fmla="*/ 1011936 w 4687824"/>
              <a:gd name="connsiteY43" fmla="*/ 274320 h 2987040"/>
              <a:gd name="connsiteX44" fmla="*/ 871728 w 4687824"/>
              <a:gd name="connsiteY44" fmla="*/ 316992 h 2987040"/>
              <a:gd name="connsiteX45" fmla="*/ 768096 w 4687824"/>
              <a:gd name="connsiteY45" fmla="*/ 390144 h 2987040"/>
              <a:gd name="connsiteX46" fmla="*/ 536448 w 4687824"/>
              <a:gd name="connsiteY46" fmla="*/ 676656 h 2987040"/>
              <a:gd name="connsiteX47" fmla="*/ 329184 w 4687824"/>
              <a:gd name="connsiteY47" fmla="*/ 1072896 h 2987040"/>
              <a:gd name="connsiteX48" fmla="*/ 243840 w 4687824"/>
              <a:gd name="connsiteY48" fmla="*/ 1389888 h 2987040"/>
              <a:gd name="connsiteX49" fmla="*/ 140208 w 4687824"/>
              <a:gd name="connsiteY49" fmla="*/ 1840992 h 2987040"/>
              <a:gd name="connsiteX50" fmla="*/ 30480 w 4687824"/>
              <a:gd name="connsiteY50" fmla="*/ 2383536 h 2987040"/>
              <a:gd name="connsiteX51" fmla="*/ 0 w 4687824"/>
              <a:gd name="connsiteY51" fmla="*/ 2840736 h 2987040"/>
              <a:gd name="connsiteX52" fmla="*/ 0 w 4687824"/>
              <a:gd name="connsiteY52" fmla="*/ 2987040 h 298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687824" h="2987040">
                <a:moveTo>
                  <a:pt x="0" y="2987040"/>
                </a:moveTo>
                <a:lnTo>
                  <a:pt x="73152" y="2231136"/>
                </a:lnTo>
                <a:lnTo>
                  <a:pt x="164592" y="1682496"/>
                </a:lnTo>
                <a:lnTo>
                  <a:pt x="304800" y="1085088"/>
                </a:lnTo>
                <a:lnTo>
                  <a:pt x="481584" y="603504"/>
                </a:lnTo>
                <a:lnTo>
                  <a:pt x="621792" y="341376"/>
                </a:lnTo>
                <a:lnTo>
                  <a:pt x="768096" y="152400"/>
                </a:lnTo>
                <a:lnTo>
                  <a:pt x="938784" y="48768"/>
                </a:lnTo>
                <a:lnTo>
                  <a:pt x="1036320" y="12192"/>
                </a:lnTo>
                <a:lnTo>
                  <a:pt x="1176528" y="30480"/>
                </a:lnTo>
                <a:lnTo>
                  <a:pt x="1298448" y="73152"/>
                </a:lnTo>
                <a:lnTo>
                  <a:pt x="1420368" y="164592"/>
                </a:lnTo>
                <a:lnTo>
                  <a:pt x="1469136" y="219456"/>
                </a:lnTo>
                <a:lnTo>
                  <a:pt x="1603248" y="128016"/>
                </a:lnTo>
                <a:lnTo>
                  <a:pt x="1731264" y="73152"/>
                </a:lnTo>
                <a:lnTo>
                  <a:pt x="1944624" y="24384"/>
                </a:lnTo>
                <a:lnTo>
                  <a:pt x="2139696" y="0"/>
                </a:lnTo>
                <a:lnTo>
                  <a:pt x="2371344" y="36576"/>
                </a:lnTo>
                <a:lnTo>
                  <a:pt x="2517648" y="60960"/>
                </a:lnTo>
                <a:lnTo>
                  <a:pt x="2621280" y="85344"/>
                </a:lnTo>
                <a:lnTo>
                  <a:pt x="2852928" y="36576"/>
                </a:lnTo>
                <a:lnTo>
                  <a:pt x="3139440" y="6096"/>
                </a:lnTo>
                <a:lnTo>
                  <a:pt x="3438144" y="6096"/>
                </a:lnTo>
                <a:lnTo>
                  <a:pt x="3761232" y="30480"/>
                </a:lnTo>
                <a:lnTo>
                  <a:pt x="4041648" y="73152"/>
                </a:lnTo>
                <a:lnTo>
                  <a:pt x="4358640" y="134112"/>
                </a:lnTo>
                <a:lnTo>
                  <a:pt x="4608576" y="207264"/>
                </a:lnTo>
                <a:lnTo>
                  <a:pt x="4687824" y="237744"/>
                </a:lnTo>
                <a:lnTo>
                  <a:pt x="4687824" y="499872"/>
                </a:lnTo>
                <a:lnTo>
                  <a:pt x="4443984" y="432816"/>
                </a:lnTo>
                <a:lnTo>
                  <a:pt x="4005072" y="341376"/>
                </a:lnTo>
                <a:lnTo>
                  <a:pt x="3590544" y="292608"/>
                </a:lnTo>
                <a:lnTo>
                  <a:pt x="3206496" y="268224"/>
                </a:lnTo>
                <a:lnTo>
                  <a:pt x="2846832" y="286512"/>
                </a:lnTo>
                <a:lnTo>
                  <a:pt x="2602992" y="329184"/>
                </a:lnTo>
                <a:lnTo>
                  <a:pt x="2377440" y="280416"/>
                </a:lnTo>
                <a:lnTo>
                  <a:pt x="2133600" y="256032"/>
                </a:lnTo>
                <a:lnTo>
                  <a:pt x="2017776" y="262128"/>
                </a:lnTo>
                <a:lnTo>
                  <a:pt x="1780032" y="304800"/>
                </a:lnTo>
                <a:lnTo>
                  <a:pt x="1560576" y="371856"/>
                </a:lnTo>
                <a:lnTo>
                  <a:pt x="1469136" y="426720"/>
                </a:lnTo>
                <a:lnTo>
                  <a:pt x="1304544" y="323088"/>
                </a:lnTo>
                <a:lnTo>
                  <a:pt x="1139952" y="274320"/>
                </a:lnTo>
                <a:lnTo>
                  <a:pt x="1011936" y="274320"/>
                </a:lnTo>
                <a:lnTo>
                  <a:pt x="871728" y="316992"/>
                </a:lnTo>
                <a:lnTo>
                  <a:pt x="768096" y="390144"/>
                </a:lnTo>
                <a:lnTo>
                  <a:pt x="536448" y="676656"/>
                </a:lnTo>
                <a:lnTo>
                  <a:pt x="329184" y="1072896"/>
                </a:lnTo>
                <a:lnTo>
                  <a:pt x="243840" y="1389888"/>
                </a:lnTo>
                <a:lnTo>
                  <a:pt x="140208" y="1840992"/>
                </a:lnTo>
                <a:lnTo>
                  <a:pt x="30480" y="2383536"/>
                </a:lnTo>
                <a:lnTo>
                  <a:pt x="0" y="2840736"/>
                </a:lnTo>
                <a:lnTo>
                  <a:pt x="0" y="2987040"/>
                </a:lnTo>
                <a:close/>
              </a:path>
            </a:pathLst>
          </a:cu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AC16370-43C4-479F-A3B8-4C8C053336FE}"/>
              </a:ext>
            </a:extLst>
          </p:cNvPr>
          <p:cNvSpPr>
            <a:spLocks noChangeAspect="1"/>
          </p:cNvSpPr>
          <p:nvPr/>
        </p:nvSpPr>
        <p:spPr>
          <a:xfrm>
            <a:off x="6338859" y="3392640"/>
            <a:ext cx="82504" cy="82504"/>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94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60" grpId="0" animBg="1"/>
      <p:bldP spid="58" grpId="0" animBg="1"/>
      <p:bldP spid="59" grpId="0" animBg="1"/>
      <p:bldP spid="67" grpId="0" animBg="1"/>
      <p:bldP spid="71" grpId="0" animBg="1"/>
      <p:bldP spid="72" grpId="0"/>
      <p:bldP spid="79" grpId="0" animBg="1"/>
      <p:bldP spid="66" grpId="0"/>
      <p:bldP spid="78" grpId="0"/>
      <p:bldP spid="117"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378D13-0CB1-4D5B-82BE-271484D9D465}"/>
              </a:ext>
            </a:extLst>
          </p:cNvPr>
          <p:cNvPicPr>
            <a:picLocks noChangeAspect="1"/>
          </p:cNvPicPr>
          <p:nvPr/>
        </p:nvPicPr>
        <p:blipFill>
          <a:blip r:embed="rId3"/>
          <a:stretch>
            <a:fillRect/>
          </a:stretch>
        </p:blipFill>
        <p:spPr>
          <a:xfrm>
            <a:off x="6278880" y="2432721"/>
            <a:ext cx="2734491" cy="1605302"/>
          </a:xfrm>
          <a:prstGeom prst="rect">
            <a:avLst/>
          </a:prstGeom>
        </p:spPr>
      </p:pic>
      <p:pic>
        <p:nvPicPr>
          <p:cNvPr id="5" name="Picture 4">
            <a:extLst>
              <a:ext uri="{FF2B5EF4-FFF2-40B4-BE49-F238E27FC236}">
                <a16:creationId xmlns:a16="http://schemas.microsoft.com/office/drawing/2014/main" id="{E785A0CB-1C02-4E6F-8C74-44136E743EF8}"/>
              </a:ext>
            </a:extLst>
          </p:cNvPr>
          <p:cNvPicPr>
            <a:picLocks noChangeAspect="1"/>
          </p:cNvPicPr>
          <p:nvPr/>
        </p:nvPicPr>
        <p:blipFill rotWithShape="1">
          <a:blip r:embed="rId4"/>
          <a:srcRect l="5728" r="9426" b="6587"/>
          <a:stretch/>
        </p:blipFill>
        <p:spPr>
          <a:xfrm>
            <a:off x="6355082" y="4133749"/>
            <a:ext cx="2658289" cy="2215241"/>
          </a:xfrm>
          <a:prstGeom prst="rect">
            <a:avLst/>
          </a:prstGeom>
        </p:spPr>
      </p:pic>
      <p:sp>
        <p:nvSpPr>
          <p:cNvPr id="2" name="Title 1"/>
          <p:cNvSpPr>
            <a:spLocks noGrp="1"/>
          </p:cNvSpPr>
          <p:nvPr>
            <p:ph type="title"/>
          </p:nvPr>
        </p:nvSpPr>
        <p:spPr>
          <a:xfrm>
            <a:off x="455930" y="383170"/>
            <a:ext cx="7886700" cy="640478"/>
          </a:xfrm>
        </p:spPr>
        <p:txBody>
          <a:bodyPr>
            <a:normAutofit fontScale="90000"/>
          </a:bodyPr>
          <a:lstStyle/>
          <a:p>
            <a:r>
              <a:rPr lang="en-US" sz="2800" b="1" dirty="0">
                <a:latin typeface="Calibri" panose="020F0502020204030204" pitchFamily="34" charset="0"/>
                <a:cs typeface="Calibri" panose="020F0502020204030204" pitchFamily="34" charset="0"/>
              </a:rPr>
              <a:t>Single Pump vs. 3-Pump System- Energy savings example</a:t>
            </a:r>
          </a:p>
        </p:txBody>
      </p:sp>
      <p:sp>
        <p:nvSpPr>
          <p:cNvPr id="3" name="Text Placeholder 2"/>
          <p:cNvSpPr>
            <a:spLocks noGrp="1"/>
          </p:cNvSpPr>
          <p:nvPr>
            <p:ph idx="1"/>
          </p:nvPr>
        </p:nvSpPr>
        <p:spPr>
          <a:xfrm>
            <a:off x="281759" y="3235372"/>
            <a:ext cx="7886700" cy="4351338"/>
          </a:xfrm>
          <a:prstGeom prst="rect">
            <a:avLst/>
          </a:prstGeom>
        </p:spPr>
        <p:txBody>
          <a:bodyPr>
            <a:normAutofit/>
          </a:bodyPr>
          <a:lstStyle/>
          <a:p>
            <a:r>
              <a:rPr lang="en-US" sz="1275" dirty="0"/>
              <a:t>Example: </a:t>
            </a:r>
            <a:r>
              <a:rPr lang="en-US" sz="1275" b="1" dirty="0"/>
              <a:t>		Pressure boosting / Hydronic water circulation</a:t>
            </a:r>
          </a:p>
          <a:p>
            <a:r>
              <a:rPr lang="en-US" sz="1275" dirty="0"/>
              <a:t>Design Condition: </a:t>
            </a:r>
            <a:r>
              <a:rPr lang="en-US" sz="1275" b="1" dirty="0"/>
              <a:t>	400 gpm @ 70 psi (162 ft.) TDH</a:t>
            </a:r>
          </a:p>
          <a:p>
            <a:pPr marL="0" indent="0">
              <a:buNone/>
            </a:pPr>
            <a:endParaRPr lang="en-US" sz="1275" b="1" u="sng" dirty="0"/>
          </a:p>
          <a:p>
            <a:r>
              <a:rPr lang="en-US" sz="1125" b="1" u="sng" dirty="0"/>
              <a:t>Energy Analysis Comparison:</a:t>
            </a:r>
          </a:p>
          <a:p>
            <a:pPr marL="228600" indent="-228600">
              <a:buFont typeface="+mj-lt"/>
              <a:buAutoNum type="arabicPeriod"/>
            </a:pPr>
            <a:r>
              <a:rPr lang="en-US" sz="1200" dirty="0"/>
              <a:t>PACO LCS 2507 25HP – (1) 100% VFD controlled pump</a:t>
            </a:r>
          </a:p>
          <a:p>
            <a:pPr lvl="1"/>
            <a:r>
              <a:rPr lang="en-US" sz="1200" dirty="0"/>
              <a:t>NEMA Premium motor and conventional VFD</a:t>
            </a:r>
          </a:p>
          <a:p>
            <a:pPr marL="0" indent="0">
              <a:buNone/>
            </a:pPr>
            <a:endParaRPr lang="en-US" sz="1200" dirty="0"/>
          </a:p>
          <a:p>
            <a:pPr marL="228600" indent="-228600">
              <a:buFont typeface="+mj-lt"/>
              <a:buAutoNum type="arabicPeriod" startAt="2"/>
            </a:pPr>
            <a:r>
              <a:rPr lang="en-US" sz="1200" dirty="0"/>
              <a:t>Hydro Multi-E 3CRE20-4 10HP 3x460V – (3) 33% parallel connected VFD controlled pumps</a:t>
            </a:r>
          </a:p>
          <a:p>
            <a:pPr lvl="1"/>
            <a:r>
              <a:rPr lang="en-US" sz="1200" dirty="0"/>
              <a:t>ECM MLE motors - IE5 Efficiency Level</a:t>
            </a:r>
          </a:p>
          <a:p>
            <a:pPr marL="360362" lvl="1" indent="0">
              <a:buNone/>
            </a:pPr>
            <a:endParaRPr lang="en-US" sz="1200" dirty="0"/>
          </a:p>
          <a:p>
            <a:pPr marL="360362" lvl="1" indent="0">
              <a:buNone/>
            </a:pPr>
            <a:endParaRPr lang="en-US" sz="1200" dirty="0"/>
          </a:p>
          <a:p>
            <a:pPr marL="257175" indent="-257175">
              <a:buFont typeface="+mj-lt"/>
              <a:buAutoNum type="arabicPeriod" startAt="2"/>
            </a:pPr>
            <a:endParaRPr lang="en-US" sz="1200" dirty="0"/>
          </a:p>
          <a:p>
            <a:pPr lvl="1"/>
            <a:endParaRPr lang="en-US" sz="1200" dirty="0"/>
          </a:p>
          <a:p>
            <a:pPr lvl="1"/>
            <a:endParaRPr lang="en-US" sz="1200" dirty="0"/>
          </a:p>
          <a:p>
            <a:pPr marL="257175" indent="-257175"/>
            <a:endParaRPr lang="en-US" b="1" dirty="0"/>
          </a:p>
        </p:txBody>
      </p:sp>
      <p:pic>
        <p:nvPicPr>
          <p:cNvPr id="7" name="Picture 6">
            <a:extLst>
              <a:ext uri="{FF2B5EF4-FFF2-40B4-BE49-F238E27FC236}">
                <a16:creationId xmlns:a16="http://schemas.microsoft.com/office/drawing/2014/main" id="{6D7DE133-120C-4153-9E85-F7764D174FD6}"/>
              </a:ext>
            </a:extLst>
          </p:cNvPr>
          <p:cNvPicPr>
            <a:picLocks noChangeAspect="1"/>
          </p:cNvPicPr>
          <p:nvPr/>
        </p:nvPicPr>
        <p:blipFill>
          <a:blip r:embed="rId5"/>
          <a:stretch>
            <a:fillRect/>
          </a:stretch>
        </p:blipFill>
        <p:spPr>
          <a:xfrm>
            <a:off x="777462" y="1079946"/>
            <a:ext cx="3788175" cy="1817918"/>
          </a:xfrm>
          <a:prstGeom prst="rect">
            <a:avLst/>
          </a:prstGeom>
        </p:spPr>
      </p:pic>
    </p:spTree>
    <p:extLst>
      <p:ext uri="{BB962C8B-B14F-4D97-AF65-F5344CB8AC3E}">
        <p14:creationId xmlns:p14="http://schemas.microsoft.com/office/powerpoint/2010/main" val="99851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9CF36BB-32F5-404F-85B4-400D18B037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95" t="4733" r="9901" b="5759"/>
          <a:stretch/>
        </p:blipFill>
        <p:spPr>
          <a:xfrm>
            <a:off x="5653040" y="1178413"/>
            <a:ext cx="3161060" cy="2394743"/>
          </a:xfrm>
          <a:prstGeom prst="rect">
            <a:avLst/>
          </a:prstGeom>
        </p:spPr>
      </p:pic>
      <p:pic>
        <p:nvPicPr>
          <p:cNvPr id="5" name="Picture 4">
            <a:extLst>
              <a:ext uri="{FF2B5EF4-FFF2-40B4-BE49-F238E27FC236}">
                <a16:creationId xmlns:a16="http://schemas.microsoft.com/office/drawing/2014/main" id="{5082B27C-16C3-4872-8519-A284880DC3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0055" y="2839763"/>
            <a:ext cx="2604616" cy="2046484"/>
          </a:xfrm>
          <a:prstGeom prst="rect">
            <a:avLst/>
          </a:prstGeom>
        </p:spPr>
      </p:pic>
      <p:sp>
        <p:nvSpPr>
          <p:cNvPr id="4" name="Rectangle 2"/>
          <p:cNvSpPr txBox="1">
            <a:spLocks noChangeArrowheads="1"/>
          </p:cNvSpPr>
          <p:nvPr/>
        </p:nvSpPr>
        <p:spPr>
          <a:xfrm>
            <a:off x="438862" y="371209"/>
            <a:ext cx="8382000" cy="554209"/>
          </a:xfrm>
          <a:prstGeom prst="rect">
            <a:avLst/>
          </a:prstGeom>
        </p:spPr>
        <p:txBody>
          <a:bodyPr vert="horz" wrap="square" lIns="0" tIns="0" rIns="0" bIns="0" rtlCol="0" anchor="t" anchorCtr="0">
            <a:noAutofit/>
          </a:bodyPr>
          <a:lstStyle>
            <a:lvl1pPr algn="l" rtl="0" eaLnBrk="1" fontAlgn="base" hangingPunct="1">
              <a:spcBef>
                <a:spcPct val="0"/>
              </a:spcBef>
              <a:spcAft>
                <a:spcPct val="0"/>
              </a:spcAft>
              <a:defRPr sz="3600" b="1" kern="1200">
                <a:solidFill>
                  <a:srgbClr val="11497B"/>
                </a:solidFill>
                <a:latin typeface="Grundfos TheSans V2" pitchFamily="34" charset="0"/>
                <a:ea typeface="+mj-ea"/>
                <a:cs typeface="Adobe Arabic" pitchFamily="18" charset="-78"/>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GB" altLang="en-US" sz="2800" dirty="0">
                <a:solidFill>
                  <a:schemeClr val="tx2"/>
                </a:solidFill>
                <a:latin typeface="Calibri" panose="020F0502020204030204" pitchFamily="34" charset="0"/>
                <a:cs typeface="Calibri" panose="020F0502020204030204" pitchFamily="34" charset="0"/>
              </a:rPr>
              <a:t>Hydro Booster Portfolio – Buildings</a:t>
            </a:r>
          </a:p>
        </p:txBody>
      </p:sp>
      <p:cxnSp>
        <p:nvCxnSpPr>
          <p:cNvPr id="6" name="Straight Arrow Connector 5"/>
          <p:cNvCxnSpPr/>
          <p:nvPr/>
        </p:nvCxnSpPr>
        <p:spPr>
          <a:xfrm flipV="1">
            <a:off x="457200" y="1524000"/>
            <a:ext cx="0" cy="46482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 y="6172200"/>
            <a:ext cx="8345324"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9914" y="3952827"/>
            <a:ext cx="1069661" cy="147845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7" name="Text Box 8"/>
          <p:cNvSpPr txBox="1">
            <a:spLocks noChangeArrowheads="1"/>
          </p:cNvSpPr>
          <p:nvPr/>
        </p:nvSpPr>
        <p:spPr bwMode="auto">
          <a:xfrm>
            <a:off x="6038657" y="3762991"/>
            <a:ext cx="3001736" cy="63243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Grundfos TheSans" pitchFamily="34" charset="0"/>
              </a:defRPr>
            </a:lvl1pPr>
            <a:lvl2pPr marL="742950" indent="-285750" eaLnBrk="0" hangingPunct="0">
              <a:spcBef>
                <a:spcPct val="20000"/>
              </a:spcBef>
              <a:buChar char="–"/>
              <a:defRPr>
                <a:solidFill>
                  <a:schemeClr val="tx1"/>
                </a:solidFill>
                <a:latin typeface="Grundfos TheSans" pitchFamily="34" charset="0"/>
              </a:defRPr>
            </a:lvl2pPr>
            <a:lvl3pPr marL="1143000" indent="-228600" eaLnBrk="0" hangingPunct="0">
              <a:spcBef>
                <a:spcPct val="20000"/>
              </a:spcBef>
              <a:buChar char="•"/>
              <a:defRPr>
                <a:solidFill>
                  <a:schemeClr val="tx1"/>
                </a:solidFill>
                <a:latin typeface="Grundfos TheSans" pitchFamily="34" charset="0"/>
              </a:defRPr>
            </a:lvl3pPr>
            <a:lvl4pPr marL="1600200" indent="-228600" eaLnBrk="0" hangingPunct="0">
              <a:spcBef>
                <a:spcPct val="20000"/>
              </a:spcBef>
              <a:buChar char="–"/>
              <a:defRPr>
                <a:solidFill>
                  <a:schemeClr val="tx1"/>
                </a:solidFill>
                <a:latin typeface="Grundfos TheSans" pitchFamily="34" charset="0"/>
              </a:defRPr>
            </a:lvl4pPr>
            <a:lvl5pPr marL="2057400" indent="-228600" eaLnBrk="0" hangingPunct="0">
              <a:spcBef>
                <a:spcPct val="20000"/>
              </a:spcBef>
              <a:buChar char="»"/>
              <a:defRPr>
                <a:solidFill>
                  <a:schemeClr val="tx1"/>
                </a:solidFill>
                <a:latin typeface="Grundfos TheSans" pitchFamily="34" charset="0"/>
              </a:defRPr>
            </a:lvl5pPr>
            <a:lvl6pPr marL="2514600" indent="-228600" eaLnBrk="0" fontAlgn="base" hangingPunct="0">
              <a:spcBef>
                <a:spcPct val="20000"/>
              </a:spcBef>
              <a:spcAft>
                <a:spcPct val="0"/>
              </a:spcAft>
              <a:buChar char="»"/>
              <a:defRPr>
                <a:solidFill>
                  <a:schemeClr val="tx1"/>
                </a:solidFill>
                <a:latin typeface="Grundfos TheSans" pitchFamily="34" charset="0"/>
              </a:defRPr>
            </a:lvl6pPr>
            <a:lvl7pPr marL="2971800" indent="-228600" eaLnBrk="0" fontAlgn="base" hangingPunct="0">
              <a:spcBef>
                <a:spcPct val="20000"/>
              </a:spcBef>
              <a:spcAft>
                <a:spcPct val="0"/>
              </a:spcAft>
              <a:buChar char="»"/>
              <a:defRPr>
                <a:solidFill>
                  <a:schemeClr val="tx1"/>
                </a:solidFill>
                <a:latin typeface="Grundfos TheSans" pitchFamily="34" charset="0"/>
              </a:defRPr>
            </a:lvl7pPr>
            <a:lvl8pPr marL="3429000" indent="-228600" eaLnBrk="0" fontAlgn="base" hangingPunct="0">
              <a:spcBef>
                <a:spcPct val="20000"/>
              </a:spcBef>
              <a:spcAft>
                <a:spcPct val="0"/>
              </a:spcAft>
              <a:buChar char="»"/>
              <a:defRPr>
                <a:solidFill>
                  <a:schemeClr val="tx1"/>
                </a:solidFill>
                <a:latin typeface="Grundfos TheSans" pitchFamily="34" charset="0"/>
              </a:defRPr>
            </a:lvl8pPr>
            <a:lvl9pPr marL="3886200" indent="-228600" eaLnBrk="0" fontAlgn="base" hangingPunct="0">
              <a:spcBef>
                <a:spcPct val="20000"/>
              </a:spcBef>
              <a:spcAft>
                <a:spcPct val="0"/>
              </a:spcAft>
              <a:buChar char="»"/>
              <a:defRPr>
                <a:solidFill>
                  <a:schemeClr val="tx1"/>
                </a:solidFill>
                <a:latin typeface="Grundfos TheSans" pitchFamily="34" charset="0"/>
              </a:defRPr>
            </a:lvl9pPr>
          </a:lstStyle>
          <a:p>
            <a:pPr eaLnBrk="1" hangingPunct="1">
              <a:spcBef>
                <a:spcPct val="0"/>
              </a:spcBef>
              <a:buFontTx/>
              <a:buNone/>
            </a:pPr>
            <a:r>
              <a:rPr lang="en-GB" altLang="en-US" sz="1400" b="1" dirty="0">
                <a:solidFill>
                  <a:schemeClr val="tx2"/>
                </a:solidFill>
              </a:rPr>
              <a:t>Advanced control 2-6 pump systems.  Control Variants: (-E,-F,-S)</a:t>
            </a:r>
          </a:p>
        </p:txBody>
      </p:sp>
      <p:sp>
        <p:nvSpPr>
          <p:cNvPr id="18" name="Text Box 10"/>
          <p:cNvSpPr txBox="1">
            <a:spLocks noChangeArrowheads="1"/>
          </p:cNvSpPr>
          <p:nvPr/>
        </p:nvSpPr>
        <p:spPr bwMode="auto">
          <a:xfrm>
            <a:off x="3924300" y="4850474"/>
            <a:ext cx="2057400" cy="701117"/>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Grundfos TheSans" pitchFamily="34" charset="0"/>
              </a:defRPr>
            </a:lvl1pPr>
            <a:lvl2pPr marL="742950" indent="-285750" eaLnBrk="0" hangingPunct="0">
              <a:spcBef>
                <a:spcPct val="20000"/>
              </a:spcBef>
              <a:buChar char="–"/>
              <a:defRPr>
                <a:solidFill>
                  <a:schemeClr val="tx1"/>
                </a:solidFill>
                <a:latin typeface="Grundfos TheSans" pitchFamily="34" charset="0"/>
              </a:defRPr>
            </a:lvl2pPr>
            <a:lvl3pPr marL="1143000" indent="-228600" eaLnBrk="0" hangingPunct="0">
              <a:spcBef>
                <a:spcPct val="20000"/>
              </a:spcBef>
              <a:buChar char="•"/>
              <a:defRPr>
                <a:solidFill>
                  <a:schemeClr val="tx1"/>
                </a:solidFill>
                <a:latin typeface="Grundfos TheSans" pitchFamily="34" charset="0"/>
              </a:defRPr>
            </a:lvl3pPr>
            <a:lvl4pPr marL="1600200" indent="-228600" eaLnBrk="0" hangingPunct="0">
              <a:spcBef>
                <a:spcPct val="20000"/>
              </a:spcBef>
              <a:buChar char="–"/>
              <a:defRPr>
                <a:solidFill>
                  <a:schemeClr val="tx1"/>
                </a:solidFill>
                <a:latin typeface="Grundfos TheSans" pitchFamily="34" charset="0"/>
              </a:defRPr>
            </a:lvl4pPr>
            <a:lvl5pPr marL="2057400" indent="-228600" eaLnBrk="0" hangingPunct="0">
              <a:spcBef>
                <a:spcPct val="20000"/>
              </a:spcBef>
              <a:buChar char="»"/>
              <a:defRPr>
                <a:solidFill>
                  <a:schemeClr val="tx1"/>
                </a:solidFill>
                <a:latin typeface="Grundfos TheSans" pitchFamily="34" charset="0"/>
              </a:defRPr>
            </a:lvl5pPr>
            <a:lvl6pPr marL="2514600" indent="-228600" eaLnBrk="0" fontAlgn="base" hangingPunct="0">
              <a:spcBef>
                <a:spcPct val="20000"/>
              </a:spcBef>
              <a:spcAft>
                <a:spcPct val="0"/>
              </a:spcAft>
              <a:buChar char="»"/>
              <a:defRPr>
                <a:solidFill>
                  <a:schemeClr val="tx1"/>
                </a:solidFill>
                <a:latin typeface="Grundfos TheSans" pitchFamily="34" charset="0"/>
              </a:defRPr>
            </a:lvl6pPr>
            <a:lvl7pPr marL="2971800" indent="-228600" eaLnBrk="0" fontAlgn="base" hangingPunct="0">
              <a:spcBef>
                <a:spcPct val="20000"/>
              </a:spcBef>
              <a:spcAft>
                <a:spcPct val="0"/>
              </a:spcAft>
              <a:buChar char="»"/>
              <a:defRPr>
                <a:solidFill>
                  <a:schemeClr val="tx1"/>
                </a:solidFill>
                <a:latin typeface="Grundfos TheSans" pitchFamily="34" charset="0"/>
              </a:defRPr>
            </a:lvl7pPr>
            <a:lvl8pPr marL="3429000" indent="-228600" eaLnBrk="0" fontAlgn="base" hangingPunct="0">
              <a:spcBef>
                <a:spcPct val="20000"/>
              </a:spcBef>
              <a:spcAft>
                <a:spcPct val="0"/>
              </a:spcAft>
              <a:buChar char="»"/>
              <a:defRPr>
                <a:solidFill>
                  <a:schemeClr val="tx1"/>
                </a:solidFill>
                <a:latin typeface="Grundfos TheSans" pitchFamily="34" charset="0"/>
              </a:defRPr>
            </a:lvl8pPr>
            <a:lvl9pPr marL="3886200" indent="-228600" eaLnBrk="0" fontAlgn="base" hangingPunct="0">
              <a:spcBef>
                <a:spcPct val="20000"/>
              </a:spcBef>
              <a:spcAft>
                <a:spcPct val="0"/>
              </a:spcAft>
              <a:buChar char="»"/>
              <a:defRPr>
                <a:solidFill>
                  <a:schemeClr val="tx1"/>
                </a:solidFill>
                <a:latin typeface="Grundfos TheSans" pitchFamily="34" charset="0"/>
              </a:defRPr>
            </a:lvl9pPr>
          </a:lstStyle>
          <a:p>
            <a:pPr eaLnBrk="1" hangingPunct="1">
              <a:spcBef>
                <a:spcPct val="0"/>
              </a:spcBef>
              <a:buFontTx/>
              <a:buNone/>
            </a:pPr>
            <a:r>
              <a:rPr lang="en-GB" altLang="en-US" sz="1400" b="1" dirty="0">
                <a:solidFill>
                  <a:schemeClr val="tx2"/>
                </a:solidFill>
              </a:rPr>
              <a:t>2-3 pump systems utilizing all CRE pumps. </a:t>
            </a:r>
          </a:p>
        </p:txBody>
      </p:sp>
      <p:sp>
        <p:nvSpPr>
          <p:cNvPr id="20" name="Text Box 10"/>
          <p:cNvSpPr txBox="1">
            <a:spLocks noChangeArrowheads="1"/>
          </p:cNvSpPr>
          <p:nvPr/>
        </p:nvSpPr>
        <p:spPr bwMode="auto">
          <a:xfrm>
            <a:off x="1715330" y="5588343"/>
            <a:ext cx="3420918" cy="500156"/>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Grundfos TheSans" pitchFamily="34" charset="0"/>
              </a:defRPr>
            </a:lvl1pPr>
            <a:lvl2pPr marL="742950" indent="-285750" eaLnBrk="0" hangingPunct="0">
              <a:spcBef>
                <a:spcPct val="20000"/>
              </a:spcBef>
              <a:buChar char="–"/>
              <a:defRPr>
                <a:solidFill>
                  <a:schemeClr val="tx1"/>
                </a:solidFill>
                <a:latin typeface="Grundfos TheSans" pitchFamily="34" charset="0"/>
              </a:defRPr>
            </a:lvl2pPr>
            <a:lvl3pPr marL="1143000" indent="-228600" eaLnBrk="0" hangingPunct="0">
              <a:spcBef>
                <a:spcPct val="20000"/>
              </a:spcBef>
              <a:buChar char="•"/>
              <a:defRPr>
                <a:solidFill>
                  <a:schemeClr val="tx1"/>
                </a:solidFill>
                <a:latin typeface="Grundfos TheSans" pitchFamily="34" charset="0"/>
              </a:defRPr>
            </a:lvl3pPr>
            <a:lvl4pPr marL="1600200" indent="-228600" eaLnBrk="0" hangingPunct="0">
              <a:spcBef>
                <a:spcPct val="20000"/>
              </a:spcBef>
              <a:buChar char="–"/>
              <a:defRPr>
                <a:solidFill>
                  <a:schemeClr val="tx1"/>
                </a:solidFill>
                <a:latin typeface="Grundfos TheSans" pitchFamily="34" charset="0"/>
              </a:defRPr>
            </a:lvl4pPr>
            <a:lvl5pPr marL="2057400" indent="-228600" eaLnBrk="0" hangingPunct="0">
              <a:spcBef>
                <a:spcPct val="20000"/>
              </a:spcBef>
              <a:buChar char="»"/>
              <a:defRPr>
                <a:solidFill>
                  <a:schemeClr val="tx1"/>
                </a:solidFill>
                <a:latin typeface="Grundfos TheSans" pitchFamily="34" charset="0"/>
              </a:defRPr>
            </a:lvl5pPr>
            <a:lvl6pPr marL="2514600" indent="-228600" eaLnBrk="0" fontAlgn="base" hangingPunct="0">
              <a:spcBef>
                <a:spcPct val="20000"/>
              </a:spcBef>
              <a:spcAft>
                <a:spcPct val="0"/>
              </a:spcAft>
              <a:buChar char="»"/>
              <a:defRPr>
                <a:solidFill>
                  <a:schemeClr val="tx1"/>
                </a:solidFill>
                <a:latin typeface="Grundfos TheSans" pitchFamily="34" charset="0"/>
              </a:defRPr>
            </a:lvl6pPr>
            <a:lvl7pPr marL="2971800" indent="-228600" eaLnBrk="0" fontAlgn="base" hangingPunct="0">
              <a:spcBef>
                <a:spcPct val="20000"/>
              </a:spcBef>
              <a:spcAft>
                <a:spcPct val="0"/>
              </a:spcAft>
              <a:buChar char="»"/>
              <a:defRPr>
                <a:solidFill>
                  <a:schemeClr val="tx1"/>
                </a:solidFill>
                <a:latin typeface="Grundfos TheSans" pitchFamily="34" charset="0"/>
              </a:defRPr>
            </a:lvl7pPr>
            <a:lvl8pPr marL="3429000" indent="-228600" eaLnBrk="0" fontAlgn="base" hangingPunct="0">
              <a:spcBef>
                <a:spcPct val="20000"/>
              </a:spcBef>
              <a:spcAft>
                <a:spcPct val="0"/>
              </a:spcAft>
              <a:buChar char="»"/>
              <a:defRPr>
                <a:solidFill>
                  <a:schemeClr val="tx1"/>
                </a:solidFill>
                <a:latin typeface="Grundfos TheSans" pitchFamily="34" charset="0"/>
              </a:defRPr>
            </a:lvl8pPr>
            <a:lvl9pPr marL="3886200" indent="-228600" eaLnBrk="0" fontAlgn="base" hangingPunct="0">
              <a:spcBef>
                <a:spcPct val="20000"/>
              </a:spcBef>
              <a:spcAft>
                <a:spcPct val="0"/>
              </a:spcAft>
              <a:buChar char="»"/>
              <a:defRPr>
                <a:solidFill>
                  <a:schemeClr val="tx1"/>
                </a:solidFill>
                <a:latin typeface="Grundfos TheSans" pitchFamily="34" charset="0"/>
              </a:defRPr>
            </a:lvl9pPr>
          </a:lstStyle>
          <a:p>
            <a:pPr eaLnBrk="1" hangingPunct="1">
              <a:spcBef>
                <a:spcPct val="0"/>
              </a:spcBef>
              <a:buFontTx/>
              <a:buNone/>
            </a:pPr>
            <a:r>
              <a:rPr lang="en-GB" altLang="en-US" sz="1400" b="1" dirty="0">
                <a:solidFill>
                  <a:schemeClr val="tx2"/>
                </a:solidFill>
              </a:rPr>
              <a:t>Simple control All VFD 2-3 pump systems </a:t>
            </a:r>
          </a:p>
          <a:p>
            <a:pPr eaLnBrk="1" hangingPunct="1">
              <a:spcBef>
                <a:spcPct val="0"/>
              </a:spcBef>
              <a:buFontTx/>
              <a:buNone/>
            </a:pPr>
            <a:r>
              <a:rPr lang="en-GB" altLang="en-US" sz="1400" b="1" dirty="0">
                <a:solidFill>
                  <a:schemeClr val="tx2"/>
                </a:solidFill>
              </a:rPr>
              <a:t>CME 3 - 25 (A-version CI/304SS</a:t>
            </a:r>
          </a:p>
        </p:txBody>
      </p:sp>
      <p:sp>
        <p:nvSpPr>
          <p:cNvPr id="22" name="Text Box 3"/>
          <p:cNvSpPr txBox="1">
            <a:spLocks noChangeArrowheads="1"/>
          </p:cNvSpPr>
          <p:nvPr/>
        </p:nvSpPr>
        <p:spPr bwMode="auto">
          <a:xfrm>
            <a:off x="5825789" y="1145794"/>
            <a:ext cx="2135220" cy="48895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000">
                <a:solidFill>
                  <a:schemeClr val="tx1"/>
                </a:solidFill>
                <a:latin typeface="Grundfos TheSans" pitchFamily="34" charset="0"/>
              </a:defRPr>
            </a:lvl1pPr>
            <a:lvl2pPr marL="742950" indent="-285750" eaLnBrk="0" hangingPunct="0">
              <a:spcBef>
                <a:spcPct val="20000"/>
              </a:spcBef>
              <a:buChar char="–"/>
              <a:defRPr>
                <a:solidFill>
                  <a:schemeClr val="tx1"/>
                </a:solidFill>
                <a:latin typeface="Grundfos TheSans" pitchFamily="34" charset="0"/>
              </a:defRPr>
            </a:lvl2pPr>
            <a:lvl3pPr marL="1143000" indent="-228600" eaLnBrk="0" hangingPunct="0">
              <a:spcBef>
                <a:spcPct val="20000"/>
              </a:spcBef>
              <a:buChar char="•"/>
              <a:defRPr>
                <a:solidFill>
                  <a:schemeClr val="tx1"/>
                </a:solidFill>
                <a:latin typeface="Grundfos TheSans" pitchFamily="34" charset="0"/>
              </a:defRPr>
            </a:lvl3pPr>
            <a:lvl4pPr marL="1600200" indent="-228600" eaLnBrk="0" hangingPunct="0">
              <a:spcBef>
                <a:spcPct val="20000"/>
              </a:spcBef>
              <a:buChar char="–"/>
              <a:defRPr>
                <a:solidFill>
                  <a:schemeClr val="tx1"/>
                </a:solidFill>
                <a:latin typeface="Grundfos TheSans" pitchFamily="34" charset="0"/>
              </a:defRPr>
            </a:lvl4pPr>
            <a:lvl5pPr marL="2057400" indent="-228600" eaLnBrk="0" hangingPunct="0">
              <a:spcBef>
                <a:spcPct val="20000"/>
              </a:spcBef>
              <a:buChar char="»"/>
              <a:defRPr>
                <a:solidFill>
                  <a:schemeClr val="tx1"/>
                </a:solidFill>
                <a:latin typeface="Grundfos TheSans" pitchFamily="34" charset="0"/>
              </a:defRPr>
            </a:lvl5pPr>
            <a:lvl6pPr marL="2514600" indent="-228600" eaLnBrk="0" fontAlgn="base" hangingPunct="0">
              <a:spcBef>
                <a:spcPct val="20000"/>
              </a:spcBef>
              <a:spcAft>
                <a:spcPct val="0"/>
              </a:spcAft>
              <a:buChar char="»"/>
              <a:defRPr>
                <a:solidFill>
                  <a:schemeClr val="tx1"/>
                </a:solidFill>
                <a:latin typeface="Grundfos TheSans" pitchFamily="34" charset="0"/>
              </a:defRPr>
            </a:lvl6pPr>
            <a:lvl7pPr marL="2971800" indent="-228600" eaLnBrk="0" fontAlgn="base" hangingPunct="0">
              <a:spcBef>
                <a:spcPct val="20000"/>
              </a:spcBef>
              <a:spcAft>
                <a:spcPct val="0"/>
              </a:spcAft>
              <a:buChar char="»"/>
              <a:defRPr>
                <a:solidFill>
                  <a:schemeClr val="tx1"/>
                </a:solidFill>
                <a:latin typeface="Grundfos TheSans" pitchFamily="34" charset="0"/>
              </a:defRPr>
            </a:lvl7pPr>
            <a:lvl8pPr marL="3429000" indent="-228600" eaLnBrk="0" fontAlgn="base" hangingPunct="0">
              <a:spcBef>
                <a:spcPct val="20000"/>
              </a:spcBef>
              <a:spcAft>
                <a:spcPct val="0"/>
              </a:spcAft>
              <a:buChar char="»"/>
              <a:defRPr>
                <a:solidFill>
                  <a:schemeClr val="tx1"/>
                </a:solidFill>
                <a:latin typeface="Grundfos TheSans" pitchFamily="34" charset="0"/>
              </a:defRPr>
            </a:lvl8pPr>
            <a:lvl9pPr marL="3886200" indent="-228600" eaLnBrk="0" fontAlgn="base" hangingPunct="0">
              <a:spcBef>
                <a:spcPct val="20000"/>
              </a:spcBef>
              <a:spcAft>
                <a:spcPct val="0"/>
              </a:spcAft>
              <a:buChar char="»"/>
              <a:defRPr>
                <a:solidFill>
                  <a:schemeClr val="tx1"/>
                </a:solidFill>
                <a:latin typeface="Grundfos TheSans" pitchFamily="34" charset="0"/>
              </a:defRPr>
            </a:lvl9pPr>
          </a:lstStyle>
          <a:p>
            <a:pPr algn="ctr" eaLnBrk="1" hangingPunct="1">
              <a:spcBef>
                <a:spcPct val="0"/>
              </a:spcBef>
              <a:buFontTx/>
              <a:buNone/>
            </a:pPr>
            <a:r>
              <a:rPr lang="en-GB" altLang="en-US" sz="1400" b="1" u="sng" dirty="0">
                <a:solidFill>
                  <a:schemeClr val="tx2"/>
                </a:solidFill>
              </a:rPr>
              <a:t>Hydro MPC BoosterpaQ</a:t>
            </a:r>
          </a:p>
        </p:txBody>
      </p:sp>
      <p:sp>
        <p:nvSpPr>
          <p:cNvPr id="23" name="Text Box 3"/>
          <p:cNvSpPr txBox="1">
            <a:spLocks noChangeArrowheads="1"/>
          </p:cNvSpPr>
          <p:nvPr/>
        </p:nvSpPr>
        <p:spPr bwMode="auto">
          <a:xfrm>
            <a:off x="3749527" y="2440436"/>
            <a:ext cx="2055525" cy="48895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000">
                <a:solidFill>
                  <a:schemeClr val="tx1"/>
                </a:solidFill>
                <a:latin typeface="Grundfos TheSans" pitchFamily="34" charset="0"/>
              </a:defRPr>
            </a:lvl1pPr>
            <a:lvl2pPr marL="742950" indent="-285750" eaLnBrk="0" hangingPunct="0">
              <a:spcBef>
                <a:spcPct val="20000"/>
              </a:spcBef>
              <a:buChar char="–"/>
              <a:defRPr>
                <a:solidFill>
                  <a:schemeClr val="tx1"/>
                </a:solidFill>
                <a:latin typeface="Grundfos TheSans" pitchFamily="34" charset="0"/>
              </a:defRPr>
            </a:lvl2pPr>
            <a:lvl3pPr marL="1143000" indent="-228600" eaLnBrk="0" hangingPunct="0">
              <a:spcBef>
                <a:spcPct val="20000"/>
              </a:spcBef>
              <a:buChar char="•"/>
              <a:defRPr>
                <a:solidFill>
                  <a:schemeClr val="tx1"/>
                </a:solidFill>
                <a:latin typeface="Grundfos TheSans" pitchFamily="34" charset="0"/>
              </a:defRPr>
            </a:lvl3pPr>
            <a:lvl4pPr marL="1600200" indent="-228600" eaLnBrk="0" hangingPunct="0">
              <a:spcBef>
                <a:spcPct val="20000"/>
              </a:spcBef>
              <a:buChar char="–"/>
              <a:defRPr>
                <a:solidFill>
                  <a:schemeClr val="tx1"/>
                </a:solidFill>
                <a:latin typeface="Grundfos TheSans" pitchFamily="34" charset="0"/>
              </a:defRPr>
            </a:lvl4pPr>
            <a:lvl5pPr marL="2057400" indent="-228600" eaLnBrk="0" hangingPunct="0">
              <a:spcBef>
                <a:spcPct val="20000"/>
              </a:spcBef>
              <a:buChar char="»"/>
              <a:defRPr>
                <a:solidFill>
                  <a:schemeClr val="tx1"/>
                </a:solidFill>
                <a:latin typeface="Grundfos TheSans" pitchFamily="34" charset="0"/>
              </a:defRPr>
            </a:lvl5pPr>
            <a:lvl6pPr marL="2514600" indent="-228600" eaLnBrk="0" fontAlgn="base" hangingPunct="0">
              <a:spcBef>
                <a:spcPct val="20000"/>
              </a:spcBef>
              <a:spcAft>
                <a:spcPct val="0"/>
              </a:spcAft>
              <a:buChar char="»"/>
              <a:defRPr>
                <a:solidFill>
                  <a:schemeClr val="tx1"/>
                </a:solidFill>
                <a:latin typeface="Grundfos TheSans" pitchFamily="34" charset="0"/>
              </a:defRPr>
            </a:lvl6pPr>
            <a:lvl7pPr marL="2971800" indent="-228600" eaLnBrk="0" fontAlgn="base" hangingPunct="0">
              <a:spcBef>
                <a:spcPct val="20000"/>
              </a:spcBef>
              <a:spcAft>
                <a:spcPct val="0"/>
              </a:spcAft>
              <a:buChar char="»"/>
              <a:defRPr>
                <a:solidFill>
                  <a:schemeClr val="tx1"/>
                </a:solidFill>
                <a:latin typeface="Grundfos TheSans" pitchFamily="34" charset="0"/>
              </a:defRPr>
            </a:lvl7pPr>
            <a:lvl8pPr marL="3429000" indent="-228600" eaLnBrk="0" fontAlgn="base" hangingPunct="0">
              <a:spcBef>
                <a:spcPct val="20000"/>
              </a:spcBef>
              <a:spcAft>
                <a:spcPct val="0"/>
              </a:spcAft>
              <a:buChar char="»"/>
              <a:defRPr>
                <a:solidFill>
                  <a:schemeClr val="tx1"/>
                </a:solidFill>
                <a:latin typeface="Grundfos TheSans" pitchFamily="34" charset="0"/>
              </a:defRPr>
            </a:lvl8pPr>
            <a:lvl9pPr marL="3886200" indent="-228600" eaLnBrk="0" fontAlgn="base" hangingPunct="0">
              <a:spcBef>
                <a:spcPct val="20000"/>
              </a:spcBef>
              <a:spcAft>
                <a:spcPct val="0"/>
              </a:spcAft>
              <a:buChar char="»"/>
              <a:defRPr>
                <a:solidFill>
                  <a:schemeClr val="tx1"/>
                </a:solidFill>
                <a:latin typeface="Grundfos TheSans" pitchFamily="34" charset="0"/>
              </a:defRPr>
            </a:lvl9pPr>
          </a:lstStyle>
          <a:p>
            <a:pPr algn="ctr" eaLnBrk="1" hangingPunct="1">
              <a:spcBef>
                <a:spcPct val="0"/>
              </a:spcBef>
              <a:buNone/>
            </a:pPr>
            <a:r>
              <a:rPr lang="en-GB" altLang="en-US" sz="1800" b="1" u="sng" dirty="0">
                <a:solidFill>
                  <a:schemeClr val="tx2"/>
                </a:solidFill>
              </a:rPr>
              <a:t>Hydro Multi-E</a:t>
            </a:r>
          </a:p>
        </p:txBody>
      </p:sp>
      <p:sp>
        <p:nvSpPr>
          <p:cNvPr id="24" name="Text Box 5"/>
          <p:cNvSpPr txBox="1">
            <a:spLocks noChangeArrowheads="1"/>
          </p:cNvSpPr>
          <p:nvPr/>
        </p:nvSpPr>
        <p:spPr bwMode="auto">
          <a:xfrm>
            <a:off x="2051156" y="3573156"/>
            <a:ext cx="1527175" cy="379671"/>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000">
                <a:solidFill>
                  <a:schemeClr val="tx1"/>
                </a:solidFill>
                <a:latin typeface="Grundfos TheSans" pitchFamily="34" charset="0"/>
              </a:defRPr>
            </a:lvl1pPr>
            <a:lvl2pPr marL="742950" indent="-285750" eaLnBrk="0" hangingPunct="0">
              <a:spcBef>
                <a:spcPct val="20000"/>
              </a:spcBef>
              <a:buChar char="–"/>
              <a:defRPr>
                <a:solidFill>
                  <a:schemeClr val="tx1"/>
                </a:solidFill>
                <a:latin typeface="Grundfos TheSans" pitchFamily="34" charset="0"/>
              </a:defRPr>
            </a:lvl2pPr>
            <a:lvl3pPr marL="1143000" indent="-228600" eaLnBrk="0" hangingPunct="0">
              <a:spcBef>
                <a:spcPct val="20000"/>
              </a:spcBef>
              <a:buChar char="•"/>
              <a:defRPr>
                <a:solidFill>
                  <a:schemeClr val="tx1"/>
                </a:solidFill>
                <a:latin typeface="Grundfos TheSans" pitchFamily="34" charset="0"/>
              </a:defRPr>
            </a:lvl3pPr>
            <a:lvl4pPr marL="1600200" indent="-228600" eaLnBrk="0" hangingPunct="0">
              <a:spcBef>
                <a:spcPct val="20000"/>
              </a:spcBef>
              <a:buChar char="–"/>
              <a:defRPr>
                <a:solidFill>
                  <a:schemeClr val="tx1"/>
                </a:solidFill>
                <a:latin typeface="Grundfos TheSans" pitchFamily="34" charset="0"/>
              </a:defRPr>
            </a:lvl4pPr>
            <a:lvl5pPr marL="2057400" indent="-228600" eaLnBrk="0" hangingPunct="0">
              <a:spcBef>
                <a:spcPct val="20000"/>
              </a:spcBef>
              <a:buChar char="»"/>
              <a:defRPr>
                <a:solidFill>
                  <a:schemeClr val="tx1"/>
                </a:solidFill>
                <a:latin typeface="Grundfos TheSans" pitchFamily="34" charset="0"/>
              </a:defRPr>
            </a:lvl5pPr>
            <a:lvl6pPr marL="2514600" indent="-228600" eaLnBrk="0" fontAlgn="base" hangingPunct="0">
              <a:spcBef>
                <a:spcPct val="20000"/>
              </a:spcBef>
              <a:spcAft>
                <a:spcPct val="0"/>
              </a:spcAft>
              <a:buChar char="»"/>
              <a:defRPr>
                <a:solidFill>
                  <a:schemeClr val="tx1"/>
                </a:solidFill>
                <a:latin typeface="Grundfos TheSans" pitchFamily="34" charset="0"/>
              </a:defRPr>
            </a:lvl6pPr>
            <a:lvl7pPr marL="2971800" indent="-228600" eaLnBrk="0" fontAlgn="base" hangingPunct="0">
              <a:spcBef>
                <a:spcPct val="20000"/>
              </a:spcBef>
              <a:spcAft>
                <a:spcPct val="0"/>
              </a:spcAft>
              <a:buChar char="»"/>
              <a:defRPr>
                <a:solidFill>
                  <a:schemeClr val="tx1"/>
                </a:solidFill>
                <a:latin typeface="Grundfos TheSans" pitchFamily="34" charset="0"/>
              </a:defRPr>
            </a:lvl7pPr>
            <a:lvl8pPr marL="3429000" indent="-228600" eaLnBrk="0" fontAlgn="base" hangingPunct="0">
              <a:spcBef>
                <a:spcPct val="20000"/>
              </a:spcBef>
              <a:spcAft>
                <a:spcPct val="0"/>
              </a:spcAft>
              <a:buChar char="»"/>
              <a:defRPr>
                <a:solidFill>
                  <a:schemeClr val="tx1"/>
                </a:solidFill>
                <a:latin typeface="Grundfos TheSans" pitchFamily="34" charset="0"/>
              </a:defRPr>
            </a:lvl8pPr>
            <a:lvl9pPr marL="3886200" indent="-228600" eaLnBrk="0" fontAlgn="base" hangingPunct="0">
              <a:spcBef>
                <a:spcPct val="20000"/>
              </a:spcBef>
              <a:spcAft>
                <a:spcPct val="0"/>
              </a:spcAft>
              <a:buChar char="»"/>
              <a:defRPr>
                <a:solidFill>
                  <a:schemeClr val="tx1"/>
                </a:solidFill>
                <a:latin typeface="Grundfos TheSans" pitchFamily="34" charset="0"/>
              </a:defRPr>
            </a:lvl9pPr>
          </a:lstStyle>
          <a:p>
            <a:pPr algn="ctr" eaLnBrk="1" hangingPunct="1">
              <a:spcBef>
                <a:spcPct val="0"/>
              </a:spcBef>
              <a:buFontTx/>
              <a:buNone/>
            </a:pPr>
            <a:r>
              <a:rPr lang="en-GB" altLang="en-US" sz="1400" b="1" u="sng" dirty="0">
                <a:solidFill>
                  <a:schemeClr val="tx2"/>
                </a:solidFill>
              </a:rPr>
              <a:t>Hydro Multi B</a:t>
            </a:r>
          </a:p>
        </p:txBody>
      </p:sp>
      <p:sp>
        <p:nvSpPr>
          <p:cNvPr id="25" name="Text Box 5"/>
          <p:cNvSpPr txBox="1">
            <a:spLocks noChangeArrowheads="1"/>
          </p:cNvSpPr>
          <p:nvPr/>
        </p:nvSpPr>
        <p:spPr bwMode="auto">
          <a:xfrm>
            <a:off x="2320797" y="1582318"/>
            <a:ext cx="909871" cy="339071"/>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000">
                <a:solidFill>
                  <a:schemeClr val="tx1"/>
                </a:solidFill>
                <a:latin typeface="Grundfos TheSans" pitchFamily="34" charset="0"/>
              </a:defRPr>
            </a:lvl1pPr>
            <a:lvl2pPr marL="742950" indent="-285750" eaLnBrk="0" hangingPunct="0">
              <a:spcBef>
                <a:spcPct val="20000"/>
              </a:spcBef>
              <a:buChar char="–"/>
              <a:defRPr>
                <a:solidFill>
                  <a:schemeClr val="tx1"/>
                </a:solidFill>
                <a:latin typeface="Grundfos TheSans" pitchFamily="34" charset="0"/>
              </a:defRPr>
            </a:lvl2pPr>
            <a:lvl3pPr marL="1143000" indent="-228600" eaLnBrk="0" hangingPunct="0">
              <a:spcBef>
                <a:spcPct val="20000"/>
              </a:spcBef>
              <a:buChar char="•"/>
              <a:defRPr>
                <a:solidFill>
                  <a:schemeClr val="tx1"/>
                </a:solidFill>
                <a:latin typeface="Grundfos TheSans" pitchFamily="34" charset="0"/>
              </a:defRPr>
            </a:lvl3pPr>
            <a:lvl4pPr marL="1600200" indent="-228600" eaLnBrk="0" hangingPunct="0">
              <a:spcBef>
                <a:spcPct val="20000"/>
              </a:spcBef>
              <a:buChar char="–"/>
              <a:defRPr>
                <a:solidFill>
                  <a:schemeClr val="tx1"/>
                </a:solidFill>
                <a:latin typeface="Grundfos TheSans" pitchFamily="34" charset="0"/>
              </a:defRPr>
            </a:lvl4pPr>
            <a:lvl5pPr marL="2057400" indent="-228600" eaLnBrk="0" hangingPunct="0">
              <a:spcBef>
                <a:spcPct val="20000"/>
              </a:spcBef>
              <a:buChar char="»"/>
              <a:defRPr>
                <a:solidFill>
                  <a:schemeClr val="tx1"/>
                </a:solidFill>
                <a:latin typeface="Grundfos TheSans" pitchFamily="34" charset="0"/>
              </a:defRPr>
            </a:lvl5pPr>
            <a:lvl6pPr marL="2514600" indent="-228600" eaLnBrk="0" fontAlgn="base" hangingPunct="0">
              <a:spcBef>
                <a:spcPct val="20000"/>
              </a:spcBef>
              <a:spcAft>
                <a:spcPct val="0"/>
              </a:spcAft>
              <a:buChar char="»"/>
              <a:defRPr>
                <a:solidFill>
                  <a:schemeClr val="tx1"/>
                </a:solidFill>
                <a:latin typeface="Grundfos TheSans" pitchFamily="34" charset="0"/>
              </a:defRPr>
            </a:lvl6pPr>
            <a:lvl7pPr marL="2971800" indent="-228600" eaLnBrk="0" fontAlgn="base" hangingPunct="0">
              <a:spcBef>
                <a:spcPct val="20000"/>
              </a:spcBef>
              <a:spcAft>
                <a:spcPct val="0"/>
              </a:spcAft>
              <a:buChar char="»"/>
              <a:defRPr>
                <a:solidFill>
                  <a:schemeClr val="tx1"/>
                </a:solidFill>
                <a:latin typeface="Grundfos TheSans" pitchFamily="34" charset="0"/>
              </a:defRPr>
            </a:lvl7pPr>
            <a:lvl8pPr marL="3429000" indent="-228600" eaLnBrk="0" fontAlgn="base" hangingPunct="0">
              <a:spcBef>
                <a:spcPct val="20000"/>
              </a:spcBef>
              <a:spcAft>
                <a:spcPct val="0"/>
              </a:spcAft>
              <a:buChar char="»"/>
              <a:defRPr>
                <a:solidFill>
                  <a:schemeClr val="tx1"/>
                </a:solidFill>
                <a:latin typeface="Grundfos TheSans" pitchFamily="34" charset="0"/>
              </a:defRPr>
            </a:lvl8pPr>
            <a:lvl9pPr marL="3886200" indent="-228600" eaLnBrk="0" fontAlgn="base" hangingPunct="0">
              <a:spcBef>
                <a:spcPct val="20000"/>
              </a:spcBef>
              <a:spcAft>
                <a:spcPct val="0"/>
              </a:spcAft>
              <a:buChar char="»"/>
              <a:defRPr>
                <a:solidFill>
                  <a:schemeClr val="tx1"/>
                </a:solidFill>
                <a:latin typeface="Grundfos TheSans" pitchFamily="34" charset="0"/>
              </a:defRPr>
            </a:lvl9pPr>
          </a:lstStyle>
          <a:p>
            <a:pPr algn="ctr" eaLnBrk="1" hangingPunct="1">
              <a:spcBef>
                <a:spcPct val="0"/>
              </a:spcBef>
              <a:buFontTx/>
              <a:buNone/>
            </a:pPr>
            <a:r>
              <a:rPr lang="en-GB" altLang="en-US" sz="1400" b="1" u="sng" dirty="0">
                <a:solidFill>
                  <a:schemeClr val="tx2"/>
                </a:solidFill>
              </a:rPr>
              <a:t>CRE Plus</a:t>
            </a:r>
          </a:p>
        </p:txBody>
      </p:sp>
      <p:sp>
        <p:nvSpPr>
          <p:cNvPr id="21" name="Text Box 9"/>
          <p:cNvSpPr txBox="1">
            <a:spLocks noChangeArrowheads="1"/>
          </p:cNvSpPr>
          <p:nvPr/>
        </p:nvSpPr>
        <p:spPr bwMode="auto">
          <a:xfrm>
            <a:off x="541874" y="2104112"/>
            <a:ext cx="1443951" cy="1194479"/>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Grundfos TheSans" pitchFamily="34" charset="0"/>
              </a:defRPr>
            </a:lvl1pPr>
            <a:lvl2pPr marL="742950" indent="-285750" eaLnBrk="0" hangingPunct="0">
              <a:spcBef>
                <a:spcPct val="20000"/>
              </a:spcBef>
              <a:buChar char="–"/>
              <a:defRPr>
                <a:solidFill>
                  <a:schemeClr val="tx1"/>
                </a:solidFill>
                <a:latin typeface="Grundfos TheSans" pitchFamily="34" charset="0"/>
              </a:defRPr>
            </a:lvl2pPr>
            <a:lvl3pPr marL="1143000" indent="-228600" eaLnBrk="0" hangingPunct="0">
              <a:spcBef>
                <a:spcPct val="20000"/>
              </a:spcBef>
              <a:buChar char="•"/>
              <a:defRPr>
                <a:solidFill>
                  <a:schemeClr val="tx1"/>
                </a:solidFill>
                <a:latin typeface="Grundfos TheSans" pitchFamily="34" charset="0"/>
              </a:defRPr>
            </a:lvl3pPr>
            <a:lvl4pPr marL="1600200" indent="-228600" eaLnBrk="0" hangingPunct="0">
              <a:spcBef>
                <a:spcPct val="20000"/>
              </a:spcBef>
              <a:buChar char="–"/>
              <a:defRPr>
                <a:solidFill>
                  <a:schemeClr val="tx1"/>
                </a:solidFill>
                <a:latin typeface="Grundfos TheSans" pitchFamily="34" charset="0"/>
              </a:defRPr>
            </a:lvl4pPr>
            <a:lvl5pPr marL="2057400" indent="-228600" eaLnBrk="0" hangingPunct="0">
              <a:spcBef>
                <a:spcPct val="20000"/>
              </a:spcBef>
              <a:buChar char="»"/>
              <a:defRPr>
                <a:solidFill>
                  <a:schemeClr val="tx1"/>
                </a:solidFill>
                <a:latin typeface="Grundfos TheSans" pitchFamily="34" charset="0"/>
              </a:defRPr>
            </a:lvl5pPr>
            <a:lvl6pPr marL="2514600" indent="-228600" eaLnBrk="0" fontAlgn="base" hangingPunct="0">
              <a:spcBef>
                <a:spcPct val="20000"/>
              </a:spcBef>
              <a:spcAft>
                <a:spcPct val="0"/>
              </a:spcAft>
              <a:buChar char="»"/>
              <a:defRPr>
                <a:solidFill>
                  <a:schemeClr val="tx1"/>
                </a:solidFill>
                <a:latin typeface="Grundfos TheSans" pitchFamily="34" charset="0"/>
              </a:defRPr>
            </a:lvl6pPr>
            <a:lvl7pPr marL="2971800" indent="-228600" eaLnBrk="0" fontAlgn="base" hangingPunct="0">
              <a:spcBef>
                <a:spcPct val="20000"/>
              </a:spcBef>
              <a:spcAft>
                <a:spcPct val="0"/>
              </a:spcAft>
              <a:buChar char="»"/>
              <a:defRPr>
                <a:solidFill>
                  <a:schemeClr val="tx1"/>
                </a:solidFill>
                <a:latin typeface="Grundfos TheSans" pitchFamily="34" charset="0"/>
              </a:defRPr>
            </a:lvl7pPr>
            <a:lvl8pPr marL="3429000" indent="-228600" eaLnBrk="0" fontAlgn="base" hangingPunct="0">
              <a:spcBef>
                <a:spcPct val="20000"/>
              </a:spcBef>
              <a:spcAft>
                <a:spcPct val="0"/>
              </a:spcAft>
              <a:buChar char="»"/>
              <a:defRPr>
                <a:solidFill>
                  <a:schemeClr val="tx1"/>
                </a:solidFill>
                <a:latin typeface="Grundfos TheSans" pitchFamily="34" charset="0"/>
              </a:defRPr>
            </a:lvl8pPr>
            <a:lvl9pPr marL="3886200" indent="-228600" eaLnBrk="0" fontAlgn="base" hangingPunct="0">
              <a:spcBef>
                <a:spcPct val="20000"/>
              </a:spcBef>
              <a:spcAft>
                <a:spcPct val="0"/>
              </a:spcAft>
              <a:buChar char="»"/>
              <a:defRPr>
                <a:solidFill>
                  <a:schemeClr val="tx1"/>
                </a:solidFill>
                <a:latin typeface="Grundfos TheSans" pitchFamily="34" charset="0"/>
              </a:defRPr>
            </a:lvl9pPr>
          </a:lstStyle>
          <a:p>
            <a:pPr eaLnBrk="1" hangingPunct="1">
              <a:spcBef>
                <a:spcPct val="0"/>
              </a:spcBef>
              <a:buFontTx/>
              <a:buNone/>
            </a:pPr>
            <a:r>
              <a:rPr lang="en-GB" altLang="en-US" sz="1400" b="1" dirty="0">
                <a:solidFill>
                  <a:schemeClr val="tx2"/>
                </a:solidFill>
              </a:rPr>
              <a:t>Plug-n-Pump Complete single pump system with CRE Pumps</a:t>
            </a:r>
          </a:p>
        </p:txBody>
      </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127" y="4654345"/>
            <a:ext cx="1017001" cy="120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Box 5"/>
          <p:cNvSpPr txBox="1">
            <a:spLocks noChangeArrowheads="1"/>
          </p:cNvSpPr>
          <p:nvPr/>
        </p:nvSpPr>
        <p:spPr bwMode="auto">
          <a:xfrm>
            <a:off x="383832" y="4256572"/>
            <a:ext cx="1527175" cy="48895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000">
                <a:solidFill>
                  <a:schemeClr val="tx1"/>
                </a:solidFill>
                <a:latin typeface="Grundfos TheSans" pitchFamily="34" charset="0"/>
              </a:defRPr>
            </a:lvl1pPr>
            <a:lvl2pPr marL="742950" indent="-285750" eaLnBrk="0" hangingPunct="0">
              <a:spcBef>
                <a:spcPct val="20000"/>
              </a:spcBef>
              <a:buChar char="–"/>
              <a:defRPr>
                <a:solidFill>
                  <a:schemeClr val="tx1"/>
                </a:solidFill>
                <a:latin typeface="Grundfos TheSans" pitchFamily="34" charset="0"/>
              </a:defRPr>
            </a:lvl2pPr>
            <a:lvl3pPr marL="1143000" indent="-228600" eaLnBrk="0" hangingPunct="0">
              <a:spcBef>
                <a:spcPct val="20000"/>
              </a:spcBef>
              <a:buChar char="•"/>
              <a:defRPr>
                <a:solidFill>
                  <a:schemeClr val="tx1"/>
                </a:solidFill>
                <a:latin typeface="Grundfos TheSans" pitchFamily="34" charset="0"/>
              </a:defRPr>
            </a:lvl3pPr>
            <a:lvl4pPr marL="1600200" indent="-228600" eaLnBrk="0" hangingPunct="0">
              <a:spcBef>
                <a:spcPct val="20000"/>
              </a:spcBef>
              <a:buChar char="–"/>
              <a:defRPr>
                <a:solidFill>
                  <a:schemeClr val="tx1"/>
                </a:solidFill>
                <a:latin typeface="Grundfos TheSans" pitchFamily="34" charset="0"/>
              </a:defRPr>
            </a:lvl4pPr>
            <a:lvl5pPr marL="2057400" indent="-228600" eaLnBrk="0" hangingPunct="0">
              <a:spcBef>
                <a:spcPct val="20000"/>
              </a:spcBef>
              <a:buChar char="»"/>
              <a:defRPr>
                <a:solidFill>
                  <a:schemeClr val="tx1"/>
                </a:solidFill>
                <a:latin typeface="Grundfos TheSans" pitchFamily="34" charset="0"/>
              </a:defRPr>
            </a:lvl5pPr>
            <a:lvl6pPr marL="2514600" indent="-228600" eaLnBrk="0" fontAlgn="base" hangingPunct="0">
              <a:spcBef>
                <a:spcPct val="20000"/>
              </a:spcBef>
              <a:spcAft>
                <a:spcPct val="0"/>
              </a:spcAft>
              <a:buChar char="»"/>
              <a:defRPr>
                <a:solidFill>
                  <a:schemeClr val="tx1"/>
                </a:solidFill>
                <a:latin typeface="Grundfos TheSans" pitchFamily="34" charset="0"/>
              </a:defRPr>
            </a:lvl6pPr>
            <a:lvl7pPr marL="2971800" indent="-228600" eaLnBrk="0" fontAlgn="base" hangingPunct="0">
              <a:spcBef>
                <a:spcPct val="20000"/>
              </a:spcBef>
              <a:spcAft>
                <a:spcPct val="0"/>
              </a:spcAft>
              <a:buChar char="»"/>
              <a:defRPr>
                <a:solidFill>
                  <a:schemeClr val="tx1"/>
                </a:solidFill>
                <a:latin typeface="Grundfos TheSans" pitchFamily="34" charset="0"/>
              </a:defRPr>
            </a:lvl7pPr>
            <a:lvl8pPr marL="3429000" indent="-228600" eaLnBrk="0" fontAlgn="base" hangingPunct="0">
              <a:spcBef>
                <a:spcPct val="20000"/>
              </a:spcBef>
              <a:spcAft>
                <a:spcPct val="0"/>
              </a:spcAft>
              <a:buChar char="»"/>
              <a:defRPr>
                <a:solidFill>
                  <a:schemeClr val="tx1"/>
                </a:solidFill>
                <a:latin typeface="Grundfos TheSans" pitchFamily="34" charset="0"/>
              </a:defRPr>
            </a:lvl8pPr>
            <a:lvl9pPr marL="3886200" indent="-228600" eaLnBrk="0" fontAlgn="base" hangingPunct="0">
              <a:spcBef>
                <a:spcPct val="20000"/>
              </a:spcBef>
              <a:spcAft>
                <a:spcPct val="0"/>
              </a:spcAft>
              <a:buChar char="»"/>
              <a:defRPr>
                <a:solidFill>
                  <a:schemeClr val="tx1"/>
                </a:solidFill>
                <a:latin typeface="Grundfos TheSans" pitchFamily="34" charset="0"/>
              </a:defRPr>
            </a:lvl9pPr>
          </a:lstStyle>
          <a:p>
            <a:pPr algn="ctr" eaLnBrk="1" hangingPunct="1">
              <a:spcBef>
                <a:spcPct val="0"/>
              </a:spcBef>
              <a:buFontTx/>
              <a:buNone/>
            </a:pPr>
            <a:r>
              <a:rPr lang="en-GB" altLang="en-US" sz="1400" b="1" u="sng" dirty="0">
                <a:solidFill>
                  <a:schemeClr val="tx2"/>
                </a:solidFill>
              </a:rPr>
              <a:t>CMBE</a:t>
            </a:r>
          </a:p>
        </p:txBody>
      </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12075" t="5216" r="5606" b="7609"/>
          <a:stretch/>
        </p:blipFill>
        <p:spPr>
          <a:xfrm>
            <a:off x="2323925" y="1981200"/>
            <a:ext cx="906743" cy="1435676"/>
          </a:xfrm>
          <a:prstGeom prst="rect">
            <a:avLst/>
          </a:prstGeom>
        </p:spPr>
      </p:pic>
    </p:spTree>
    <p:extLst>
      <p:ext uri="{BB962C8B-B14F-4D97-AF65-F5344CB8AC3E}">
        <p14:creationId xmlns:p14="http://schemas.microsoft.com/office/powerpoint/2010/main" val="2218807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47" y="462443"/>
            <a:ext cx="7886700" cy="503395"/>
          </a:xfrm>
        </p:spPr>
        <p:txBody>
          <a:bodyPr>
            <a:normAutofit/>
          </a:bodyPr>
          <a:lstStyle/>
          <a:p>
            <a:r>
              <a:rPr lang="en-US" sz="2800" dirty="0">
                <a:latin typeface="Calibri" panose="020F0502020204030204" pitchFamily="34" charset="0"/>
                <a:cs typeface="Calibri" panose="020F0502020204030204" pitchFamily="34" charset="0"/>
              </a:rPr>
              <a:t>Energy saving example summary</a:t>
            </a:r>
          </a:p>
        </p:txBody>
      </p:sp>
      <p:sp>
        <p:nvSpPr>
          <p:cNvPr id="3" name="Content Placeholder 2"/>
          <p:cNvSpPr>
            <a:spLocks noGrp="1"/>
          </p:cNvSpPr>
          <p:nvPr>
            <p:ph idx="1"/>
          </p:nvPr>
        </p:nvSpPr>
        <p:spPr>
          <a:xfrm>
            <a:off x="431839" y="3434819"/>
            <a:ext cx="5233670" cy="494498"/>
          </a:xfrm>
        </p:spPr>
        <p:txBody>
          <a:bodyPr>
            <a:noAutofit/>
          </a:bodyPr>
          <a:lstStyle/>
          <a:p>
            <a:pPr marL="0" indent="0">
              <a:buNone/>
            </a:pPr>
            <a:r>
              <a:rPr lang="en-US" sz="1200" dirty="0"/>
              <a:t>(3) CRE20-4 10HP 3x460V =============</a:t>
            </a:r>
            <a:r>
              <a:rPr lang="en-US" sz="1200" dirty="0">
                <a:sym typeface="Wingdings" panose="05000000000000000000" pitchFamily="2" charset="2"/>
              </a:rPr>
              <a:t> </a:t>
            </a:r>
            <a:r>
              <a:rPr lang="en-US" sz="1200" dirty="0">
                <a:solidFill>
                  <a:srgbClr val="00B050"/>
                </a:solidFill>
                <a:sym typeface="Wingdings" panose="05000000000000000000" pitchFamily="2" charset="2"/>
              </a:rPr>
              <a:t>Annual Operating Cost: $5,082</a:t>
            </a:r>
            <a:endParaRPr lang="en-US" sz="1200" dirty="0">
              <a:solidFill>
                <a:srgbClr val="00B050"/>
              </a:solidFill>
            </a:endParaRPr>
          </a:p>
          <a:p>
            <a:pPr marL="270272" lvl="1" indent="0">
              <a:buNone/>
            </a:pPr>
            <a:r>
              <a:rPr lang="en-US" sz="1200" dirty="0"/>
              <a:t>ECM MLE Motors IE5 Efficiency</a:t>
            </a:r>
          </a:p>
          <a:p>
            <a:endParaRPr lang="en-US" sz="1200" dirty="0"/>
          </a:p>
        </p:txBody>
      </p:sp>
      <p:sp>
        <p:nvSpPr>
          <p:cNvPr id="5" name="Content Placeholder 2"/>
          <p:cNvSpPr txBox="1">
            <a:spLocks/>
          </p:cNvSpPr>
          <p:nvPr/>
        </p:nvSpPr>
        <p:spPr bwMode="auto">
          <a:xfrm>
            <a:off x="382184" y="1345908"/>
            <a:ext cx="5137469" cy="4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9388" indent="-179388" algn="l" rtl="0" eaLnBrk="0" fontAlgn="base" hangingPunct="0">
              <a:spcBef>
                <a:spcPct val="20000"/>
              </a:spcBef>
              <a:spcAft>
                <a:spcPct val="0"/>
              </a:spcAft>
              <a:buFont typeface="Arial" panose="020B0604020202020204" pitchFamily="34" charset="0"/>
              <a:buChar char="•"/>
              <a:defRPr sz="2100" kern="1200">
                <a:solidFill>
                  <a:srgbClr val="000000"/>
                </a:solidFill>
                <a:latin typeface="Calibri" panose="020F0502020204030204" pitchFamily="34" charset="0"/>
                <a:ea typeface="MS PGothic" panose="020B0600070205080204" pitchFamily="34" charset="-128"/>
                <a:cs typeface="+mn-cs"/>
              </a:defRPr>
            </a:lvl1pPr>
            <a:lvl2pPr marL="539750" indent="-179388" algn="l" rtl="0" eaLnBrk="0" fontAlgn="base" hangingPunct="0">
              <a:spcBef>
                <a:spcPct val="20000"/>
              </a:spcBef>
              <a:spcAft>
                <a:spcPct val="0"/>
              </a:spcAft>
              <a:buFont typeface="Arial" panose="020B0604020202020204" pitchFamily="34" charset="0"/>
              <a:buChar char="•"/>
              <a:defRPr sz="2100" kern="1200">
                <a:solidFill>
                  <a:srgbClr val="000000"/>
                </a:solidFill>
                <a:latin typeface="Calibri" panose="020F0502020204030204" pitchFamily="34" charset="0"/>
                <a:ea typeface="MS PGothic" panose="020B0600070205080204" pitchFamily="34" charset="-128"/>
                <a:cs typeface="+mn-cs"/>
              </a:defRPr>
            </a:lvl2pPr>
            <a:lvl3pPr marL="900113" indent="-179388" algn="l" rtl="0" eaLnBrk="0" fontAlgn="base" hangingPunct="0">
              <a:spcBef>
                <a:spcPct val="20000"/>
              </a:spcBef>
              <a:spcAft>
                <a:spcPct val="0"/>
              </a:spcAft>
              <a:buFont typeface="Arial" panose="020B0604020202020204" pitchFamily="34" charset="0"/>
              <a:buChar char="•"/>
              <a:defRPr sz="2100" kern="1200">
                <a:solidFill>
                  <a:srgbClr val="000000"/>
                </a:solidFill>
                <a:latin typeface="Calibri" panose="020F0502020204030204" pitchFamily="34" charset="0"/>
                <a:ea typeface="MS PGothic" panose="020B0600070205080204" pitchFamily="34" charset="-128"/>
                <a:cs typeface="+mn-cs"/>
              </a:defRPr>
            </a:lvl3pPr>
            <a:lvl4pPr marL="1252538" indent="-179388" algn="l" rtl="0" eaLnBrk="0" fontAlgn="base" hangingPunct="0">
              <a:spcBef>
                <a:spcPct val="20000"/>
              </a:spcBef>
              <a:spcAft>
                <a:spcPct val="0"/>
              </a:spcAft>
              <a:buFont typeface="Arial" panose="020B0604020202020204" pitchFamily="34" charset="0"/>
              <a:buChar char="•"/>
              <a:defRPr sz="2100" kern="1200">
                <a:solidFill>
                  <a:srgbClr val="000000"/>
                </a:solidFill>
                <a:latin typeface="Calibri" panose="020F0502020204030204" pitchFamily="34" charset="0"/>
                <a:ea typeface="MS PGothic" panose="020B0600070205080204" pitchFamily="34" charset="-128"/>
                <a:cs typeface="+mn-cs"/>
              </a:defRPr>
            </a:lvl4pPr>
            <a:lvl5pPr marL="1612900" indent="-179388" algn="l" rtl="0" eaLnBrk="0" fontAlgn="base" hangingPunct="0">
              <a:spcBef>
                <a:spcPct val="20000"/>
              </a:spcBef>
              <a:spcAft>
                <a:spcPct val="0"/>
              </a:spcAft>
              <a:buFont typeface="Arial" panose="020B0604020202020204" pitchFamily="34" charset="0"/>
              <a:buChar char="•"/>
              <a:defRPr sz="2100" kern="1200">
                <a:solidFill>
                  <a:srgbClr val="000000"/>
                </a:solidFill>
                <a:latin typeface="Calibri" panose="020F0502020204030204" pitchFamily="34" charset="0"/>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(1) PACO LCS 2507 25HP 3x460V ======</a:t>
            </a:r>
            <a:r>
              <a:rPr lang="en-US" sz="1200" dirty="0">
                <a:sym typeface="Wingdings" panose="05000000000000000000" pitchFamily="2" charset="2"/>
              </a:rPr>
              <a:t> </a:t>
            </a:r>
            <a:r>
              <a:rPr lang="en-US" sz="1200" dirty="0">
                <a:solidFill>
                  <a:srgbClr val="00B050"/>
                </a:solidFill>
                <a:sym typeface="Wingdings" panose="05000000000000000000" pitchFamily="2" charset="2"/>
              </a:rPr>
              <a:t>Annual Operating Cost: $7,315</a:t>
            </a:r>
            <a:endParaRPr lang="en-US" sz="1200" dirty="0">
              <a:solidFill>
                <a:srgbClr val="00B050"/>
              </a:solidFill>
            </a:endParaRPr>
          </a:p>
          <a:p>
            <a:pPr marL="270272" lvl="1" indent="0">
              <a:buNone/>
            </a:pPr>
            <a:r>
              <a:rPr lang="en-US" sz="1200" dirty="0"/>
              <a:t>NEMA Premium Efficiency motor and conventional VFD</a:t>
            </a:r>
          </a:p>
          <a:p>
            <a:pPr marL="0" indent="0">
              <a:buNone/>
            </a:pPr>
            <a:endParaRPr lang="en-US" sz="1200" dirty="0"/>
          </a:p>
        </p:txBody>
      </p:sp>
      <p:pic>
        <p:nvPicPr>
          <p:cNvPr id="10" name="Picture 9"/>
          <p:cNvPicPr>
            <a:picLocks noChangeAspect="1"/>
          </p:cNvPicPr>
          <p:nvPr/>
        </p:nvPicPr>
        <p:blipFill>
          <a:blip r:embed="rId3"/>
          <a:stretch>
            <a:fillRect/>
          </a:stretch>
        </p:blipFill>
        <p:spPr>
          <a:xfrm>
            <a:off x="6301728" y="2384204"/>
            <a:ext cx="2227184" cy="653940"/>
          </a:xfrm>
          <a:prstGeom prst="rect">
            <a:avLst/>
          </a:prstGeom>
        </p:spPr>
      </p:pic>
      <p:sp>
        <p:nvSpPr>
          <p:cNvPr id="13" name="TextBox 12"/>
          <p:cNvSpPr txBox="1"/>
          <p:nvPr/>
        </p:nvSpPr>
        <p:spPr>
          <a:xfrm>
            <a:off x="5864331" y="3361738"/>
            <a:ext cx="3005336" cy="2123658"/>
          </a:xfrm>
          <a:prstGeom prst="rect">
            <a:avLst/>
          </a:prstGeom>
          <a:noFill/>
        </p:spPr>
        <p:txBody>
          <a:bodyPr wrap="square" rtlCol="0">
            <a:spAutoFit/>
          </a:bodyPr>
          <a:lstStyle/>
          <a:p>
            <a:r>
              <a:rPr lang="en-US" sz="1200" u="sng" dirty="0">
                <a:latin typeface="Calibri" charset="0"/>
                <a:ea typeface="Calibri" charset="0"/>
                <a:cs typeface="Calibri" charset="0"/>
              </a:rPr>
              <a:t>Conclusions:</a:t>
            </a:r>
          </a:p>
          <a:p>
            <a:endParaRPr lang="en-US" sz="1200" dirty="0">
              <a:latin typeface="Calibri" charset="0"/>
              <a:ea typeface="Calibri" charset="0"/>
              <a:cs typeface="Calibri" charset="0"/>
            </a:endParaRPr>
          </a:p>
          <a:p>
            <a:pPr marL="214313" indent="-214313">
              <a:buFont typeface="Arial" panose="020B0604020202020204" pitchFamily="34" charset="0"/>
              <a:buChar char="•"/>
            </a:pPr>
            <a:r>
              <a:rPr lang="en-US" sz="1200" dirty="0">
                <a:latin typeface="Calibri" charset="0"/>
                <a:ea typeface="Calibri" charset="0"/>
                <a:cs typeface="Calibri" charset="0"/>
              </a:rPr>
              <a:t>The 3-pump system utilizing ECM MLE IE5 efficiency motors </a:t>
            </a:r>
            <a:r>
              <a:rPr lang="en-US" sz="1200" b="1" dirty="0">
                <a:latin typeface="Calibri" charset="0"/>
                <a:ea typeface="Calibri" charset="0"/>
                <a:cs typeface="Calibri" charset="0"/>
              </a:rPr>
              <a:t>reduces energy costs by 44% </a:t>
            </a:r>
          </a:p>
          <a:p>
            <a:pPr marL="214313" indent="-214313">
              <a:buFont typeface="Arial" panose="020B0604020202020204" pitchFamily="34" charset="0"/>
              <a:buChar char="•"/>
            </a:pPr>
            <a:endParaRPr lang="en-US" sz="1200" dirty="0">
              <a:latin typeface="Calibri" charset="0"/>
              <a:ea typeface="Calibri" charset="0"/>
              <a:cs typeface="Calibri" charset="0"/>
            </a:endParaRPr>
          </a:p>
          <a:p>
            <a:pPr marL="214313" indent="-214313">
              <a:buFont typeface="Arial" panose="020B0604020202020204" pitchFamily="34" charset="0"/>
              <a:buChar char="•"/>
            </a:pPr>
            <a:r>
              <a:rPr lang="en-US" sz="1200" dirty="0">
                <a:latin typeface="Calibri" charset="0"/>
                <a:ea typeface="Calibri" charset="0"/>
                <a:cs typeface="Calibri" charset="0"/>
              </a:rPr>
              <a:t>The parallel connected pump system utilizing (3) 33% pumps with ECM MLE motors result in </a:t>
            </a:r>
            <a:r>
              <a:rPr lang="en-US" sz="1200" b="1" dirty="0">
                <a:latin typeface="Calibri" charset="0"/>
                <a:ea typeface="Calibri" charset="0"/>
                <a:cs typeface="Calibri" charset="0"/>
              </a:rPr>
              <a:t>$2,233 annual savings </a:t>
            </a:r>
            <a:r>
              <a:rPr lang="en-US" sz="1200" dirty="0">
                <a:latin typeface="Calibri" charset="0"/>
                <a:ea typeface="Calibri" charset="0"/>
                <a:cs typeface="Calibri" charset="0"/>
              </a:rPr>
              <a:t>over the 100% pump utilizing NEMA Premium Eff. Motor &amp; Conventional VFD</a:t>
            </a:r>
          </a:p>
        </p:txBody>
      </p:sp>
      <p:sp>
        <p:nvSpPr>
          <p:cNvPr id="15" name="Oval 14"/>
          <p:cNvSpPr/>
          <p:nvPr/>
        </p:nvSpPr>
        <p:spPr>
          <a:xfrm>
            <a:off x="2913978" y="1229666"/>
            <a:ext cx="2552709" cy="409350"/>
          </a:xfrm>
          <a:prstGeom prst="ellipse">
            <a:avLst/>
          </a:prstGeom>
          <a:noFill/>
          <a:ln>
            <a:solidFill>
              <a:srgbClr val="FF0000"/>
            </a:solidFill>
          </a:ln>
        </p:spPr>
        <p:txBody>
          <a:bodyPr wrap="square" lIns="135000" tIns="81000" rtlCol="0" anchor="ctr">
            <a:spAutoFit/>
          </a:bodyPr>
          <a:lstStyle/>
          <a:p>
            <a:pPr algn="ctr"/>
            <a:endParaRPr lang="en-US" sz="675" b="1" dirty="0">
              <a:solidFill>
                <a:prstClr val="white"/>
              </a:solidFill>
            </a:endParaRPr>
          </a:p>
        </p:txBody>
      </p:sp>
      <p:sp>
        <p:nvSpPr>
          <p:cNvPr id="16" name="Oval 15"/>
          <p:cNvSpPr/>
          <p:nvPr/>
        </p:nvSpPr>
        <p:spPr>
          <a:xfrm>
            <a:off x="3151461" y="3318740"/>
            <a:ext cx="2470979" cy="390933"/>
          </a:xfrm>
          <a:prstGeom prst="ellipse">
            <a:avLst/>
          </a:prstGeom>
          <a:noFill/>
          <a:ln>
            <a:solidFill>
              <a:srgbClr val="FF0000"/>
            </a:solidFill>
          </a:ln>
        </p:spPr>
        <p:txBody>
          <a:bodyPr wrap="square" lIns="135000" tIns="81000" rtlCol="0" anchor="ctr">
            <a:spAutoFit/>
          </a:bodyPr>
          <a:lstStyle/>
          <a:p>
            <a:pPr algn="ctr"/>
            <a:endParaRPr lang="en-US" sz="675" b="1" dirty="0">
              <a:solidFill>
                <a:prstClr val="white"/>
              </a:solidFill>
            </a:endParaRPr>
          </a:p>
        </p:txBody>
      </p:sp>
      <p:pic>
        <p:nvPicPr>
          <p:cNvPr id="7" name="Picture 6">
            <a:extLst>
              <a:ext uri="{FF2B5EF4-FFF2-40B4-BE49-F238E27FC236}">
                <a16:creationId xmlns:a16="http://schemas.microsoft.com/office/drawing/2014/main" id="{88F1237B-E937-4B08-8312-14D61FA7EE3F}"/>
              </a:ext>
            </a:extLst>
          </p:cNvPr>
          <p:cNvPicPr>
            <a:picLocks noChangeAspect="1"/>
          </p:cNvPicPr>
          <p:nvPr/>
        </p:nvPicPr>
        <p:blipFill>
          <a:blip r:embed="rId4"/>
          <a:stretch>
            <a:fillRect/>
          </a:stretch>
        </p:blipFill>
        <p:spPr>
          <a:xfrm>
            <a:off x="6099576" y="1030789"/>
            <a:ext cx="2534845" cy="1216454"/>
          </a:xfrm>
          <a:prstGeom prst="rect">
            <a:avLst/>
          </a:prstGeom>
        </p:spPr>
      </p:pic>
      <p:pic>
        <p:nvPicPr>
          <p:cNvPr id="9" name="Picture 8">
            <a:extLst>
              <a:ext uri="{FF2B5EF4-FFF2-40B4-BE49-F238E27FC236}">
                <a16:creationId xmlns:a16="http://schemas.microsoft.com/office/drawing/2014/main" id="{269FA9E4-1F2C-4023-A560-D4583E76E551}"/>
              </a:ext>
            </a:extLst>
          </p:cNvPr>
          <p:cNvPicPr>
            <a:picLocks noChangeAspect="1"/>
          </p:cNvPicPr>
          <p:nvPr/>
        </p:nvPicPr>
        <p:blipFill>
          <a:blip r:embed="rId5"/>
          <a:stretch>
            <a:fillRect/>
          </a:stretch>
        </p:blipFill>
        <p:spPr>
          <a:xfrm>
            <a:off x="470474" y="4054334"/>
            <a:ext cx="4910076" cy="990757"/>
          </a:xfrm>
          <a:prstGeom prst="rect">
            <a:avLst/>
          </a:prstGeom>
        </p:spPr>
      </p:pic>
      <p:pic>
        <p:nvPicPr>
          <p:cNvPr id="6" name="Picture 5">
            <a:extLst>
              <a:ext uri="{FF2B5EF4-FFF2-40B4-BE49-F238E27FC236}">
                <a16:creationId xmlns:a16="http://schemas.microsoft.com/office/drawing/2014/main" id="{37422FF2-581E-49B2-992A-9BD78CA2A4F8}"/>
              </a:ext>
            </a:extLst>
          </p:cNvPr>
          <p:cNvPicPr>
            <a:picLocks noChangeAspect="1"/>
          </p:cNvPicPr>
          <p:nvPr/>
        </p:nvPicPr>
        <p:blipFill>
          <a:blip r:embed="rId6"/>
          <a:stretch>
            <a:fillRect/>
          </a:stretch>
        </p:blipFill>
        <p:spPr>
          <a:xfrm>
            <a:off x="431839" y="1834435"/>
            <a:ext cx="4910076" cy="959295"/>
          </a:xfrm>
          <a:prstGeom prst="rect">
            <a:avLst/>
          </a:prstGeom>
        </p:spPr>
      </p:pic>
    </p:spTree>
    <p:extLst>
      <p:ext uri="{BB962C8B-B14F-4D97-AF65-F5344CB8AC3E}">
        <p14:creationId xmlns:p14="http://schemas.microsoft.com/office/powerpoint/2010/main" val="114132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2814638" y="1709738"/>
            <a:ext cx="4114800" cy="3886200"/>
          </a:xfrm>
          <a:custGeom>
            <a:avLst/>
            <a:gdLst>
              <a:gd name="connsiteX0" fmla="*/ 0 w 5486400"/>
              <a:gd name="connsiteY0" fmla="*/ 0 h 5181600"/>
              <a:gd name="connsiteX1" fmla="*/ 0 w 5486400"/>
              <a:gd name="connsiteY1" fmla="*/ 5181600 h 5181600"/>
              <a:gd name="connsiteX2" fmla="*/ 476250 w 5486400"/>
              <a:gd name="connsiteY2" fmla="*/ 5143500 h 5181600"/>
              <a:gd name="connsiteX3" fmla="*/ 1136650 w 5486400"/>
              <a:gd name="connsiteY3" fmla="*/ 5054600 h 5181600"/>
              <a:gd name="connsiteX4" fmla="*/ 1809750 w 5486400"/>
              <a:gd name="connsiteY4" fmla="*/ 4889500 h 5181600"/>
              <a:gd name="connsiteX5" fmla="*/ 2679700 w 5486400"/>
              <a:gd name="connsiteY5" fmla="*/ 4476750 h 5181600"/>
              <a:gd name="connsiteX6" fmla="*/ 3505200 w 5486400"/>
              <a:gd name="connsiteY6" fmla="*/ 3994150 h 5181600"/>
              <a:gd name="connsiteX7" fmla="*/ 4349750 w 5486400"/>
              <a:gd name="connsiteY7" fmla="*/ 3378200 h 5181600"/>
              <a:gd name="connsiteX8" fmla="*/ 5041900 w 5486400"/>
              <a:gd name="connsiteY8" fmla="*/ 2774950 h 5181600"/>
              <a:gd name="connsiteX9" fmla="*/ 5486400 w 5486400"/>
              <a:gd name="connsiteY9" fmla="*/ 2362200 h 5181600"/>
              <a:gd name="connsiteX10" fmla="*/ 5010150 w 5486400"/>
              <a:gd name="connsiteY10" fmla="*/ 2019300 h 5181600"/>
              <a:gd name="connsiteX11" fmla="*/ 4324350 w 5486400"/>
              <a:gd name="connsiteY11" fmla="*/ 1562100 h 5181600"/>
              <a:gd name="connsiteX12" fmla="*/ 3397250 w 5486400"/>
              <a:gd name="connsiteY12" fmla="*/ 1066800 h 5181600"/>
              <a:gd name="connsiteX13" fmla="*/ 2127250 w 5486400"/>
              <a:gd name="connsiteY13" fmla="*/ 558800 h 5181600"/>
              <a:gd name="connsiteX14" fmla="*/ 946150 w 5486400"/>
              <a:gd name="connsiteY14" fmla="*/ 254000 h 5181600"/>
              <a:gd name="connsiteX15" fmla="*/ 387350 w 5486400"/>
              <a:gd name="connsiteY15" fmla="*/ 127000 h 5181600"/>
              <a:gd name="connsiteX16" fmla="*/ 203200 w 5486400"/>
              <a:gd name="connsiteY16" fmla="*/ 63500 h 5181600"/>
              <a:gd name="connsiteX17" fmla="*/ 0 w 5486400"/>
              <a:gd name="connsiteY17" fmla="*/ 0 h 518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6400" h="5181600">
                <a:moveTo>
                  <a:pt x="0" y="0"/>
                </a:moveTo>
                <a:lnTo>
                  <a:pt x="0" y="5181600"/>
                </a:lnTo>
                <a:lnTo>
                  <a:pt x="476250" y="5143500"/>
                </a:lnTo>
                <a:lnTo>
                  <a:pt x="1136650" y="5054600"/>
                </a:lnTo>
                <a:lnTo>
                  <a:pt x="1809750" y="4889500"/>
                </a:lnTo>
                <a:lnTo>
                  <a:pt x="2679700" y="4476750"/>
                </a:lnTo>
                <a:lnTo>
                  <a:pt x="3505200" y="3994150"/>
                </a:lnTo>
                <a:lnTo>
                  <a:pt x="4349750" y="3378200"/>
                </a:lnTo>
                <a:lnTo>
                  <a:pt x="5041900" y="2774950"/>
                </a:lnTo>
                <a:lnTo>
                  <a:pt x="5486400" y="2362200"/>
                </a:lnTo>
                <a:lnTo>
                  <a:pt x="5010150" y="2019300"/>
                </a:lnTo>
                <a:lnTo>
                  <a:pt x="4324350" y="1562100"/>
                </a:lnTo>
                <a:lnTo>
                  <a:pt x="3397250" y="1066800"/>
                </a:lnTo>
                <a:lnTo>
                  <a:pt x="2127250" y="558800"/>
                </a:lnTo>
                <a:lnTo>
                  <a:pt x="946150" y="254000"/>
                </a:lnTo>
                <a:lnTo>
                  <a:pt x="387350" y="127000"/>
                </a:lnTo>
                <a:lnTo>
                  <a:pt x="203200" y="63500"/>
                </a:lnTo>
                <a:lnTo>
                  <a:pt x="0" y="0"/>
                </a:lnTo>
                <a:close/>
              </a:path>
            </a:pathLst>
          </a:custGeom>
          <a:solidFill>
            <a:schemeClr val="tx2">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809875" y="1895475"/>
            <a:ext cx="4129088" cy="3686175"/>
          </a:xfrm>
          <a:custGeom>
            <a:avLst/>
            <a:gdLst>
              <a:gd name="connsiteX0" fmla="*/ 0 w 5505450"/>
              <a:gd name="connsiteY0" fmla="*/ 0 h 4914900"/>
              <a:gd name="connsiteX1" fmla="*/ 952500 w 5505450"/>
              <a:gd name="connsiteY1" fmla="*/ 88900 h 4914900"/>
              <a:gd name="connsiteX2" fmla="*/ 2146300 w 5505450"/>
              <a:gd name="connsiteY2" fmla="*/ 254000 h 4914900"/>
              <a:gd name="connsiteX3" fmla="*/ 2660650 w 5505450"/>
              <a:gd name="connsiteY3" fmla="*/ 406400 h 4914900"/>
              <a:gd name="connsiteX4" fmla="*/ 3810000 w 5505450"/>
              <a:gd name="connsiteY4" fmla="*/ 984250 h 4914900"/>
              <a:gd name="connsiteX5" fmla="*/ 4610100 w 5505450"/>
              <a:gd name="connsiteY5" fmla="*/ 1631950 h 4914900"/>
              <a:gd name="connsiteX6" fmla="*/ 5264150 w 5505450"/>
              <a:gd name="connsiteY6" fmla="*/ 2324100 h 4914900"/>
              <a:gd name="connsiteX7" fmla="*/ 5505450 w 5505450"/>
              <a:gd name="connsiteY7" fmla="*/ 2590800 h 4914900"/>
              <a:gd name="connsiteX8" fmla="*/ 5067300 w 5505450"/>
              <a:gd name="connsiteY8" fmla="*/ 2927350 h 4914900"/>
              <a:gd name="connsiteX9" fmla="*/ 4381500 w 5505450"/>
              <a:gd name="connsiteY9" fmla="*/ 3441700 h 4914900"/>
              <a:gd name="connsiteX10" fmla="*/ 3543300 w 5505450"/>
              <a:gd name="connsiteY10" fmla="*/ 3943350 h 4914900"/>
              <a:gd name="connsiteX11" fmla="*/ 2711450 w 5505450"/>
              <a:gd name="connsiteY11" fmla="*/ 4343400 h 4914900"/>
              <a:gd name="connsiteX12" fmla="*/ 1873250 w 5505450"/>
              <a:gd name="connsiteY12" fmla="*/ 4673600 h 4914900"/>
              <a:gd name="connsiteX13" fmla="*/ 1060450 w 5505450"/>
              <a:gd name="connsiteY13" fmla="*/ 4864100 h 4914900"/>
              <a:gd name="connsiteX14" fmla="*/ 488950 w 5505450"/>
              <a:gd name="connsiteY14" fmla="*/ 4908550 h 4914900"/>
              <a:gd name="connsiteX15" fmla="*/ 19050 w 5505450"/>
              <a:gd name="connsiteY15" fmla="*/ 4914900 h 4914900"/>
              <a:gd name="connsiteX16" fmla="*/ 0 w 5505450"/>
              <a:gd name="connsiteY16" fmla="*/ 50800 h 4914900"/>
              <a:gd name="connsiteX0" fmla="*/ 0 w 5505450"/>
              <a:gd name="connsiteY0" fmla="*/ 0 h 4914900"/>
              <a:gd name="connsiteX1" fmla="*/ 952500 w 5505450"/>
              <a:gd name="connsiteY1" fmla="*/ 88900 h 4914900"/>
              <a:gd name="connsiteX2" fmla="*/ 2146300 w 5505450"/>
              <a:gd name="connsiteY2" fmla="*/ 254000 h 4914900"/>
              <a:gd name="connsiteX3" fmla="*/ 2660650 w 5505450"/>
              <a:gd name="connsiteY3" fmla="*/ 406400 h 4914900"/>
              <a:gd name="connsiteX4" fmla="*/ 3810000 w 5505450"/>
              <a:gd name="connsiteY4" fmla="*/ 984250 h 4914900"/>
              <a:gd name="connsiteX5" fmla="*/ 4610100 w 5505450"/>
              <a:gd name="connsiteY5" fmla="*/ 1631950 h 4914900"/>
              <a:gd name="connsiteX6" fmla="*/ 5264150 w 5505450"/>
              <a:gd name="connsiteY6" fmla="*/ 2324100 h 4914900"/>
              <a:gd name="connsiteX7" fmla="*/ 5505450 w 5505450"/>
              <a:gd name="connsiteY7" fmla="*/ 2590800 h 4914900"/>
              <a:gd name="connsiteX8" fmla="*/ 5067300 w 5505450"/>
              <a:gd name="connsiteY8" fmla="*/ 2927350 h 4914900"/>
              <a:gd name="connsiteX9" fmla="*/ 4381500 w 5505450"/>
              <a:gd name="connsiteY9" fmla="*/ 3441700 h 4914900"/>
              <a:gd name="connsiteX10" fmla="*/ 3543300 w 5505450"/>
              <a:gd name="connsiteY10" fmla="*/ 3943350 h 4914900"/>
              <a:gd name="connsiteX11" fmla="*/ 2711450 w 5505450"/>
              <a:gd name="connsiteY11" fmla="*/ 4343400 h 4914900"/>
              <a:gd name="connsiteX12" fmla="*/ 1873250 w 5505450"/>
              <a:gd name="connsiteY12" fmla="*/ 4673600 h 4914900"/>
              <a:gd name="connsiteX13" fmla="*/ 1060450 w 5505450"/>
              <a:gd name="connsiteY13" fmla="*/ 4864100 h 4914900"/>
              <a:gd name="connsiteX14" fmla="*/ 488950 w 5505450"/>
              <a:gd name="connsiteY14" fmla="*/ 4908550 h 4914900"/>
              <a:gd name="connsiteX15" fmla="*/ 19050 w 5505450"/>
              <a:gd name="connsiteY15" fmla="*/ 4914900 h 4914900"/>
              <a:gd name="connsiteX16" fmla="*/ 0 w 5505450"/>
              <a:gd name="connsiteY16" fmla="*/ 5080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05450" h="4914900">
                <a:moveTo>
                  <a:pt x="0" y="0"/>
                </a:moveTo>
                <a:lnTo>
                  <a:pt x="952500" y="88900"/>
                </a:lnTo>
                <a:lnTo>
                  <a:pt x="2146300" y="254000"/>
                </a:lnTo>
                <a:lnTo>
                  <a:pt x="2660650" y="406400"/>
                </a:lnTo>
                <a:cubicBezTo>
                  <a:pt x="3100917" y="548217"/>
                  <a:pt x="3426883" y="791633"/>
                  <a:pt x="3810000" y="984250"/>
                </a:cubicBezTo>
                <a:lnTo>
                  <a:pt x="4610100" y="1631950"/>
                </a:lnTo>
                <a:lnTo>
                  <a:pt x="5264150" y="2324100"/>
                </a:lnTo>
                <a:lnTo>
                  <a:pt x="5505450" y="2590800"/>
                </a:lnTo>
                <a:lnTo>
                  <a:pt x="5067300" y="2927350"/>
                </a:lnTo>
                <a:lnTo>
                  <a:pt x="4381500" y="3441700"/>
                </a:lnTo>
                <a:lnTo>
                  <a:pt x="3543300" y="3943350"/>
                </a:lnTo>
                <a:lnTo>
                  <a:pt x="2711450" y="4343400"/>
                </a:lnTo>
                <a:lnTo>
                  <a:pt x="1873250" y="4673600"/>
                </a:lnTo>
                <a:lnTo>
                  <a:pt x="1060450" y="4864100"/>
                </a:lnTo>
                <a:lnTo>
                  <a:pt x="488950" y="4908550"/>
                </a:lnTo>
                <a:lnTo>
                  <a:pt x="19050" y="4914900"/>
                </a:lnTo>
                <a:lnTo>
                  <a:pt x="0" y="50800"/>
                </a:lnTo>
              </a:path>
            </a:pathLst>
          </a:custGeom>
          <a:solidFill>
            <a:schemeClr val="accent5">
              <a:lumMod val="60000"/>
              <a:lumOff val="4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800350" y="3128963"/>
            <a:ext cx="1728788" cy="2447925"/>
          </a:xfrm>
          <a:custGeom>
            <a:avLst/>
            <a:gdLst>
              <a:gd name="connsiteX0" fmla="*/ 0 w 2305050"/>
              <a:gd name="connsiteY0" fmla="*/ 3263900 h 3263900"/>
              <a:gd name="connsiteX1" fmla="*/ 63500 w 2305050"/>
              <a:gd name="connsiteY1" fmla="*/ 2813050 h 3263900"/>
              <a:gd name="connsiteX2" fmla="*/ 133350 w 2305050"/>
              <a:gd name="connsiteY2" fmla="*/ 2178050 h 3263900"/>
              <a:gd name="connsiteX3" fmla="*/ 209550 w 2305050"/>
              <a:gd name="connsiteY3" fmla="*/ 1644650 h 3263900"/>
              <a:gd name="connsiteX4" fmla="*/ 342900 w 2305050"/>
              <a:gd name="connsiteY4" fmla="*/ 1028700 h 3263900"/>
              <a:gd name="connsiteX5" fmla="*/ 508000 w 2305050"/>
              <a:gd name="connsiteY5" fmla="*/ 571500 h 3263900"/>
              <a:gd name="connsiteX6" fmla="*/ 673100 w 2305050"/>
              <a:gd name="connsiteY6" fmla="*/ 241300 h 3263900"/>
              <a:gd name="connsiteX7" fmla="*/ 819150 w 2305050"/>
              <a:gd name="connsiteY7" fmla="*/ 114300 h 3263900"/>
              <a:gd name="connsiteX8" fmla="*/ 933450 w 2305050"/>
              <a:gd name="connsiteY8" fmla="*/ 38100 h 3263900"/>
              <a:gd name="connsiteX9" fmla="*/ 1047750 w 2305050"/>
              <a:gd name="connsiteY9" fmla="*/ 0 h 3263900"/>
              <a:gd name="connsiteX10" fmla="*/ 1174750 w 2305050"/>
              <a:gd name="connsiteY10" fmla="*/ 38100 h 3263900"/>
              <a:gd name="connsiteX11" fmla="*/ 1333500 w 2305050"/>
              <a:gd name="connsiteY11" fmla="*/ 114300 h 3263900"/>
              <a:gd name="connsiteX12" fmla="*/ 1435100 w 2305050"/>
              <a:gd name="connsiteY12" fmla="*/ 190500 h 3263900"/>
              <a:gd name="connsiteX13" fmla="*/ 1466850 w 2305050"/>
              <a:gd name="connsiteY13" fmla="*/ 254000 h 3263900"/>
              <a:gd name="connsiteX14" fmla="*/ 1543050 w 2305050"/>
              <a:gd name="connsiteY14" fmla="*/ 177800 h 3263900"/>
              <a:gd name="connsiteX15" fmla="*/ 1714500 w 2305050"/>
              <a:gd name="connsiteY15" fmla="*/ 101600 h 3263900"/>
              <a:gd name="connsiteX16" fmla="*/ 1930400 w 2305050"/>
              <a:gd name="connsiteY16" fmla="*/ 44450 h 3263900"/>
              <a:gd name="connsiteX17" fmla="*/ 2114550 w 2305050"/>
              <a:gd name="connsiteY17" fmla="*/ 25400 h 3263900"/>
              <a:gd name="connsiteX18" fmla="*/ 2235200 w 2305050"/>
              <a:gd name="connsiteY18" fmla="*/ 31750 h 3263900"/>
              <a:gd name="connsiteX19" fmla="*/ 2305050 w 2305050"/>
              <a:gd name="connsiteY19" fmla="*/ 38100 h 3263900"/>
              <a:gd name="connsiteX20" fmla="*/ 2171700 w 2305050"/>
              <a:gd name="connsiteY20" fmla="*/ 120650 h 3263900"/>
              <a:gd name="connsiteX21" fmla="*/ 1917700 w 2305050"/>
              <a:gd name="connsiteY21" fmla="*/ 311150 h 3263900"/>
              <a:gd name="connsiteX22" fmla="*/ 1581150 w 2305050"/>
              <a:gd name="connsiteY22" fmla="*/ 615950 h 3263900"/>
              <a:gd name="connsiteX23" fmla="*/ 1320800 w 2305050"/>
              <a:gd name="connsiteY23" fmla="*/ 901700 h 3263900"/>
              <a:gd name="connsiteX24" fmla="*/ 1009650 w 2305050"/>
              <a:gd name="connsiteY24" fmla="*/ 1301750 h 3263900"/>
              <a:gd name="connsiteX25" fmla="*/ 673100 w 2305050"/>
              <a:gd name="connsiteY25" fmla="*/ 1841500 h 3263900"/>
              <a:gd name="connsiteX26" fmla="*/ 444500 w 2305050"/>
              <a:gd name="connsiteY26" fmla="*/ 2292350 h 3263900"/>
              <a:gd name="connsiteX27" fmla="*/ 241300 w 2305050"/>
              <a:gd name="connsiteY27" fmla="*/ 2743200 h 3263900"/>
              <a:gd name="connsiteX28" fmla="*/ 101600 w 2305050"/>
              <a:gd name="connsiteY28" fmla="*/ 3060700 h 3263900"/>
              <a:gd name="connsiteX29" fmla="*/ 0 w 2305050"/>
              <a:gd name="connsiteY29" fmla="*/ 3263900 h 326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05050" h="3263900">
                <a:moveTo>
                  <a:pt x="0" y="3263900"/>
                </a:moveTo>
                <a:lnTo>
                  <a:pt x="63500" y="2813050"/>
                </a:lnTo>
                <a:lnTo>
                  <a:pt x="133350" y="2178050"/>
                </a:lnTo>
                <a:lnTo>
                  <a:pt x="209550" y="1644650"/>
                </a:lnTo>
                <a:lnTo>
                  <a:pt x="342900" y="1028700"/>
                </a:lnTo>
                <a:lnTo>
                  <a:pt x="508000" y="571500"/>
                </a:lnTo>
                <a:lnTo>
                  <a:pt x="673100" y="241300"/>
                </a:lnTo>
                <a:lnTo>
                  <a:pt x="819150" y="114300"/>
                </a:lnTo>
                <a:lnTo>
                  <a:pt x="933450" y="38100"/>
                </a:lnTo>
                <a:lnTo>
                  <a:pt x="1047750" y="0"/>
                </a:lnTo>
                <a:lnTo>
                  <a:pt x="1174750" y="38100"/>
                </a:lnTo>
                <a:lnTo>
                  <a:pt x="1333500" y="114300"/>
                </a:lnTo>
                <a:lnTo>
                  <a:pt x="1435100" y="190500"/>
                </a:lnTo>
                <a:lnTo>
                  <a:pt x="1466850" y="254000"/>
                </a:lnTo>
                <a:lnTo>
                  <a:pt x="1543050" y="177800"/>
                </a:lnTo>
                <a:lnTo>
                  <a:pt x="1714500" y="101600"/>
                </a:lnTo>
                <a:lnTo>
                  <a:pt x="1930400" y="44450"/>
                </a:lnTo>
                <a:lnTo>
                  <a:pt x="2114550" y="25400"/>
                </a:lnTo>
                <a:lnTo>
                  <a:pt x="2235200" y="31750"/>
                </a:lnTo>
                <a:lnTo>
                  <a:pt x="2305050" y="38100"/>
                </a:lnTo>
                <a:lnTo>
                  <a:pt x="2171700" y="120650"/>
                </a:lnTo>
                <a:lnTo>
                  <a:pt x="1917700" y="311150"/>
                </a:lnTo>
                <a:lnTo>
                  <a:pt x="1581150" y="615950"/>
                </a:lnTo>
                <a:lnTo>
                  <a:pt x="1320800" y="901700"/>
                </a:lnTo>
                <a:lnTo>
                  <a:pt x="1009650" y="1301750"/>
                </a:lnTo>
                <a:lnTo>
                  <a:pt x="673100" y="1841500"/>
                </a:lnTo>
                <a:lnTo>
                  <a:pt x="444500" y="2292350"/>
                </a:lnTo>
                <a:lnTo>
                  <a:pt x="241300" y="2743200"/>
                </a:lnTo>
                <a:lnTo>
                  <a:pt x="101600" y="3060700"/>
                </a:lnTo>
                <a:lnTo>
                  <a:pt x="0" y="3263900"/>
                </a:lnTo>
                <a:close/>
              </a:path>
            </a:pathLst>
          </a:custGeom>
          <a:solidFill>
            <a:srgbClr val="FFC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809012" y="1696729"/>
            <a:ext cx="4111202" cy="1791158"/>
          </a:xfrm>
          <a:custGeom>
            <a:avLst/>
            <a:gdLst>
              <a:gd name="connsiteX0" fmla="*/ 0 w 3417277"/>
              <a:gd name="connsiteY0" fmla="*/ 0 h 1488831"/>
              <a:gd name="connsiteX1" fmla="*/ 416169 w 3417277"/>
              <a:gd name="connsiteY1" fmla="*/ 117231 h 1488831"/>
              <a:gd name="connsiteX2" fmla="*/ 961292 w 3417277"/>
              <a:gd name="connsiteY2" fmla="*/ 257908 h 1488831"/>
              <a:gd name="connsiteX3" fmla="*/ 1524000 w 3417277"/>
              <a:gd name="connsiteY3" fmla="*/ 422031 h 1488831"/>
              <a:gd name="connsiteX4" fmla="*/ 2291861 w 3417277"/>
              <a:gd name="connsiteY4" fmla="*/ 750277 h 1488831"/>
              <a:gd name="connsiteX5" fmla="*/ 2983523 w 3417277"/>
              <a:gd name="connsiteY5" fmla="*/ 1160584 h 1488831"/>
              <a:gd name="connsiteX6" fmla="*/ 3417277 w 3417277"/>
              <a:gd name="connsiteY6" fmla="*/ 1488831 h 14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277" h="1488831">
                <a:moveTo>
                  <a:pt x="0" y="0"/>
                </a:moveTo>
                <a:lnTo>
                  <a:pt x="416169" y="117231"/>
                </a:lnTo>
                <a:cubicBezTo>
                  <a:pt x="576384" y="160216"/>
                  <a:pt x="776654" y="207108"/>
                  <a:pt x="961292" y="257908"/>
                </a:cubicBezTo>
                <a:cubicBezTo>
                  <a:pt x="1145930" y="308708"/>
                  <a:pt x="1302239" y="339970"/>
                  <a:pt x="1524000" y="422031"/>
                </a:cubicBezTo>
                <a:cubicBezTo>
                  <a:pt x="1745761" y="504092"/>
                  <a:pt x="2048607" y="627185"/>
                  <a:pt x="2291861" y="750277"/>
                </a:cubicBezTo>
                <a:cubicBezTo>
                  <a:pt x="2535115" y="873369"/>
                  <a:pt x="2795954" y="1037492"/>
                  <a:pt x="2983523" y="1160584"/>
                </a:cubicBezTo>
                <a:cubicBezTo>
                  <a:pt x="3171092" y="1283676"/>
                  <a:pt x="3294184" y="1386253"/>
                  <a:pt x="3417277" y="1488831"/>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a:spLocks noChangeAspect="1"/>
          </p:cNvSpPr>
          <p:nvPr/>
        </p:nvSpPr>
        <p:spPr>
          <a:xfrm>
            <a:off x="5385947" y="2761819"/>
            <a:ext cx="406815" cy="161583"/>
          </a:xfrm>
          <a:prstGeom prst="rect">
            <a:avLst/>
          </a:prstGeom>
          <a:noFill/>
        </p:spPr>
        <p:txBody>
          <a:bodyPr wrap="square" lIns="0" tIns="0" rIns="0" bIns="0" rtlCol="0">
            <a:spAutoFit/>
          </a:bodyPr>
          <a:lstStyle/>
          <a:p>
            <a:pPr algn="ctr"/>
            <a:r>
              <a:rPr lang="en-US" sz="1050" dirty="0"/>
              <a:t>78 %</a:t>
            </a:r>
          </a:p>
        </p:txBody>
      </p:sp>
      <p:sp>
        <p:nvSpPr>
          <p:cNvPr id="116" name="Freeform 115"/>
          <p:cNvSpPr>
            <a:spLocks noChangeAspect="1"/>
          </p:cNvSpPr>
          <p:nvPr/>
        </p:nvSpPr>
        <p:spPr>
          <a:xfrm>
            <a:off x="2796941" y="1900161"/>
            <a:ext cx="1399470" cy="1935586"/>
          </a:xfrm>
          <a:custGeom>
            <a:avLst/>
            <a:gdLst>
              <a:gd name="connsiteX0" fmla="*/ 0 w 1163255"/>
              <a:gd name="connsiteY0" fmla="*/ 0 h 1608881"/>
              <a:gd name="connsiteX1" fmla="*/ 112853 w 1163255"/>
              <a:gd name="connsiteY1" fmla="*/ 28937 h 1608881"/>
              <a:gd name="connsiteX2" fmla="*/ 260430 w 1163255"/>
              <a:gd name="connsiteY2" fmla="*/ 60767 h 1608881"/>
              <a:gd name="connsiteX3" fmla="*/ 410901 w 1163255"/>
              <a:gd name="connsiteY3" fmla="*/ 127322 h 1608881"/>
              <a:gd name="connsiteX4" fmla="*/ 567159 w 1163255"/>
              <a:gd name="connsiteY4" fmla="*/ 251749 h 1608881"/>
              <a:gd name="connsiteX5" fmla="*/ 729205 w 1163255"/>
              <a:gd name="connsiteY5" fmla="*/ 489030 h 1608881"/>
              <a:gd name="connsiteX6" fmla="*/ 917293 w 1163255"/>
              <a:gd name="connsiteY6" fmla="*/ 894144 h 1608881"/>
              <a:gd name="connsiteX7" fmla="*/ 1035934 w 1163255"/>
              <a:gd name="connsiteY7" fmla="*/ 1244279 h 1608881"/>
              <a:gd name="connsiteX8" fmla="*/ 1119850 w 1163255"/>
              <a:gd name="connsiteY8" fmla="*/ 1484453 h 1608881"/>
              <a:gd name="connsiteX9" fmla="*/ 1163255 w 1163255"/>
              <a:gd name="connsiteY9" fmla="*/ 1608881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255" h="1608881">
                <a:moveTo>
                  <a:pt x="0" y="0"/>
                </a:moveTo>
                <a:cubicBezTo>
                  <a:pt x="34724" y="9404"/>
                  <a:pt x="69448" y="18809"/>
                  <a:pt x="112853" y="28937"/>
                </a:cubicBezTo>
                <a:cubicBezTo>
                  <a:pt x="156258" y="39065"/>
                  <a:pt x="210755" y="44370"/>
                  <a:pt x="260430" y="60767"/>
                </a:cubicBezTo>
                <a:cubicBezTo>
                  <a:pt x="310105" y="77164"/>
                  <a:pt x="359780" y="95492"/>
                  <a:pt x="410901" y="127322"/>
                </a:cubicBezTo>
                <a:cubicBezTo>
                  <a:pt x="462023" y="159152"/>
                  <a:pt x="514108" y="191464"/>
                  <a:pt x="567159" y="251749"/>
                </a:cubicBezTo>
                <a:cubicBezTo>
                  <a:pt x="620210" y="312034"/>
                  <a:pt x="670849" y="381964"/>
                  <a:pt x="729205" y="489030"/>
                </a:cubicBezTo>
                <a:cubicBezTo>
                  <a:pt x="787561" y="596096"/>
                  <a:pt x="866172" y="768269"/>
                  <a:pt x="917293" y="894144"/>
                </a:cubicBezTo>
                <a:cubicBezTo>
                  <a:pt x="968414" y="1020019"/>
                  <a:pt x="1002174" y="1145894"/>
                  <a:pt x="1035934" y="1244279"/>
                </a:cubicBezTo>
                <a:cubicBezTo>
                  <a:pt x="1069694" y="1342664"/>
                  <a:pt x="1119850" y="1484453"/>
                  <a:pt x="1119850" y="1484453"/>
                </a:cubicBezTo>
                <a:lnTo>
                  <a:pt x="1163255" y="1608881"/>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a:spLocks noChangeAspect="1"/>
          </p:cNvSpPr>
          <p:nvPr/>
        </p:nvSpPr>
        <p:spPr>
          <a:xfrm>
            <a:off x="2794264" y="1900161"/>
            <a:ext cx="2777246" cy="1946362"/>
          </a:xfrm>
          <a:custGeom>
            <a:avLst/>
            <a:gdLst>
              <a:gd name="connsiteX0" fmla="*/ 0 w 1163255"/>
              <a:gd name="connsiteY0" fmla="*/ 0 h 1608881"/>
              <a:gd name="connsiteX1" fmla="*/ 112853 w 1163255"/>
              <a:gd name="connsiteY1" fmla="*/ 28937 h 1608881"/>
              <a:gd name="connsiteX2" fmla="*/ 260430 w 1163255"/>
              <a:gd name="connsiteY2" fmla="*/ 60767 h 1608881"/>
              <a:gd name="connsiteX3" fmla="*/ 410901 w 1163255"/>
              <a:gd name="connsiteY3" fmla="*/ 127322 h 1608881"/>
              <a:gd name="connsiteX4" fmla="*/ 567159 w 1163255"/>
              <a:gd name="connsiteY4" fmla="*/ 251749 h 1608881"/>
              <a:gd name="connsiteX5" fmla="*/ 729205 w 1163255"/>
              <a:gd name="connsiteY5" fmla="*/ 489030 h 1608881"/>
              <a:gd name="connsiteX6" fmla="*/ 917293 w 1163255"/>
              <a:gd name="connsiteY6" fmla="*/ 894144 h 1608881"/>
              <a:gd name="connsiteX7" fmla="*/ 1035934 w 1163255"/>
              <a:gd name="connsiteY7" fmla="*/ 1244279 h 1608881"/>
              <a:gd name="connsiteX8" fmla="*/ 1119850 w 1163255"/>
              <a:gd name="connsiteY8" fmla="*/ 1484453 h 1608881"/>
              <a:gd name="connsiteX9" fmla="*/ 1163255 w 1163255"/>
              <a:gd name="connsiteY9" fmla="*/ 1608881 h 1608881"/>
              <a:gd name="connsiteX0" fmla="*/ 0 w 1144603"/>
              <a:gd name="connsiteY0" fmla="*/ 0 h 1608881"/>
              <a:gd name="connsiteX1" fmla="*/ 112853 w 1144603"/>
              <a:gd name="connsiteY1" fmla="*/ 28937 h 1608881"/>
              <a:gd name="connsiteX2" fmla="*/ 260430 w 1144603"/>
              <a:gd name="connsiteY2" fmla="*/ 60767 h 1608881"/>
              <a:gd name="connsiteX3" fmla="*/ 410901 w 1144603"/>
              <a:gd name="connsiteY3" fmla="*/ 127322 h 1608881"/>
              <a:gd name="connsiteX4" fmla="*/ 567159 w 1144603"/>
              <a:gd name="connsiteY4" fmla="*/ 251749 h 1608881"/>
              <a:gd name="connsiteX5" fmla="*/ 729205 w 1144603"/>
              <a:gd name="connsiteY5" fmla="*/ 489030 h 1608881"/>
              <a:gd name="connsiteX6" fmla="*/ 917293 w 1144603"/>
              <a:gd name="connsiteY6" fmla="*/ 894144 h 1608881"/>
              <a:gd name="connsiteX7" fmla="*/ 1035934 w 1144603"/>
              <a:gd name="connsiteY7" fmla="*/ 1244279 h 1608881"/>
              <a:gd name="connsiteX8" fmla="*/ 1119850 w 1144603"/>
              <a:gd name="connsiteY8" fmla="*/ 1484453 h 1608881"/>
              <a:gd name="connsiteX9" fmla="*/ 1144603 w 1144603"/>
              <a:gd name="connsiteY9" fmla="*/ 1608881 h 1608881"/>
              <a:gd name="connsiteX0" fmla="*/ 0 w 1144603"/>
              <a:gd name="connsiteY0" fmla="*/ 0 h 1608881"/>
              <a:gd name="connsiteX1" fmla="*/ 112853 w 1144603"/>
              <a:gd name="connsiteY1" fmla="*/ 28937 h 1608881"/>
              <a:gd name="connsiteX2" fmla="*/ 260430 w 1144603"/>
              <a:gd name="connsiteY2" fmla="*/ 60767 h 1608881"/>
              <a:gd name="connsiteX3" fmla="*/ 410901 w 1144603"/>
              <a:gd name="connsiteY3" fmla="*/ 127322 h 1608881"/>
              <a:gd name="connsiteX4" fmla="*/ 567159 w 1144603"/>
              <a:gd name="connsiteY4" fmla="*/ 251749 h 1608881"/>
              <a:gd name="connsiteX5" fmla="*/ 729205 w 1144603"/>
              <a:gd name="connsiteY5" fmla="*/ 489030 h 1608881"/>
              <a:gd name="connsiteX6" fmla="*/ 917293 w 1144603"/>
              <a:gd name="connsiteY6" fmla="*/ 894144 h 1608881"/>
              <a:gd name="connsiteX7" fmla="*/ 1035934 w 1144603"/>
              <a:gd name="connsiteY7" fmla="*/ 1244279 h 1608881"/>
              <a:gd name="connsiteX8" fmla="*/ 1108372 w 1144603"/>
              <a:gd name="connsiteY8" fmla="*/ 1484453 h 1608881"/>
              <a:gd name="connsiteX9" fmla="*/ 1144603 w 1144603"/>
              <a:gd name="connsiteY9" fmla="*/ 1608881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603" h="1608881">
                <a:moveTo>
                  <a:pt x="0" y="0"/>
                </a:moveTo>
                <a:cubicBezTo>
                  <a:pt x="34724" y="9404"/>
                  <a:pt x="69448" y="18809"/>
                  <a:pt x="112853" y="28937"/>
                </a:cubicBezTo>
                <a:cubicBezTo>
                  <a:pt x="156258" y="39065"/>
                  <a:pt x="210755" y="44370"/>
                  <a:pt x="260430" y="60767"/>
                </a:cubicBezTo>
                <a:cubicBezTo>
                  <a:pt x="310105" y="77164"/>
                  <a:pt x="359780" y="95492"/>
                  <a:pt x="410901" y="127322"/>
                </a:cubicBezTo>
                <a:cubicBezTo>
                  <a:pt x="462023" y="159152"/>
                  <a:pt x="514108" y="191464"/>
                  <a:pt x="567159" y="251749"/>
                </a:cubicBezTo>
                <a:cubicBezTo>
                  <a:pt x="620210" y="312034"/>
                  <a:pt x="670849" y="381964"/>
                  <a:pt x="729205" y="489030"/>
                </a:cubicBezTo>
                <a:cubicBezTo>
                  <a:pt x="787561" y="596096"/>
                  <a:pt x="866172" y="768269"/>
                  <a:pt x="917293" y="894144"/>
                </a:cubicBezTo>
                <a:cubicBezTo>
                  <a:pt x="968414" y="1020019"/>
                  <a:pt x="1004088" y="1145894"/>
                  <a:pt x="1035934" y="1244279"/>
                </a:cubicBezTo>
                <a:cubicBezTo>
                  <a:pt x="1067780" y="1342664"/>
                  <a:pt x="1090261" y="1423686"/>
                  <a:pt x="1108372" y="1484453"/>
                </a:cubicBezTo>
                <a:cubicBezTo>
                  <a:pt x="1126483" y="1545220"/>
                  <a:pt x="1136352" y="1567405"/>
                  <a:pt x="1144603" y="1608881"/>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a:spLocks noChangeAspect="1"/>
          </p:cNvSpPr>
          <p:nvPr/>
        </p:nvSpPr>
        <p:spPr>
          <a:xfrm>
            <a:off x="2794582" y="1900161"/>
            <a:ext cx="4152032" cy="1946362"/>
          </a:xfrm>
          <a:custGeom>
            <a:avLst/>
            <a:gdLst>
              <a:gd name="connsiteX0" fmla="*/ 0 w 1163255"/>
              <a:gd name="connsiteY0" fmla="*/ 0 h 1608881"/>
              <a:gd name="connsiteX1" fmla="*/ 112853 w 1163255"/>
              <a:gd name="connsiteY1" fmla="*/ 28937 h 1608881"/>
              <a:gd name="connsiteX2" fmla="*/ 260430 w 1163255"/>
              <a:gd name="connsiteY2" fmla="*/ 60767 h 1608881"/>
              <a:gd name="connsiteX3" fmla="*/ 410901 w 1163255"/>
              <a:gd name="connsiteY3" fmla="*/ 127322 h 1608881"/>
              <a:gd name="connsiteX4" fmla="*/ 567159 w 1163255"/>
              <a:gd name="connsiteY4" fmla="*/ 251749 h 1608881"/>
              <a:gd name="connsiteX5" fmla="*/ 729205 w 1163255"/>
              <a:gd name="connsiteY5" fmla="*/ 489030 h 1608881"/>
              <a:gd name="connsiteX6" fmla="*/ 917293 w 1163255"/>
              <a:gd name="connsiteY6" fmla="*/ 894144 h 1608881"/>
              <a:gd name="connsiteX7" fmla="*/ 1035934 w 1163255"/>
              <a:gd name="connsiteY7" fmla="*/ 1244279 h 1608881"/>
              <a:gd name="connsiteX8" fmla="*/ 1119850 w 1163255"/>
              <a:gd name="connsiteY8" fmla="*/ 1484453 h 1608881"/>
              <a:gd name="connsiteX9" fmla="*/ 1163255 w 1163255"/>
              <a:gd name="connsiteY9" fmla="*/ 1608881 h 1608881"/>
              <a:gd name="connsiteX0" fmla="*/ 0 w 1144603"/>
              <a:gd name="connsiteY0" fmla="*/ 0 h 1608881"/>
              <a:gd name="connsiteX1" fmla="*/ 112853 w 1144603"/>
              <a:gd name="connsiteY1" fmla="*/ 28937 h 1608881"/>
              <a:gd name="connsiteX2" fmla="*/ 260430 w 1144603"/>
              <a:gd name="connsiteY2" fmla="*/ 60767 h 1608881"/>
              <a:gd name="connsiteX3" fmla="*/ 410901 w 1144603"/>
              <a:gd name="connsiteY3" fmla="*/ 127322 h 1608881"/>
              <a:gd name="connsiteX4" fmla="*/ 567159 w 1144603"/>
              <a:gd name="connsiteY4" fmla="*/ 251749 h 1608881"/>
              <a:gd name="connsiteX5" fmla="*/ 729205 w 1144603"/>
              <a:gd name="connsiteY5" fmla="*/ 489030 h 1608881"/>
              <a:gd name="connsiteX6" fmla="*/ 917293 w 1144603"/>
              <a:gd name="connsiteY6" fmla="*/ 894144 h 1608881"/>
              <a:gd name="connsiteX7" fmla="*/ 1035934 w 1144603"/>
              <a:gd name="connsiteY7" fmla="*/ 1244279 h 1608881"/>
              <a:gd name="connsiteX8" fmla="*/ 1119850 w 1144603"/>
              <a:gd name="connsiteY8" fmla="*/ 1484453 h 1608881"/>
              <a:gd name="connsiteX9" fmla="*/ 1144603 w 1144603"/>
              <a:gd name="connsiteY9" fmla="*/ 1608881 h 1608881"/>
              <a:gd name="connsiteX0" fmla="*/ 0 w 1144603"/>
              <a:gd name="connsiteY0" fmla="*/ 0 h 1608881"/>
              <a:gd name="connsiteX1" fmla="*/ 112853 w 1144603"/>
              <a:gd name="connsiteY1" fmla="*/ 28937 h 1608881"/>
              <a:gd name="connsiteX2" fmla="*/ 260430 w 1144603"/>
              <a:gd name="connsiteY2" fmla="*/ 60767 h 1608881"/>
              <a:gd name="connsiteX3" fmla="*/ 410901 w 1144603"/>
              <a:gd name="connsiteY3" fmla="*/ 127322 h 1608881"/>
              <a:gd name="connsiteX4" fmla="*/ 567159 w 1144603"/>
              <a:gd name="connsiteY4" fmla="*/ 251749 h 1608881"/>
              <a:gd name="connsiteX5" fmla="*/ 729205 w 1144603"/>
              <a:gd name="connsiteY5" fmla="*/ 489030 h 1608881"/>
              <a:gd name="connsiteX6" fmla="*/ 917293 w 1144603"/>
              <a:gd name="connsiteY6" fmla="*/ 894144 h 1608881"/>
              <a:gd name="connsiteX7" fmla="*/ 1035934 w 1144603"/>
              <a:gd name="connsiteY7" fmla="*/ 1244279 h 1608881"/>
              <a:gd name="connsiteX8" fmla="*/ 1108372 w 1144603"/>
              <a:gd name="connsiteY8" fmla="*/ 1484453 h 1608881"/>
              <a:gd name="connsiteX9" fmla="*/ 1144603 w 1144603"/>
              <a:gd name="connsiteY9" fmla="*/ 1608881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603" h="1608881">
                <a:moveTo>
                  <a:pt x="0" y="0"/>
                </a:moveTo>
                <a:cubicBezTo>
                  <a:pt x="34724" y="9404"/>
                  <a:pt x="69448" y="18809"/>
                  <a:pt x="112853" y="28937"/>
                </a:cubicBezTo>
                <a:cubicBezTo>
                  <a:pt x="156258" y="39065"/>
                  <a:pt x="210755" y="44370"/>
                  <a:pt x="260430" y="60767"/>
                </a:cubicBezTo>
                <a:cubicBezTo>
                  <a:pt x="310105" y="77164"/>
                  <a:pt x="359780" y="95492"/>
                  <a:pt x="410901" y="127322"/>
                </a:cubicBezTo>
                <a:cubicBezTo>
                  <a:pt x="462023" y="159152"/>
                  <a:pt x="514108" y="191464"/>
                  <a:pt x="567159" y="251749"/>
                </a:cubicBezTo>
                <a:cubicBezTo>
                  <a:pt x="620210" y="312034"/>
                  <a:pt x="670849" y="381964"/>
                  <a:pt x="729205" y="489030"/>
                </a:cubicBezTo>
                <a:cubicBezTo>
                  <a:pt x="787561" y="596096"/>
                  <a:pt x="866172" y="768269"/>
                  <a:pt x="917293" y="894144"/>
                </a:cubicBezTo>
                <a:cubicBezTo>
                  <a:pt x="968414" y="1020019"/>
                  <a:pt x="1004088" y="1145894"/>
                  <a:pt x="1035934" y="1244279"/>
                </a:cubicBezTo>
                <a:cubicBezTo>
                  <a:pt x="1067780" y="1342664"/>
                  <a:pt x="1090261" y="1423686"/>
                  <a:pt x="1108372" y="1484453"/>
                </a:cubicBezTo>
                <a:cubicBezTo>
                  <a:pt x="1126483" y="1545220"/>
                  <a:pt x="1136352" y="1567405"/>
                  <a:pt x="1144603" y="1608881"/>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a:spLocks noChangeAspect="1"/>
          </p:cNvSpPr>
          <p:nvPr/>
        </p:nvSpPr>
        <p:spPr>
          <a:xfrm>
            <a:off x="4802153" y="3135430"/>
            <a:ext cx="1587459" cy="247751"/>
          </a:xfrm>
          <a:custGeom>
            <a:avLst/>
            <a:gdLst>
              <a:gd name="connsiteX0" fmla="*/ 0 w 1319514"/>
              <a:gd name="connsiteY0" fmla="*/ 40912 h 205851"/>
              <a:gd name="connsiteX1" fmla="*/ 173620 w 1319514"/>
              <a:gd name="connsiteY1" fmla="*/ 17762 h 205851"/>
              <a:gd name="connsiteX2" fmla="*/ 431157 w 1319514"/>
              <a:gd name="connsiteY2" fmla="*/ 400 h 205851"/>
              <a:gd name="connsiteX3" fmla="*/ 677119 w 1319514"/>
              <a:gd name="connsiteY3" fmla="*/ 35124 h 205851"/>
              <a:gd name="connsiteX4" fmla="*/ 954912 w 1319514"/>
              <a:gd name="connsiteY4" fmla="*/ 87210 h 205851"/>
              <a:gd name="connsiteX5" fmla="*/ 1163256 w 1319514"/>
              <a:gd name="connsiteY5" fmla="*/ 142190 h 205851"/>
              <a:gd name="connsiteX6" fmla="*/ 1264534 w 1319514"/>
              <a:gd name="connsiteY6" fmla="*/ 174021 h 205851"/>
              <a:gd name="connsiteX7" fmla="*/ 1319514 w 1319514"/>
              <a:gd name="connsiteY7" fmla="*/ 205851 h 205851"/>
              <a:gd name="connsiteX0" fmla="*/ 0 w 1319514"/>
              <a:gd name="connsiteY0" fmla="*/ 57926 h 205933"/>
              <a:gd name="connsiteX1" fmla="*/ 173620 w 1319514"/>
              <a:gd name="connsiteY1" fmla="*/ 17844 h 205933"/>
              <a:gd name="connsiteX2" fmla="*/ 431157 w 1319514"/>
              <a:gd name="connsiteY2" fmla="*/ 482 h 205933"/>
              <a:gd name="connsiteX3" fmla="*/ 677119 w 1319514"/>
              <a:gd name="connsiteY3" fmla="*/ 35206 h 205933"/>
              <a:gd name="connsiteX4" fmla="*/ 954912 w 1319514"/>
              <a:gd name="connsiteY4" fmla="*/ 87292 h 205933"/>
              <a:gd name="connsiteX5" fmla="*/ 1163256 w 1319514"/>
              <a:gd name="connsiteY5" fmla="*/ 142272 h 205933"/>
              <a:gd name="connsiteX6" fmla="*/ 1264534 w 1319514"/>
              <a:gd name="connsiteY6" fmla="*/ 174103 h 205933"/>
              <a:gd name="connsiteX7" fmla="*/ 1319514 w 1319514"/>
              <a:gd name="connsiteY7" fmla="*/ 205933 h 20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9514" h="205933">
                <a:moveTo>
                  <a:pt x="0" y="57926"/>
                </a:moveTo>
                <a:cubicBezTo>
                  <a:pt x="50880" y="49727"/>
                  <a:pt x="101760" y="27418"/>
                  <a:pt x="173620" y="17844"/>
                </a:cubicBezTo>
                <a:cubicBezTo>
                  <a:pt x="245480" y="8270"/>
                  <a:pt x="347241" y="-2412"/>
                  <a:pt x="431157" y="482"/>
                </a:cubicBezTo>
                <a:cubicBezTo>
                  <a:pt x="515073" y="3376"/>
                  <a:pt x="589827" y="20738"/>
                  <a:pt x="677119" y="35206"/>
                </a:cubicBezTo>
                <a:cubicBezTo>
                  <a:pt x="764411" y="49674"/>
                  <a:pt x="873889" y="69448"/>
                  <a:pt x="954912" y="87292"/>
                </a:cubicBezTo>
                <a:cubicBezTo>
                  <a:pt x="1035935" y="105136"/>
                  <a:pt x="1111652" y="127804"/>
                  <a:pt x="1163256" y="142272"/>
                </a:cubicBezTo>
                <a:cubicBezTo>
                  <a:pt x="1214860" y="156740"/>
                  <a:pt x="1238491" y="163493"/>
                  <a:pt x="1264534" y="174103"/>
                </a:cubicBezTo>
                <a:cubicBezTo>
                  <a:pt x="1290577" y="184713"/>
                  <a:pt x="1305045" y="195323"/>
                  <a:pt x="1319514" y="205933"/>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a:cxnSpLocks noChangeAspect="1"/>
          </p:cNvCxnSpPr>
          <p:nvPr/>
        </p:nvCxnSpPr>
        <p:spPr>
          <a:xfrm flipH="1">
            <a:off x="2806990" y="3430664"/>
            <a:ext cx="357860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6" name="Oval 125"/>
          <p:cNvSpPr>
            <a:spLocks noChangeAspect="1"/>
          </p:cNvSpPr>
          <p:nvPr/>
        </p:nvSpPr>
        <p:spPr>
          <a:xfrm>
            <a:off x="6338859" y="3392640"/>
            <a:ext cx="82504" cy="82504"/>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2815712" y="3854213"/>
            <a:ext cx="4133019" cy="1753500"/>
          </a:xfrm>
          <a:custGeom>
            <a:avLst/>
            <a:gdLst>
              <a:gd name="connsiteX0" fmla="*/ 3417997 w 3417997"/>
              <a:gd name="connsiteY0" fmla="*/ 0 h 1481621"/>
              <a:gd name="connsiteX1" fmla="*/ 2875225 w 3417997"/>
              <a:gd name="connsiteY1" fmla="*/ 420526 h 1481621"/>
              <a:gd name="connsiteX2" fmla="*/ 2278665 w 3417997"/>
              <a:gd name="connsiteY2" fmla="*/ 811713 h 1481621"/>
              <a:gd name="connsiteX3" fmla="*/ 1574528 w 3417997"/>
              <a:gd name="connsiteY3" fmla="*/ 1158892 h 1481621"/>
              <a:gd name="connsiteX4" fmla="*/ 958408 w 3417997"/>
              <a:gd name="connsiteY4" fmla="*/ 1378935 h 1481621"/>
              <a:gd name="connsiteX5" fmla="*/ 371627 w 3417997"/>
              <a:gd name="connsiteY5" fmla="*/ 1462062 h 1481621"/>
              <a:gd name="connsiteX6" fmla="*/ 0 w 3417997"/>
              <a:gd name="connsiteY6" fmla="*/ 1481621 h 148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997" h="1481621">
                <a:moveTo>
                  <a:pt x="3417997" y="0"/>
                </a:moveTo>
                <a:cubicBezTo>
                  <a:pt x="3241555" y="142620"/>
                  <a:pt x="3065114" y="285241"/>
                  <a:pt x="2875225" y="420526"/>
                </a:cubicBezTo>
                <a:cubicBezTo>
                  <a:pt x="2685336" y="555811"/>
                  <a:pt x="2495448" y="688652"/>
                  <a:pt x="2278665" y="811713"/>
                </a:cubicBezTo>
                <a:cubicBezTo>
                  <a:pt x="2061882" y="934774"/>
                  <a:pt x="1794571" y="1064355"/>
                  <a:pt x="1574528" y="1158892"/>
                </a:cubicBezTo>
                <a:cubicBezTo>
                  <a:pt x="1354485" y="1253429"/>
                  <a:pt x="1158891" y="1328407"/>
                  <a:pt x="958408" y="1378935"/>
                </a:cubicBezTo>
                <a:cubicBezTo>
                  <a:pt x="757924" y="1429463"/>
                  <a:pt x="531362" y="1444948"/>
                  <a:pt x="371627" y="1462062"/>
                </a:cubicBezTo>
                <a:cubicBezTo>
                  <a:pt x="211892" y="1479176"/>
                  <a:pt x="105946" y="1480398"/>
                  <a:pt x="0" y="1481621"/>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5530258" y="2937515"/>
            <a:ext cx="53575" cy="53575"/>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a:spLocks noChangeAspect="1"/>
          </p:cNvSpPr>
          <p:nvPr/>
        </p:nvSpPr>
        <p:spPr>
          <a:xfrm>
            <a:off x="3396596" y="2928042"/>
            <a:ext cx="406815" cy="161583"/>
          </a:xfrm>
          <a:prstGeom prst="rect">
            <a:avLst/>
          </a:prstGeom>
          <a:noFill/>
        </p:spPr>
        <p:txBody>
          <a:bodyPr wrap="square" lIns="0" tIns="0" rIns="0" bIns="0" rtlCol="0">
            <a:spAutoFit/>
          </a:bodyPr>
          <a:lstStyle/>
          <a:p>
            <a:pPr algn="ctr"/>
            <a:r>
              <a:rPr lang="en-US" sz="1050" dirty="0"/>
              <a:t>72 %</a:t>
            </a:r>
          </a:p>
        </p:txBody>
      </p:sp>
      <p:sp>
        <p:nvSpPr>
          <p:cNvPr id="130" name="Oval 129"/>
          <p:cNvSpPr>
            <a:spLocks noChangeAspect="1"/>
          </p:cNvSpPr>
          <p:nvPr/>
        </p:nvSpPr>
        <p:spPr>
          <a:xfrm>
            <a:off x="3540906" y="3103738"/>
            <a:ext cx="53575" cy="53575"/>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2810949" y="3493038"/>
            <a:ext cx="4133019" cy="2104652"/>
          </a:xfrm>
          <a:custGeom>
            <a:avLst/>
            <a:gdLst>
              <a:gd name="connsiteX0" fmla="*/ 3417997 w 3417997"/>
              <a:gd name="connsiteY0" fmla="*/ 0 h 1481621"/>
              <a:gd name="connsiteX1" fmla="*/ 2875225 w 3417997"/>
              <a:gd name="connsiteY1" fmla="*/ 420526 h 1481621"/>
              <a:gd name="connsiteX2" fmla="*/ 2278665 w 3417997"/>
              <a:gd name="connsiteY2" fmla="*/ 811713 h 1481621"/>
              <a:gd name="connsiteX3" fmla="*/ 1574528 w 3417997"/>
              <a:gd name="connsiteY3" fmla="*/ 1158892 h 1481621"/>
              <a:gd name="connsiteX4" fmla="*/ 958408 w 3417997"/>
              <a:gd name="connsiteY4" fmla="*/ 1378935 h 1481621"/>
              <a:gd name="connsiteX5" fmla="*/ 371627 w 3417997"/>
              <a:gd name="connsiteY5" fmla="*/ 1462062 h 1481621"/>
              <a:gd name="connsiteX6" fmla="*/ 0 w 3417997"/>
              <a:gd name="connsiteY6" fmla="*/ 1481621 h 148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997" h="1481621">
                <a:moveTo>
                  <a:pt x="3417997" y="0"/>
                </a:moveTo>
                <a:cubicBezTo>
                  <a:pt x="3241555" y="142620"/>
                  <a:pt x="3065114" y="285241"/>
                  <a:pt x="2875225" y="420526"/>
                </a:cubicBezTo>
                <a:cubicBezTo>
                  <a:pt x="2685336" y="555811"/>
                  <a:pt x="2495448" y="688652"/>
                  <a:pt x="2278665" y="811713"/>
                </a:cubicBezTo>
                <a:cubicBezTo>
                  <a:pt x="2061882" y="934774"/>
                  <a:pt x="1794571" y="1064355"/>
                  <a:pt x="1574528" y="1158892"/>
                </a:cubicBezTo>
                <a:cubicBezTo>
                  <a:pt x="1354485" y="1253429"/>
                  <a:pt x="1158891" y="1328407"/>
                  <a:pt x="958408" y="1378935"/>
                </a:cubicBezTo>
                <a:cubicBezTo>
                  <a:pt x="757924" y="1429463"/>
                  <a:pt x="531362" y="1444948"/>
                  <a:pt x="371627" y="1462062"/>
                </a:cubicBezTo>
                <a:cubicBezTo>
                  <a:pt x="211892" y="1479176"/>
                  <a:pt x="105946" y="1480398"/>
                  <a:pt x="0" y="1481621"/>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a:spLocks noChangeAspect="1"/>
          </p:cNvSpPr>
          <p:nvPr/>
        </p:nvSpPr>
        <p:spPr>
          <a:xfrm>
            <a:off x="2796941" y="3139841"/>
            <a:ext cx="1127931" cy="2467872"/>
          </a:xfrm>
          <a:custGeom>
            <a:avLst/>
            <a:gdLst>
              <a:gd name="connsiteX0" fmla="*/ 0 w 937549"/>
              <a:gd name="connsiteY0" fmla="*/ 2053587 h 2053587"/>
              <a:gd name="connsiteX1" fmla="*/ 43405 w 937549"/>
              <a:gd name="connsiteY1" fmla="*/ 1703452 h 2053587"/>
              <a:gd name="connsiteX2" fmla="*/ 107066 w 937549"/>
              <a:gd name="connsiteY2" fmla="*/ 1168123 h 2053587"/>
              <a:gd name="connsiteX3" fmla="*/ 217025 w 937549"/>
              <a:gd name="connsiteY3" fmla="*/ 638582 h 2053587"/>
              <a:gd name="connsiteX4" fmla="*/ 376177 w 937549"/>
              <a:gd name="connsiteY4" fmla="*/ 224787 h 2053587"/>
              <a:gd name="connsiteX5" fmla="*/ 549797 w 937549"/>
              <a:gd name="connsiteY5" fmla="*/ 36698 h 2053587"/>
              <a:gd name="connsiteX6" fmla="*/ 642395 w 937549"/>
              <a:gd name="connsiteY6" fmla="*/ 7761 h 2053587"/>
              <a:gd name="connsiteX7" fmla="*/ 685800 w 937549"/>
              <a:gd name="connsiteY7" fmla="*/ 1974 h 2053587"/>
              <a:gd name="connsiteX8" fmla="*/ 778397 w 937549"/>
              <a:gd name="connsiteY8" fmla="*/ 36698 h 2053587"/>
              <a:gd name="connsiteX9" fmla="*/ 879676 w 937549"/>
              <a:gd name="connsiteY9" fmla="*/ 85890 h 2053587"/>
              <a:gd name="connsiteX10" fmla="*/ 937549 w 937549"/>
              <a:gd name="connsiteY10" fmla="*/ 152445 h 2053587"/>
              <a:gd name="connsiteX0" fmla="*/ 0 w 937549"/>
              <a:gd name="connsiteY0" fmla="*/ 2051323 h 2051323"/>
              <a:gd name="connsiteX1" fmla="*/ 43405 w 937549"/>
              <a:gd name="connsiteY1" fmla="*/ 1701188 h 2051323"/>
              <a:gd name="connsiteX2" fmla="*/ 107066 w 937549"/>
              <a:gd name="connsiteY2" fmla="*/ 1165859 h 2051323"/>
              <a:gd name="connsiteX3" fmla="*/ 217025 w 937549"/>
              <a:gd name="connsiteY3" fmla="*/ 636318 h 2051323"/>
              <a:gd name="connsiteX4" fmla="*/ 376177 w 937549"/>
              <a:gd name="connsiteY4" fmla="*/ 222523 h 2051323"/>
              <a:gd name="connsiteX5" fmla="*/ 549797 w 937549"/>
              <a:gd name="connsiteY5" fmla="*/ 34434 h 2051323"/>
              <a:gd name="connsiteX6" fmla="*/ 642395 w 937549"/>
              <a:gd name="connsiteY6" fmla="*/ 5497 h 2051323"/>
              <a:gd name="connsiteX7" fmla="*/ 697375 w 937549"/>
              <a:gd name="connsiteY7" fmla="*/ 2603 h 2051323"/>
              <a:gd name="connsiteX8" fmla="*/ 778397 w 937549"/>
              <a:gd name="connsiteY8" fmla="*/ 34434 h 2051323"/>
              <a:gd name="connsiteX9" fmla="*/ 879676 w 937549"/>
              <a:gd name="connsiteY9" fmla="*/ 83626 h 2051323"/>
              <a:gd name="connsiteX10" fmla="*/ 937549 w 937549"/>
              <a:gd name="connsiteY10" fmla="*/ 150181 h 205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549" h="2051323">
                <a:moveTo>
                  <a:pt x="0" y="2051323"/>
                </a:moveTo>
                <a:cubicBezTo>
                  <a:pt x="12780" y="1950044"/>
                  <a:pt x="25561" y="1848765"/>
                  <a:pt x="43405" y="1701188"/>
                </a:cubicBezTo>
                <a:cubicBezTo>
                  <a:pt x="61249" y="1553611"/>
                  <a:pt x="78129" y="1343337"/>
                  <a:pt x="107066" y="1165859"/>
                </a:cubicBezTo>
                <a:cubicBezTo>
                  <a:pt x="136003" y="988381"/>
                  <a:pt x="172173" y="793541"/>
                  <a:pt x="217025" y="636318"/>
                </a:cubicBezTo>
                <a:cubicBezTo>
                  <a:pt x="261877" y="479095"/>
                  <a:pt x="320715" y="322837"/>
                  <a:pt x="376177" y="222523"/>
                </a:cubicBezTo>
                <a:cubicBezTo>
                  <a:pt x="431639" y="122209"/>
                  <a:pt x="505427" y="70605"/>
                  <a:pt x="549797" y="34434"/>
                </a:cubicBezTo>
                <a:cubicBezTo>
                  <a:pt x="594167" y="-1737"/>
                  <a:pt x="617799" y="10802"/>
                  <a:pt x="642395" y="5497"/>
                </a:cubicBezTo>
                <a:cubicBezTo>
                  <a:pt x="666991" y="192"/>
                  <a:pt x="674708" y="-2220"/>
                  <a:pt x="697375" y="2603"/>
                </a:cubicBezTo>
                <a:cubicBezTo>
                  <a:pt x="720042" y="7426"/>
                  <a:pt x="748014" y="20930"/>
                  <a:pt x="778397" y="34434"/>
                </a:cubicBezTo>
                <a:cubicBezTo>
                  <a:pt x="808780" y="47938"/>
                  <a:pt x="853151" y="64335"/>
                  <a:pt x="879676" y="83626"/>
                </a:cubicBezTo>
                <a:cubicBezTo>
                  <a:pt x="906201" y="102917"/>
                  <a:pt x="921875" y="126549"/>
                  <a:pt x="937549" y="150181"/>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ChangeAspect="1"/>
          </p:cNvSpPr>
          <p:nvPr/>
        </p:nvSpPr>
        <p:spPr>
          <a:xfrm>
            <a:off x="3935316" y="3140346"/>
            <a:ext cx="863356" cy="124472"/>
          </a:xfrm>
          <a:custGeom>
            <a:avLst/>
            <a:gdLst>
              <a:gd name="connsiteX0" fmla="*/ 0 w 717631"/>
              <a:gd name="connsiteY0" fmla="*/ 103463 h 103463"/>
              <a:gd name="connsiteX1" fmla="*/ 86810 w 717631"/>
              <a:gd name="connsiteY1" fmla="*/ 57164 h 103463"/>
              <a:gd name="connsiteX2" fmla="*/ 214132 w 717631"/>
              <a:gd name="connsiteY2" fmla="*/ 22440 h 103463"/>
              <a:gd name="connsiteX3" fmla="*/ 318304 w 717631"/>
              <a:gd name="connsiteY3" fmla="*/ 2185 h 103463"/>
              <a:gd name="connsiteX4" fmla="*/ 457200 w 717631"/>
              <a:gd name="connsiteY4" fmla="*/ 2185 h 103463"/>
              <a:gd name="connsiteX5" fmla="*/ 561372 w 717631"/>
              <a:gd name="connsiteY5" fmla="*/ 16653 h 103463"/>
              <a:gd name="connsiteX6" fmla="*/ 651076 w 717631"/>
              <a:gd name="connsiteY6" fmla="*/ 39802 h 103463"/>
              <a:gd name="connsiteX7" fmla="*/ 717631 w 717631"/>
              <a:gd name="connsiteY7" fmla="*/ 71633 h 1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31" h="103463">
                <a:moveTo>
                  <a:pt x="0" y="103463"/>
                </a:moveTo>
                <a:cubicBezTo>
                  <a:pt x="25560" y="87065"/>
                  <a:pt x="51121" y="70668"/>
                  <a:pt x="86810" y="57164"/>
                </a:cubicBezTo>
                <a:cubicBezTo>
                  <a:pt x="122499" y="43660"/>
                  <a:pt x="175550" y="31603"/>
                  <a:pt x="214132" y="22440"/>
                </a:cubicBezTo>
                <a:cubicBezTo>
                  <a:pt x="252714" y="13277"/>
                  <a:pt x="277793" y="5561"/>
                  <a:pt x="318304" y="2185"/>
                </a:cubicBezTo>
                <a:cubicBezTo>
                  <a:pt x="358815" y="-1191"/>
                  <a:pt x="416689" y="-226"/>
                  <a:pt x="457200" y="2185"/>
                </a:cubicBezTo>
                <a:cubicBezTo>
                  <a:pt x="497711" y="4596"/>
                  <a:pt x="529059" y="10384"/>
                  <a:pt x="561372" y="16653"/>
                </a:cubicBezTo>
                <a:cubicBezTo>
                  <a:pt x="593685" y="22922"/>
                  <a:pt x="625033" y="30639"/>
                  <a:pt x="651076" y="39802"/>
                </a:cubicBezTo>
                <a:cubicBezTo>
                  <a:pt x="677119" y="48965"/>
                  <a:pt x="697375" y="60299"/>
                  <a:pt x="717631" y="71633"/>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2797552" y="2963963"/>
            <a:ext cx="3681041" cy="2659791"/>
          </a:xfrm>
          <a:custGeom>
            <a:avLst/>
            <a:gdLst>
              <a:gd name="connsiteX0" fmla="*/ 0 w 3059723"/>
              <a:gd name="connsiteY0" fmla="*/ 867654 h 867654"/>
              <a:gd name="connsiteX1" fmla="*/ 82061 w 3059723"/>
              <a:gd name="connsiteY1" fmla="*/ 803177 h 867654"/>
              <a:gd name="connsiteX2" fmla="*/ 351692 w 3059723"/>
              <a:gd name="connsiteY2" fmla="*/ 574577 h 867654"/>
              <a:gd name="connsiteX3" fmla="*/ 697523 w 3059723"/>
              <a:gd name="connsiteY3" fmla="*/ 345977 h 867654"/>
              <a:gd name="connsiteX4" fmla="*/ 1113692 w 3059723"/>
              <a:gd name="connsiteY4" fmla="*/ 164269 h 867654"/>
              <a:gd name="connsiteX5" fmla="*/ 1518138 w 3059723"/>
              <a:gd name="connsiteY5" fmla="*/ 47038 h 867654"/>
              <a:gd name="connsiteX6" fmla="*/ 2004646 w 3059723"/>
              <a:gd name="connsiteY6" fmla="*/ 17731 h 867654"/>
              <a:gd name="connsiteX7" fmla="*/ 2414953 w 3059723"/>
              <a:gd name="connsiteY7" fmla="*/ 146 h 867654"/>
              <a:gd name="connsiteX8" fmla="*/ 2801815 w 3059723"/>
              <a:gd name="connsiteY8" fmla="*/ 11869 h 867654"/>
              <a:gd name="connsiteX9" fmla="*/ 3059723 w 3059723"/>
              <a:gd name="connsiteY9" fmla="*/ 52900 h 867654"/>
              <a:gd name="connsiteX0" fmla="*/ 0 w 3059723"/>
              <a:gd name="connsiteY0" fmla="*/ 869316 h 869316"/>
              <a:gd name="connsiteX1" fmla="*/ 82061 w 3059723"/>
              <a:gd name="connsiteY1" fmla="*/ 804839 h 869316"/>
              <a:gd name="connsiteX2" fmla="*/ 351692 w 3059723"/>
              <a:gd name="connsiteY2" fmla="*/ 576239 h 869316"/>
              <a:gd name="connsiteX3" fmla="*/ 697523 w 3059723"/>
              <a:gd name="connsiteY3" fmla="*/ 347639 h 869316"/>
              <a:gd name="connsiteX4" fmla="*/ 1113692 w 3059723"/>
              <a:gd name="connsiteY4" fmla="*/ 165931 h 869316"/>
              <a:gd name="connsiteX5" fmla="*/ 1518138 w 3059723"/>
              <a:gd name="connsiteY5" fmla="*/ 48700 h 869316"/>
              <a:gd name="connsiteX6" fmla="*/ 2004646 w 3059723"/>
              <a:gd name="connsiteY6" fmla="*/ 5106 h 869316"/>
              <a:gd name="connsiteX7" fmla="*/ 2414953 w 3059723"/>
              <a:gd name="connsiteY7" fmla="*/ 1808 h 869316"/>
              <a:gd name="connsiteX8" fmla="*/ 2801815 w 3059723"/>
              <a:gd name="connsiteY8" fmla="*/ 13531 h 869316"/>
              <a:gd name="connsiteX9" fmla="*/ 3059723 w 3059723"/>
              <a:gd name="connsiteY9" fmla="*/ 54562 h 869316"/>
              <a:gd name="connsiteX0" fmla="*/ 0 w 3059723"/>
              <a:gd name="connsiteY0" fmla="*/ 872749 h 872749"/>
              <a:gd name="connsiteX1" fmla="*/ 82061 w 3059723"/>
              <a:gd name="connsiteY1" fmla="*/ 808272 h 872749"/>
              <a:gd name="connsiteX2" fmla="*/ 351692 w 3059723"/>
              <a:gd name="connsiteY2" fmla="*/ 579672 h 872749"/>
              <a:gd name="connsiteX3" fmla="*/ 697523 w 3059723"/>
              <a:gd name="connsiteY3" fmla="*/ 351072 h 872749"/>
              <a:gd name="connsiteX4" fmla="*/ 1113692 w 3059723"/>
              <a:gd name="connsiteY4" fmla="*/ 169364 h 872749"/>
              <a:gd name="connsiteX5" fmla="*/ 1518138 w 3059723"/>
              <a:gd name="connsiteY5" fmla="*/ 52133 h 872749"/>
              <a:gd name="connsiteX6" fmla="*/ 2004646 w 3059723"/>
              <a:gd name="connsiteY6" fmla="*/ 8539 h 872749"/>
              <a:gd name="connsiteX7" fmla="*/ 2414953 w 3059723"/>
              <a:gd name="connsiteY7" fmla="*/ 553 h 872749"/>
              <a:gd name="connsiteX8" fmla="*/ 2801815 w 3059723"/>
              <a:gd name="connsiteY8" fmla="*/ 16964 h 872749"/>
              <a:gd name="connsiteX9" fmla="*/ 3059723 w 3059723"/>
              <a:gd name="connsiteY9" fmla="*/ 57995 h 87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9723" h="872749">
                <a:moveTo>
                  <a:pt x="0" y="872749"/>
                </a:moveTo>
                <a:cubicBezTo>
                  <a:pt x="11723" y="864933"/>
                  <a:pt x="23446" y="857118"/>
                  <a:pt x="82061" y="808272"/>
                </a:cubicBezTo>
                <a:cubicBezTo>
                  <a:pt x="140676" y="759426"/>
                  <a:pt x="249115" y="655872"/>
                  <a:pt x="351692" y="579672"/>
                </a:cubicBezTo>
                <a:cubicBezTo>
                  <a:pt x="454269" y="503472"/>
                  <a:pt x="570523" y="419457"/>
                  <a:pt x="697523" y="351072"/>
                </a:cubicBezTo>
                <a:cubicBezTo>
                  <a:pt x="824523" y="282687"/>
                  <a:pt x="976923" y="219187"/>
                  <a:pt x="1113692" y="169364"/>
                </a:cubicBezTo>
                <a:cubicBezTo>
                  <a:pt x="1250461" y="119541"/>
                  <a:pt x="1369646" y="78937"/>
                  <a:pt x="1518138" y="52133"/>
                </a:cubicBezTo>
                <a:cubicBezTo>
                  <a:pt x="1666630" y="25329"/>
                  <a:pt x="1855177" y="17136"/>
                  <a:pt x="2004646" y="8539"/>
                </a:cubicBezTo>
                <a:cubicBezTo>
                  <a:pt x="2154115" y="-58"/>
                  <a:pt x="2282092" y="-851"/>
                  <a:pt x="2414953" y="553"/>
                </a:cubicBezTo>
                <a:cubicBezTo>
                  <a:pt x="2547814" y="1957"/>
                  <a:pt x="2694353" y="8172"/>
                  <a:pt x="2801815" y="16964"/>
                </a:cubicBezTo>
                <a:cubicBezTo>
                  <a:pt x="2909277" y="25756"/>
                  <a:pt x="2984500" y="41875"/>
                  <a:pt x="3059723" y="57995"/>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413438" y="1025424"/>
            <a:ext cx="5246948" cy="4828976"/>
            <a:chOff x="3217918" y="224231"/>
            <a:chExt cx="6995930" cy="6438634"/>
          </a:xfrm>
        </p:grpSpPr>
        <p:cxnSp>
          <p:nvCxnSpPr>
            <p:cNvPr id="3" name="Straight Connector 2"/>
            <p:cNvCxnSpPr>
              <a:cxnSpLocks noChangeAspect="1"/>
              <a:stCxn id="13" idx="0"/>
            </p:cNvCxnSpPr>
            <p:nvPr/>
          </p:nvCxnSpPr>
          <p:spPr>
            <a:xfrm>
              <a:off x="3730069" y="6355338"/>
              <a:ext cx="60445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noChangeAspect="1"/>
              <a:stCxn id="13" idx="0"/>
            </p:cNvCxnSpPr>
            <p:nvPr/>
          </p:nvCxnSpPr>
          <p:spPr>
            <a:xfrm flipV="1">
              <a:off x="3730069" y="547582"/>
              <a:ext cx="0" cy="58077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spect="1"/>
            </p:cNvSpPr>
            <p:nvPr/>
          </p:nvSpPr>
          <p:spPr>
            <a:xfrm>
              <a:off x="9868219" y="1951118"/>
              <a:ext cx="345629" cy="430887"/>
            </a:xfrm>
            <a:prstGeom prst="rect">
              <a:avLst/>
            </a:prstGeom>
            <a:noFill/>
          </p:spPr>
          <p:txBody>
            <a:bodyPr wrap="square" lIns="0" tIns="0" rIns="0" bIns="0" rtlCol="0">
              <a:spAutoFit/>
            </a:bodyPr>
            <a:lstStyle/>
            <a:p>
              <a:r>
                <a:rPr lang="en-US" sz="1050" b="1" dirty="0"/>
                <a:t>EFF</a:t>
              </a:r>
            </a:p>
            <a:p>
              <a:r>
                <a:rPr lang="en-US" sz="1050" b="1" dirty="0"/>
                <a:t>[%]</a:t>
              </a:r>
            </a:p>
          </p:txBody>
        </p:sp>
        <p:cxnSp>
          <p:nvCxnSpPr>
            <p:cNvPr id="33" name="Straight Connector 32"/>
            <p:cNvCxnSpPr>
              <a:cxnSpLocks noChangeAspect="1"/>
            </p:cNvCxnSpPr>
            <p:nvPr/>
          </p:nvCxnSpPr>
          <p:spPr>
            <a:xfrm flipH="1" flipV="1">
              <a:off x="9768921" y="2753101"/>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spect="1"/>
            </p:cNvSpPr>
            <p:nvPr/>
          </p:nvSpPr>
          <p:spPr>
            <a:xfrm>
              <a:off x="9901577" y="3541483"/>
              <a:ext cx="312271" cy="215444"/>
            </a:xfrm>
            <a:prstGeom prst="rect">
              <a:avLst/>
            </a:prstGeom>
            <a:noFill/>
          </p:spPr>
          <p:txBody>
            <a:bodyPr wrap="square" lIns="0" tIns="0" rIns="0" bIns="0" rtlCol="0">
              <a:spAutoFit/>
            </a:bodyPr>
            <a:lstStyle/>
            <a:p>
              <a:r>
                <a:rPr lang="en-US" sz="1050" dirty="0"/>
                <a:t>60</a:t>
              </a:r>
            </a:p>
          </p:txBody>
        </p:sp>
        <p:cxnSp>
          <p:nvCxnSpPr>
            <p:cNvPr id="35" name="Straight Connector 34"/>
            <p:cNvCxnSpPr>
              <a:cxnSpLocks noChangeAspect="1"/>
            </p:cNvCxnSpPr>
            <p:nvPr/>
          </p:nvCxnSpPr>
          <p:spPr>
            <a:xfrm flipH="1" flipV="1">
              <a:off x="9768921" y="3651108"/>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spect="1"/>
            </p:cNvSpPr>
            <p:nvPr/>
          </p:nvSpPr>
          <p:spPr>
            <a:xfrm>
              <a:off x="9901577" y="4444861"/>
              <a:ext cx="312271" cy="215444"/>
            </a:xfrm>
            <a:prstGeom prst="rect">
              <a:avLst/>
            </a:prstGeom>
            <a:noFill/>
          </p:spPr>
          <p:txBody>
            <a:bodyPr wrap="square" lIns="0" tIns="0" rIns="0" bIns="0" rtlCol="0">
              <a:spAutoFit/>
            </a:bodyPr>
            <a:lstStyle/>
            <a:p>
              <a:r>
                <a:rPr lang="en-US" sz="1050" dirty="0"/>
                <a:t>40</a:t>
              </a:r>
            </a:p>
          </p:txBody>
        </p:sp>
        <p:cxnSp>
          <p:nvCxnSpPr>
            <p:cNvPr id="37" name="Straight Connector 36"/>
            <p:cNvCxnSpPr>
              <a:cxnSpLocks noChangeAspect="1"/>
            </p:cNvCxnSpPr>
            <p:nvPr/>
          </p:nvCxnSpPr>
          <p:spPr>
            <a:xfrm flipH="1" flipV="1">
              <a:off x="9768921" y="4554487"/>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spect="1"/>
            </p:cNvSpPr>
            <p:nvPr/>
          </p:nvSpPr>
          <p:spPr>
            <a:xfrm>
              <a:off x="9901577" y="5348345"/>
              <a:ext cx="312271" cy="215444"/>
            </a:xfrm>
            <a:prstGeom prst="rect">
              <a:avLst/>
            </a:prstGeom>
            <a:noFill/>
          </p:spPr>
          <p:txBody>
            <a:bodyPr wrap="square" lIns="0" tIns="0" rIns="0" bIns="0" rtlCol="0">
              <a:spAutoFit/>
            </a:bodyPr>
            <a:lstStyle/>
            <a:p>
              <a:r>
                <a:rPr lang="en-US" sz="1050" dirty="0"/>
                <a:t>20</a:t>
              </a:r>
            </a:p>
          </p:txBody>
        </p:sp>
        <p:cxnSp>
          <p:nvCxnSpPr>
            <p:cNvPr id="39" name="Straight Connector 38"/>
            <p:cNvCxnSpPr>
              <a:cxnSpLocks noChangeAspect="1"/>
            </p:cNvCxnSpPr>
            <p:nvPr/>
          </p:nvCxnSpPr>
          <p:spPr>
            <a:xfrm flipH="1" flipV="1">
              <a:off x="9768921" y="5457970"/>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spect="1"/>
            </p:cNvSpPr>
            <p:nvPr/>
          </p:nvSpPr>
          <p:spPr>
            <a:xfrm>
              <a:off x="4178559" y="6430365"/>
              <a:ext cx="312271" cy="215444"/>
            </a:xfrm>
            <a:prstGeom prst="rect">
              <a:avLst/>
            </a:prstGeom>
            <a:noFill/>
          </p:spPr>
          <p:txBody>
            <a:bodyPr wrap="square" lIns="0" tIns="0" rIns="0" bIns="0" rtlCol="0">
              <a:spAutoFit/>
            </a:bodyPr>
            <a:lstStyle/>
            <a:p>
              <a:pPr algn="ctr"/>
              <a:r>
                <a:rPr lang="en-US" sz="1050" dirty="0"/>
                <a:t>50</a:t>
              </a:r>
            </a:p>
          </p:txBody>
        </p:sp>
        <p:cxnSp>
          <p:nvCxnSpPr>
            <p:cNvPr id="43" name="Straight Connector 42"/>
            <p:cNvCxnSpPr>
              <a:cxnSpLocks noChangeAspect="1"/>
            </p:cNvCxnSpPr>
            <p:nvPr/>
          </p:nvCxnSpPr>
          <p:spPr>
            <a:xfrm>
              <a:off x="4341225"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spect="1"/>
            </p:cNvSpPr>
            <p:nvPr/>
          </p:nvSpPr>
          <p:spPr>
            <a:xfrm>
              <a:off x="4772655" y="6430366"/>
              <a:ext cx="312271" cy="215444"/>
            </a:xfrm>
            <a:prstGeom prst="rect">
              <a:avLst/>
            </a:prstGeom>
            <a:noFill/>
          </p:spPr>
          <p:txBody>
            <a:bodyPr wrap="square" lIns="0" tIns="0" rIns="0" bIns="0" rtlCol="0">
              <a:spAutoFit/>
            </a:bodyPr>
            <a:lstStyle/>
            <a:p>
              <a:pPr algn="ctr"/>
              <a:r>
                <a:rPr lang="en-US" sz="1050" dirty="0"/>
                <a:t>100</a:t>
              </a:r>
            </a:p>
          </p:txBody>
        </p:sp>
        <p:cxnSp>
          <p:nvCxnSpPr>
            <p:cNvPr id="46" name="Straight Connector 45"/>
            <p:cNvCxnSpPr>
              <a:cxnSpLocks noChangeAspect="1"/>
            </p:cNvCxnSpPr>
            <p:nvPr/>
          </p:nvCxnSpPr>
          <p:spPr>
            <a:xfrm>
              <a:off x="4935320"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spect="1"/>
            </p:cNvSpPr>
            <p:nvPr/>
          </p:nvSpPr>
          <p:spPr>
            <a:xfrm>
              <a:off x="5372263" y="6430366"/>
              <a:ext cx="312271" cy="215444"/>
            </a:xfrm>
            <a:prstGeom prst="rect">
              <a:avLst/>
            </a:prstGeom>
            <a:noFill/>
          </p:spPr>
          <p:txBody>
            <a:bodyPr wrap="square" lIns="0" tIns="0" rIns="0" bIns="0" rtlCol="0">
              <a:spAutoFit/>
            </a:bodyPr>
            <a:lstStyle/>
            <a:p>
              <a:pPr algn="ctr"/>
              <a:r>
                <a:rPr lang="en-US" sz="1050" dirty="0"/>
                <a:t>150</a:t>
              </a:r>
            </a:p>
          </p:txBody>
        </p:sp>
        <p:cxnSp>
          <p:nvCxnSpPr>
            <p:cNvPr id="48" name="Straight Connector 47"/>
            <p:cNvCxnSpPr>
              <a:cxnSpLocks noChangeAspect="1"/>
            </p:cNvCxnSpPr>
            <p:nvPr/>
          </p:nvCxnSpPr>
          <p:spPr>
            <a:xfrm>
              <a:off x="5534929"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spect="1"/>
            </p:cNvSpPr>
            <p:nvPr/>
          </p:nvSpPr>
          <p:spPr>
            <a:xfrm>
              <a:off x="5966836" y="6430366"/>
              <a:ext cx="312271" cy="215444"/>
            </a:xfrm>
            <a:prstGeom prst="rect">
              <a:avLst/>
            </a:prstGeom>
            <a:noFill/>
          </p:spPr>
          <p:txBody>
            <a:bodyPr wrap="square" lIns="0" tIns="0" rIns="0" bIns="0" rtlCol="0">
              <a:spAutoFit/>
            </a:bodyPr>
            <a:lstStyle/>
            <a:p>
              <a:pPr algn="ctr"/>
              <a:r>
                <a:rPr lang="en-US" sz="1050" dirty="0"/>
                <a:t>200</a:t>
              </a:r>
            </a:p>
          </p:txBody>
        </p:sp>
        <p:cxnSp>
          <p:nvCxnSpPr>
            <p:cNvPr id="53" name="Straight Connector 52"/>
            <p:cNvCxnSpPr>
              <a:cxnSpLocks noChangeAspect="1"/>
            </p:cNvCxnSpPr>
            <p:nvPr/>
          </p:nvCxnSpPr>
          <p:spPr>
            <a:xfrm>
              <a:off x="6129502"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a:spLocks noChangeAspect="1"/>
            </p:cNvSpPr>
            <p:nvPr/>
          </p:nvSpPr>
          <p:spPr>
            <a:xfrm>
              <a:off x="6563687" y="6430366"/>
              <a:ext cx="312271" cy="215444"/>
            </a:xfrm>
            <a:prstGeom prst="rect">
              <a:avLst/>
            </a:prstGeom>
            <a:noFill/>
          </p:spPr>
          <p:txBody>
            <a:bodyPr wrap="square" lIns="0" tIns="0" rIns="0" bIns="0" rtlCol="0">
              <a:spAutoFit/>
            </a:bodyPr>
            <a:lstStyle/>
            <a:p>
              <a:pPr algn="ctr"/>
              <a:r>
                <a:rPr lang="en-US" sz="1050" dirty="0"/>
                <a:t>250</a:t>
              </a:r>
            </a:p>
          </p:txBody>
        </p:sp>
        <p:cxnSp>
          <p:nvCxnSpPr>
            <p:cNvPr id="55" name="Straight Connector 54"/>
            <p:cNvCxnSpPr>
              <a:cxnSpLocks noChangeAspect="1"/>
            </p:cNvCxnSpPr>
            <p:nvPr/>
          </p:nvCxnSpPr>
          <p:spPr>
            <a:xfrm>
              <a:off x="6726353"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a:spLocks noChangeAspect="1"/>
            </p:cNvSpPr>
            <p:nvPr/>
          </p:nvSpPr>
          <p:spPr>
            <a:xfrm>
              <a:off x="7163488" y="6430366"/>
              <a:ext cx="312271" cy="215444"/>
            </a:xfrm>
            <a:prstGeom prst="rect">
              <a:avLst/>
            </a:prstGeom>
            <a:noFill/>
          </p:spPr>
          <p:txBody>
            <a:bodyPr wrap="square" lIns="0" tIns="0" rIns="0" bIns="0" rtlCol="0">
              <a:spAutoFit/>
            </a:bodyPr>
            <a:lstStyle/>
            <a:p>
              <a:pPr algn="ctr"/>
              <a:r>
                <a:rPr lang="en-US" sz="1050" dirty="0"/>
                <a:t>300</a:t>
              </a:r>
            </a:p>
          </p:txBody>
        </p:sp>
        <p:cxnSp>
          <p:nvCxnSpPr>
            <p:cNvPr id="62" name="Straight Connector 61"/>
            <p:cNvCxnSpPr>
              <a:cxnSpLocks noChangeAspect="1"/>
            </p:cNvCxnSpPr>
            <p:nvPr/>
          </p:nvCxnSpPr>
          <p:spPr>
            <a:xfrm>
              <a:off x="7326154"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a:spLocks noChangeAspect="1"/>
            </p:cNvSpPr>
            <p:nvPr/>
          </p:nvSpPr>
          <p:spPr>
            <a:xfrm>
              <a:off x="7765854" y="6430366"/>
              <a:ext cx="312271" cy="215444"/>
            </a:xfrm>
            <a:prstGeom prst="rect">
              <a:avLst/>
            </a:prstGeom>
            <a:noFill/>
          </p:spPr>
          <p:txBody>
            <a:bodyPr wrap="square" lIns="0" tIns="0" rIns="0" bIns="0" rtlCol="0">
              <a:spAutoFit/>
            </a:bodyPr>
            <a:lstStyle/>
            <a:p>
              <a:pPr algn="ctr"/>
              <a:r>
                <a:rPr lang="en-US" sz="1050" dirty="0"/>
                <a:t>350</a:t>
              </a:r>
            </a:p>
          </p:txBody>
        </p:sp>
        <p:cxnSp>
          <p:nvCxnSpPr>
            <p:cNvPr id="64" name="Straight Connector 63"/>
            <p:cNvCxnSpPr>
              <a:cxnSpLocks noChangeAspect="1"/>
            </p:cNvCxnSpPr>
            <p:nvPr/>
          </p:nvCxnSpPr>
          <p:spPr>
            <a:xfrm>
              <a:off x="7928520"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a:spLocks noChangeAspect="1"/>
            </p:cNvSpPr>
            <p:nvPr/>
          </p:nvSpPr>
          <p:spPr>
            <a:xfrm>
              <a:off x="8351466" y="6430366"/>
              <a:ext cx="312271" cy="215444"/>
            </a:xfrm>
            <a:prstGeom prst="rect">
              <a:avLst/>
            </a:prstGeom>
            <a:noFill/>
          </p:spPr>
          <p:txBody>
            <a:bodyPr wrap="square" lIns="0" tIns="0" rIns="0" bIns="0" rtlCol="0">
              <a:spAutoFit/>
            </a:bodyPr>
            <a:lstStyle/>
            <a:p>
              <a:pPr algn="ctr"/>
              <a:r>
                <a:rPr lang="en-US" sz="1050" dirty="0"/>
                <a:t>400</a:t>
              </a:r>
            </a:p>
          </p:txBody>
        </p:sp>
        <p:cxnSp>
          <p:nvCxnSpPr>
            <p:cNvPr id="66" name="Straight Connector 65"/>
            <p:cNvCxnSpPr>
              <a:cxnSpLocks noChangeAspect="1"/>
            </p:cNvCxnSpPr>
            <p:nvPr/>
          </p:nvCxnSpPr>
          <p:spPr>
            <a:xfrm>
              <a:off x="8514131"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p:cNvCxnSpPr>
            <p:nvPr/>
          </p:nvCxnSpPr>
          <p:spPr>
            <a:xfrm flipH="1" flipV="1">
              <a:off x="3612693" y="1844350"/>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a:spLocks noChangeAspect="1"/>
            </p:cNvSpPr>
            <p:nvPr/>
          </p:nvSpPr>
          <p:spPr>
            <a:xfrm>
              <a:off x="3228351" y="2643476"/>
              <a:ext cx="312271" cy="215444"/>
            </a:xfrm>
            <a:prstGeom prst="rect">
              <a:avLst/>
            </a:prstGeom>
            <a:noFill/>
          </p:spPr>
          <p:txBody>
            <a:bodyPr wrap="square" lIns="0" tIns="0" rIns="0" bIns="0" rtlCol="0">
              <a:spAutoFit/>
            </a:bodyPr>
            <a:lstStyle/>
            <a:p>
              <a:pPr algn="r"/>
              <a:r>
                <a:rPr lang="en-US" sz="1050" dirty="0"/>
                <a:t>200</a:t>
              </a:r>
            </a:p>
          </p:txBody>
        </p:sp>
        <p:cxnSp>
          <p:nvCxnSpPr>
            <p:cNvPr id="86" name="Straight Connector 85"/>
            <p:cNvCxnSpPr>
              <a:cxnSpLocks noChangeAspect="1"/>
            </p:cNvCxnSpPr>
            <p:nvPr/>
          </p:nvCxnSpPr>
          <p:spPr>
            <a:xfrm flipH="1" flipV="1">
              <a:off x="3612693" y="2753101"/>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a:spLocks noChangeAspect="1"/>
            </p:cNvSpPr>
            <p:nvPr/>
          </p:nvSpPr>
          <p:spPr>
            <a:xfrm>
              <a:off x="3228351" y="3541482"/>
              <a:ext cx="312271" cy="215444"/>
            </a:xfrm>
            <a:prstGeom prst="rect">
              <a:avLst/>
            </a:prstGeom>
            <a:noFill/>
          </p:spPr>
          <p:txBody>
            <a:bodyPr wrap="square" lIns="0" tIns="0" rIns="0" bIns="0" rtlCol="0">
              <a:spAutoFit/>
            </a:bodyPr>
            <a:lstStyle/>
            <a:p>
              <a:pPr algn="r"/>
              <a:r>
                <a:rPr lang="en-US" sz="1050" dirty="0"/>
                <a:t>150</a:t>
              </a:r>
            </a:p>
          </p:txBody>
        </p:sp>
        <p:cxnSp>
          <p:nvCxnSpPr>
            <p:cNvPr id="88" name="Straight Connector 87"/>
            <p:cNvCxnSpPr>
              <a:cxnSpLocks noChangeAspect="1"/>
            </p:cNvCxnSpPr>
            <p:nvPr/>
          </p:nvCxnSpPr>
          <p:spPr>
            <a:xfrm flipH="1" flipV="1">
              <a:off x="3612693" y="3651108"/>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a:spLocks noChangeAspect="1"/>
            </p:cNvSpPr>
            <p:nvPr/>
          </p:nvSpPr>
          <p:spPr>
            <a:xfrm>
              <a:off x="3228351" y="4444862"/>
              <a:ext cx="312271" cy="215444"/>
            </a:xfrm>
            <a:prstGeom prst="rect">
              <a:avLst/>
            </a:prstGeom>
            <a:noFill/>
          </p:spPr>
          <p:txBody>
            <a:bodyPr wrap="square" lIns="0" tIns="0" rIns="0" bIns="0" rtlCol="0">
              <a:spAutoFit/>
            </a:bodyPr>
            <a:lstStyle/>
            <a:p>
              <a:pPr algn="r"/>
              <a:r>
                <a:rPr lang="en-US" sz="1050" dirty="0"/>
                <a:t>100</a:t>
              </a:r>
            </a:p>
          </p:txBody>
        </p:sp>
        <p:cxnSp>
          <p:nvCxnSpPr>
            <p:cNvPr id="90" name="Straight Connector 89"/>
            <p:cNvCxnSpPr>
              <a:cxnSpLocks noChangeAspect="1"/>
            </p:cNvCxnSpPr>
            <p:nvPr/>
          </p:nvCxnSpPr>
          <p:spPr>
            <a:xfrm flipH="1" flipV="1">
              <a:off x="3612693" y="4554487"/>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a:spLocks noChangeAspect="1"/>
            </p:cNvSpPr>
            <p:nvPr/>
          </p:nvSpPr>
          <p:spPr>
            <a:xfrm>
              <a:off x="3228351" y="5348345"/>
              <a:ext cx="312271" cy="215444"/>
            </a:xfrm>
            <a:prstGeom prst="rect">
              <a:avLst/>
            </a:prstGeom>
            <a:noFill/>
          </p:spPr>
          <p:txBody>
            <a:bodyPr wrap="square" lIns="0" tIns="0" rIns="0" bIns="0" rtlCol="0">
              <a:spAutoFit/>
            </a:bodyPr>
            <a:lstStyle/>
            <a:p>
              <a:pPr algn="r"/>
              <a:r>
                <a:rPr lang="en-US" sz="1050" dirty="0"/>
                <a:t>50</a:t>
              </a:r>
            </a:p>
          </p:txBody>
        </p:sp>
        <p:cxnSp>
          <p:nvCxnSpPr>
            <p:cNvPr id="92" name="Straight Connector 91"/>
            <p:cNvCxnSpPr>
              <a:cxnSpLocks noChangeAspect="1"/>
            </p:cNvCxnSpPr>
            <p:nvPr/>
          </p:nvCxnSpPr>
          <p:spPr>
            <a:xfrm flipH="1" flipV="1">
              <a:off x="3612693" y="5457970"/>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a:spLocks noChangeAspect="1"/>
            </p:cNvSpPr>
            <p:nvPr/>
          </p:nvSpPr>
          <p:spPr>
            <a:xfrm>
              <a:off x="3228351" y="1727359"/>
              <a:ext cx="312271" cy="215444"/>
            </a:xfrm>
            <a:prstGeom prst="rect">
              <a:avLst/>
            </a:prstGeom>
            <a:noFill/>
          </p:spPr>
          <p:txBody>
            <a:bodyPr wrap="square" lIns="0" tIns="0" rIns="0" bIns="0" rtlCol="0">
              <a:spAutoFit/>
            </a:bodyPr>
            <a:lstStyle/>
            <a:p>
              <a:pPr algn="r"/>
              <a:r>
                <a:rPr lang="en-US" sz="1050" dirty="0"/>
                <a:t>250</a:t>
              </a:r>
            </a:p>
          </p:txBody>
        </p:sp>
        <p:sp>
          <p:nvSpPr>
            <p:cNvPr id="94" name="TextBox 93"/>
            <p:cNvSpPr txBox="1">
              <a:spLocks noChangeAspect="1"/>
            </p:cNvSpPr>
            <p:nvPr/>
          </p:nvSpPr>
          <p:spPr>
            <a:xfrm>
              <a:off x="3228351" y="830399"/>
              <a:ext cx="312271" cy="215444"/>
            </a:xfrm>
            <a:prstGeom prst="rect">
              <a:avLst/>
            </a:prstGeom>
            <a:noFill/>
          </p:spPr>
          <p:txBody>
            <a:bodyPr wrap="square" lIns="0" tIns="0" rIns="0" bIns="0" rtlCol="0">
              <a:spAutoFit/>
            </a:bodyPr>
            <a:lstStyle/>
            <a:p>
              <a:pPr algn="r"/>
              <a:r>
                <a:rPr lang="en-US" sz="1050" dirty="0"/>
                <a:t>300</a:t>
              </a:r>
            </a:p>
          </p:txBody>
        </p:sp>
        <p:cxnSp>
          <p:nvCxnSpPr>
            <p:cNvPr id="95" name="Straight Connector 94"/>
            <p:cNvCxnSpPr>
              <a:cxnSpLocks noChangeAspect="1"/>
            </p:cNvCxnSpPr>
            <p:nvPr/>
          </p:nvCxnSpPr>
          <p:spPr>
            <a:xfrm flipH="1" flipV="1">
              <a:off x="3612693" y="942470"/>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cxnSpLocks noChangeAspect="1"/>
            </p:cNvCxnSpPr>
            <p:nvPr/>
          </p:nvCxnSpPr>
          <p:spPr>
            <a:xfrm flipV="1">
              <a:off x="9767720" y="2458821"/>
              <a:ext cx="0" cy="3896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a:spLocks noChangeAspect="1"/>
            </p:cNvSpPr>
            <p:nvPr/>
          </p:nvSpPr>
          <p:spPr>
            <a:xfrm>
              <a:off x="8736048" y="6447421"/>
              <a:ext cx="1289593" cy="215444"/>
            </a:xfrm>
            <a:prstGeom prst="rect">
              <a:avLst/>
            </a:prstGeom>
            <a:noFill/>
          </p:spPr>
          <p:txBody>
            <a:bodyPr wrap="square" lIns="0" tIns="0" rIns="0" bIns="0" rtlCol="0">
              <a:spAutoFit/>
            </a:bodyPr>
            <a:lstStyle/>
            <a:p>
              <a:pPr algn="ctr"/>
              <a:r>
                <a:rPr lang="en-US" sz="1050" b="1" dirty="0"/>
                <a:t>Q [U.S. GPM</a:t>
              </a:r>
            </a:p>
          </p:txBody>
        </p:sp>
        <p:sp>
          <p:nvSpPr>
            <p:cNvPr id="131" name="TextBox 130"/>
            <p:cNvSpPr txBox="1">
              <a:spLocks noChangeAspect="1"/>
            </p:cNvSpPr>
            <p:nvPr/>
          </p:nvSpPr>
          <p:spPr>
            <a:xfrm>
              <a:off x="3217918" y="224231"/>
              <a:ext cx="394775" cy="430887"/>
            </a:xfrm>
            <a:prstGeom prst="rect">
              <a:avLst/>
            </a:prstGeom>
            <a:noFill/>
          </p:spPr>
          <p:txBody>
            <a:bodyPr wrap="square" lIns="0" tIns="0" rIns="0" bIns="0" rtlCol="0">
              <a:spAutoFit/>
            </a:bodyPr>
            <a:lstStyle/>
            <a:p>
              <a:pPr algn="ctr"/>
              <a:r>
                <a:rPr lang="en-US" sz="1050" b="1" dirty="0"/>
                <a:t>H</a:t>
              </a:r>
            </a:p>
            <a:p>
              <a:pPr algn="ctr"/>
              <a:r>
                <a:rPr lang="en-US" sz="1050" b="1" dirty="0"/>
                <a:t>[FT]</a:t>
              </a:r>
            </a:p>
          </p:txBody>
        </p:sp>
        <p:sp>
          <p:nvSpPr>
            <p:cNvPr id="135" name="TextBox 134"/>
            <p:cNvSpPr txBox="1">
              <a:spLocks noChangeAspect="1"/>
            </p:cNvSpPr>
            <p:nvPr/>
          </p:nvSpPr>
          <p:spPr>
            <a:xfrm>
              <a:off x="9901577" y="2644625"/>
              <a:ext cx="312271" cy="215444"/>
            </a:xfrm>
            <a:prstGeom prst="rect">
              <a:avLst/>
            </a:prstGeom>
            <a:noFill/>
          </p:spPr>
          <p:txBody>
            <a:bodyPr wrap="square" lIns="0" tIns="0" rIns="0" bIns="0" rtlCol="0">
              <a:spAutoFit/>
            </a:bodyPr>
            <a:lstStyle/>
            <a:p>
              <a:r>
                <a:rPr lang="en-US" sz="1050" dirty="0"/>
                <a:t>80</a:t>
              </a:r>
            </a:p>
          </p:txBody>
        </p:sp>
      </p:grpSp>
      <p:pic>
        <p:nvPicPr>
          <p:cNvPr id="19" name="Picture 18"/>
          <p:cNvPicPr>
            <a:picLocks noChangeAspect="1"/>
          </p:cNvPicPr>
          <p:nvPr/>
        </p:nvPicPr>
        <p:blipFill>
          <a:blip r:embed="rId2"/>
          <a:stretch>
            <a:fillRect/>
          </a:stretch>
        </p:blipFill>
        <p:spPr>
          <a:xfrm>
            <a:off x="91772" y="1730971"/>
            <a:ext cx="2222035" cy="1358654"/>
          </a:xfrm>
          <a:prstGeom prst="rect">
            <a:avLst/>
          </a:prstGeom>
        </p:spPr>
      </p:pic>
      <p:sp>
        <p:nvSpPr>
          <p:cNvPr id="20" name="TextBox 19"/>
          <p:cNvSpPr txBox="1"/>
          <p:nvPr/>
        </p:nvSpPr>
        <p:spPr>
          <a:xfrm>
            <a:off x="320855" y="3138053"/>
            <a:ext cx="1857720" cy="830997"/>
          </a:xfrm>
          <a:prstGeom prst="rect">
            <a:avLst/>
          </a:prstGeom>
          <a:noFill/>
        </p:spPr>
        <p:txBody>
          <a:bodyPr wrap="square" rtlCol="0">
            <a:spAutoFit/>
          </a:bodyPr>
          <a:lstStyle/>
          <a:p>
            <a:r>
              <a:rPr lang="en-US" sz="1600" dirty="0"/>
              <a:t>75% of the time the flow is less than 200 gpm.</a:t>
            </a:r>
          </a:p>
        </p:txBody>
      </p:sp>
      <p:cxnSp>
        <p:nvCxnSpPr>
          <p:cNvPr id="25" name="Straight Connector 24"/>
          <p:cNvCxnSpPr/>
          <p:nvPr/>
        </p:nvCxnSpPr>
        <p:spPr>
          <a:xfrm>
            <a:off x="3345370" y="3328697"/>
            <a:ext cx="0" cy="1136458"/>
          </a:xfrm>
          <a:prstGeom prst="line">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355096" y="4402384"/>
            <a:ext cx="1996526" cy="1077218"/>
          </a:xfrm>
          <a:prstGeom prst="rect">
            <a:avLst/>
          </a:prstGeom>
          <a:noFill/>
        </p:spPr>
        <p:txBody>
          <a:bodyPr wrap="square" rtlCol="0">
            <a:spAutoFit/>
          </a:bodyPr>
          <a:lstStyle/>
          <a:p>
            <a:r>
              <a:rPr lang="en-US" sz="1600" dirty="0"/>
              <a:t>At 60 gpm the difference in Hydraulic efficiency is 35%, 69% vs. 34%</a:t>
            </a:r>
          </a:p>
        </p:txBody>
      </p:sp>
      <p:grpSp>
        <p:nvGrpSpPr>
          <p:cNvPr id="68" name="Group 67"/>
          <p:cNvGrpSpPr/>
          <p:nvPr/>
        </p:nvGrpSpPr>
        <p:grpSpPr>
          <a:xfrm>
            <a:off x="2814637" y="3318101"/>
            <a:ext cx="3571876" cy="2245541"/>
            <a:chOff x="523053" y="2402165"/>
            <a:chExt cx="2921000" cy="1890435"/>
          </a:xfrm>
        </p:grpSpPr>
        <p:sp>
          <p:nvSpPr>
            <p:cNvPr id="69" name="Freeform 68"/>
            <p:cNvSpPr/>
            <p:nvPr/>
          </p:nvSpPr>
          <p:spPr>
            <a:xfrm>
              <a:off x="523053" y="2412452"/>
              <a:ext cx="909320" cy="1880148"/>
            </a:xfrm>
            <a:custGeom>
              <a:avLst/>
              <a:gdLst>
                <a:gd name="connsiteX0" fmla="*/ 0 w 909320"/>
                <a:gd name="connsiteY0" fmla="*/ 1880148 h 1880148"/>
                <a:gd name="connsiteX1" fmla="*/ 40640 w 909320"/>
                <a:gd name="connsiteY1" fmla="*/ 1468668 h 1880148"/>
                <a:gd name="connsiteX2" fmla="*/ 111760 w 909320"/>
                <a:gd name="connsiteY2" fmla="*/ 986068 h 1880148"/>
                <a:gd name="connsiteX3" fmla="*/ 213360 w 909320"/>
                <a:gd name="connsiteY3" fmla="*/ 589828 h 1880148"/>
                <a:gd name="connsiteX4" fmla="*/ 345440 w 909320"/>
                <a:gd name="connsiteY4" fmla="*/ 259628 h 1880148"/>
                <a:gd name="connsiteX5" fmla="*/ 457200 w 909320"/>
                <a:gd name="connsiteY5" fmla="*/ 107228 h 1880148"/>
                <a:gd name="connsiteX6" fmla="*/ 574040 w 909320"/>
                <a:gd name="connsiteY6" fmla="*/ 25948 h 1880148"/>
                <a:gd name="connsiteX7" fmla="*/ 655320 w 909320"/>
                <a:gd name="connsiteY7" fmla="*/ 548 h 1880148"/>
                <a:gd name="connsiteX8" fmla="*/ 731520 w 909320"/>
                <a:gd name="connsiteY8" fmla="*/ 10708 h 1880148"/>
                <a:gd name="connsiteX9" fmla="*/ 817880 w 909320"/>
                <a:gd name="connsiteY9" fmla="*/ 36108 h 1880148"/>
                <a:gd name="connsiteX10" fmla="*/ 878840 w 909320"/>
                <a:gd name="connsiteY10" fmla="*/ 91988 h 1880148"/>
                <a:gd name="connsiteX11" fmla="*/ 909320 w 909320"/>
                <a:gd name="connsiteY11" fmla="*/ 132628 h 188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320" h="1880148">
                  <a:moveTo>
                    <a:pt x="0" y="1880148"/>
                  </a:moveTo>
                  <a:cubicBezTo>
                    <a:pt x="11006" y="1748914"/>
                    <a:pt x="22013" y="1617681"/>
                    <a:pt x="40640" y="1468668"/>
                  </a:cubicBezTo>
                  <a:cubicBezTo>
                    <a:pt x="59267" y="1319655"/>
                    <a:pt x="82973" y="1132541"/>
                    <a:pt x="111760" y="986068"/>
                  </a:cubicBezTo>
                  <a:cubicBezTo>
                    <a:pt x="140547" y="839595"/>
                    <a:pt x="174413" y="710901"/>
                    <a:pt x="213360" y="589828"/>
                  </a:cubicBezTo>
                  <a:cubicBezTo>
                    <a:pt x="252307" y="468755"/>
                    <a:pt x="304800" y="340061"/>
                    <a:pt x="345440" y="259628"/>
                  </a:cubicBezTo>
                  <a:cubicBezTo>
                    <a:pt x="386080" y="179195"/>
                    <a:pt x="419100" y="146175"/>
                    <a:pt x="457200" y="107228"/>
                  </a:cubicBezTo>
                  <a:cubicBezTo>
                    <a:pt x="495300" y="68281"/>
                    <a:pt x="541020" y="43728"/>
                    <a:pt x="574040" y="25948"/>
                  </a:cubicBezTo>
                  <a:cubicBezTo>
                    <a:pt x="607060" y="8168"/>
                    <a:pt x="629073" y="3088"/>
                    <a:pt x="655320" y="548"/>
                  </a:cubicBezTo>
                  <a:cubicBezTo>
                    <a:pt x="681567" y="-1992"/>
                    <a:pt x="704427" y="4781"/>
                    <a:pt x="731520" y="10708"/>
                  </a:cubicBezTo>
                  <a:cubicBezTo>
                    <a:pt x="758613" y="16635"/>
                    <a:pt x="793327" y="22561"/>
                    <a:pt x="817880" y="36108"/>
                  </a:cubicBezTo>
                  <a:cubicBezTo>
                    <a:pt x="842433" y="49655"/>
                    <a:pt x="863600" y="75901"/>
                    <a:pt x="878840" y="91988"/>
                  </a:cubicBezTo>
                  <a:cubicBezTo>
                    <a:pt x="894080" y="108075"/>
                    <a:pt x="901700" y="120351"/>
                    <a:pt x="909320" y="132628"/>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442533" y="2402165"/>
              <a:ext cx="706120" cy="137835"/>
            </a:xfrm>
            <a:custGeom>
              <a:avLst/>
              <a:gdLst>
                <a:gd name="connsiteX0" fmla="*/ 0 w 706120"/>
                <a:gd name="connsiteY0" fmla="*/ 137835 h 137835"/>
                <a:gd name="connsiteX1" fmla="*/ 101600 w 706120"/>
                <a:gd name="connsiteY1" fmla="*/ 66715 h 137835"/>
                <a:gd name="connsiteX2" fmla="*/ 314960 w 706120"/>
                <a:gd name="connsiteY2" fmla="*/ 10835 h 137835"/>
                <a:gd name="connsiteX3" fmla="*/ 416560 w 706120"/>
                <a:gd name="connsiteY3" fmla="*/ 675 h 137835"/>
                <a:gd name="connsiteX4" fmla="*/ 563880 w 706120"/>
                <a:gd name="connsiteY4" fmla="*/ 20995 h 137835"/>
                <a:gd name="connsiteX5" fmla="*/ 660400 w 706120"/>
                <a:gd name="connsiteY5" fmla="*/ 41315 h 137835"/>
                <a:gd name="connsiteX6" fmla="*/ 706120 w 706120"/>
                <a:gd name="connsiteY6" fmla="*/ 66715 h 13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20" h="137835">
                  <a:moveTo>
                    <a:pt x="0" y="137835"/>
                  </a:moveTo>
                  <a:cubicBezTo>
                    <a:pt x="24553" y="112858"/>
                    <a:pt x="49107" y="87882"/>
                    <a:pt x="101600" y="66715"/>
                  </a:cubicBezTo>
                  <a:cubicBezTo>
                    <a:pt x="154093" y="45548"/>
                    <a:pt x="262467" y="21842"/>
                    <a:pt x="314960" y="10835"/>
                  </a:cubicBezTo>
                  <a:cubicBezTo>
                    <a:pt x="367453" y="-172"/>
                    <a:pt x="375073" y="-1018"/>
                    <a:pt x="416560" y="675"/>
                  </a:cubicBezTo>
                  <a:cubicBezTo>
                    <a:pt x="458047" y="2368"/>
                    <a:pt x="523240" y="14222"/>
                    <a:pt x="563880" y="20995"/>
                  </a:cubicBezTo>
                  <a:cubicBezTo>
                    <a:pt x="604520" y="27768"/>
                    <a:pt x="636693" y="33695"/>
                    <a:pt x="660400" y="41315"/>
                  </a:cubicBezTo>
                  <a:cubicBezTo>
                    <a:pt x="684107" y="48935"/>
                    <a:pt x="695113" y="57825"/>
                    <a:pt x="706120" y="66715"/>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2148653" y="2410916"/>
              <a:ext cx="1295400" cy="164644"/>
            </a:xfrm>
            <a:custGeom>
              <a:avLst/>
              <a:gdLst>
                <a:gd name="connsiteX0" fmla="*/ 0 w 1295400"/>
                <a:gd name="connsiteY0" fmla="*/ 42724 h 164644"/>
                <a:gd name="connsiteX1" fmla="*/ 91440 w 1295400"/>
                <a:gd name="connsiteY1" fmla="*/ 27484 h 164644"/>
                <a:gd name="connsiteX2" fmla="*/ 248920 w 1295400"/>
                <a:gd name="connsiteY2" fmla="*/ 2084 h 164644"/>
                <a:gd name="connsiteX3" fmla="*/ 396240 w 1295400"/>
                <a:gd name="connsiteY3" fmla="*/ 2084 h 164644"/>
                <a:gd name="connsiteX4" fmla="*/ 538480 w 1295400"/>
                <a:gd name="connsiteY4" fmla="*/ 7164 h 164644"/>
                <a:gd name="connsiteX5" fmla="*/ 772160 w 1295400"/>
                <a:gd name="connsiteY5" fmla="*/ 32564 h 164644"/>
                <a:gd name="connsiteX6" fmla="*/ 1031240 w 1295400"/>
                <a:gd name="connsiteY6" fmla="*/ 93524 h 164644"/>
                <a:gd name="connsiteX7" fmla="*/ 1193800 w 1295400"/>
                <a:gd name="connsiteY7" fmla="*/ 129084 h 164644"/>
                <a:gd name="connsiteX8" fmla="*/ 1295400 w 1295400"/>
                <a:gd name="connsiteY8" fmla="*/ 164644 h 16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400" h="164644">
                  <a:moveTo>
                    <a:pt x="0" y="42724"/>
                  </a:moveTo>
                  <a:lnTo>
                    <a:pt x="91440" y="27484"/>
                  </a:lnTo>
                  <a:cubicBezTo>
                    <a:pt x="132927" y="20711"/>
                    <a:pt x="198120" y="6317"/>
                    <a:pt x="248920" y="2084"/>
                  </a:cubicBezTo>
                  <a:cubicBezTo>
                    <a:pt x="299720" y="-2149"/>
                    <a:pt x="347980" y="1237"/>
                    <a:pt x="396240" y="2084"/>
                  </a:cubicBezTo>
                  <a:cubicBezTo>
                    <a:pt x="444500" y="2931"/>
                    <a:pt x="475827" y="2084"/>
                    <a:pt x="538480" y="7164"/>
                  </a:cubicBezTo>
                  <a:cubicBezTo>
                    <a:pt x="601133" y="12244"/>
                    <a:pt x="690033" y="18171"/>
                    <a:pt x="772160" y="32564"/>
                  </a:cubicBezTo>
                  <a:cubicBezTo>
                    <a:pt x="854287" y="46957"/>
                    <a:pt x="960967" y="77437"/>
                    <a:pt x="1031240" y="93524"/>
                  </a:cubicBezTo>
                  <a:cubicBezTo>
                    <a:pt x="1101513" y="109611"/>
                    <a:pt x="1149773" y="117231"/>
                    <a:pt x="1193800" y="129084"/>
                  </a:cubicBezTo>
                  <a:cubicBezTo>
                    <a:pt x="1237827" y="140937"/>
                    <a:pt x="1266613" y="152790"/>
                    <a:pt x="1295400" y="164644"/>
                  </a:cubicBezTo>
                </a:path>
              </a:pathLst>
            </a:cu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Freeform 72"/>
          <p:cNvSpPr>
            <a:spLocks noChangeAspect="1"/>
          </p:cNvSpPr>
          <p:nvPr/>
        </p:nvSpPr>
        <p:spPr>
          <a:xfrm>
            <a:off x="2812784" y="3280972"/>
            <a:ext cx="3572815" cy="2321741"/>
          </a:xfrm>
          <a:custGeom>
            <a:avLst/>
            <a:gdLst>
              <a:gd name="connsiteX0" fmla="*/ 0 w 3059723"/>
              <a:gd name="connsiteY0" fmla="*/ 867654 h 867654"/>
              <a:gd name="connsiteX1" fmla="*/ 82061 w 3059723"/>
              <a:gd name="connsiteY1" fmla="*/ 803177 h 867654"/>
              <a:gd name="connsiteX2" fmla="*/ 351692 w 3059723"/>
              <a:gd name="connsiteY2" fmla="*/ 574577 h 867654"/>
              <a:gd name="connsiteX3" fmla="*/ 697523 w 3059723"/>
              <a:gd name="connsiteY3" fmla="*/ 345977 h 867654"/>
              <a:gd name="connsiteX4" fmla="*/ 1113692 w 3059723"/>
              <a:gd name="connsiteY4" fmla="*/ 164269 h 867654"/>
              <a:gd name="connsiteX5" fmla="*/ 1518138 w 3059723"/>
              <a:gd name="connsiteY5" fmla="*/ 47038 h 867654"/>
              <a:gd name="connsiteX6" fmla="*/ 2004646 w 3059723"/>
              <a:gd name="connsiteY6" fmla="*/ 17731 h 867654"/>
              <a:gd name="connsiteX7" fmla="*/ 2414953 w 3059723"/>
              <a:gd name="connsiteY7" fmla="*/ 146 h 867654"/>
              <a:gd name="connsiteX8" fmla="*/ 2801815 w 3059723"/>
              <a:gd name="connsiteY8" fmla="*/ 11869 h 867654"/>
              <a:gd name="connsiteX9" fmla="*/ 3059723 w 3059723"/>
              <a:gd name="connsiteY9" fmla="*/ 52900 h 867654"/>
              <a:gd name="connsiteX0" fmla="*/ 0 w 3059723"/>
              <a:gd name="connsiteY0" fmla="*/ 869316 h 869316"/>
              <a:gd name="connsiteX1" fmla="*/ 82061 w 3059723"/>
              <a:gd name="connsiteY1" fmla="*/ 804839 h 869316"/>
              <a:gd name="connsiteX2" fmla="*/ 351692 w 3059723"/>
              <a:gd name="connsiteY2" fmla="*/ 576239 h 869316"/>
              <a:gd name="connsiteX3" fmla="*/ 697523 w 3059723"/>
              <a:gd name="connsiteY3" fmla="*/ 347639 h 869316"/>
              <a:gd name="connsiteX4" fmla="*/ 1113692 w 3059723"/>
              <a:gd name="connsiteY4" fmla="*/ 165931 h 869316"/>
              <a:gd name="connsiteX5" fmla="*/ 1518138 w 3059723"/>
              <a:gd name="connsiteY5" fmla="*/ 48700 h 869316"/>
              <a:gd name="connsiteX6" fmla="*/ 2004646 w 3059723"/>
              <a:gd name="connsiteY6" fmla="*/ 5106 h 869316"/>
              <a:gd name="connsiteX7" fmla="*/ 2414953 w 3059723"/>
              <a:gd name="connsiteY7" fmla="*/ 1808 h 869316"/>
              <a:gd name="connsiteX8" fmla="*/ 2801815 w 3059723"/>
              <a:gd name="connsiteY8" fmla="*/ 13531 h 869316"/>
              <a:gd name="connsiteX9" fmla="*/ 3059723 w 3059723"/>
              <a:gd name="connsiteY9" fmla="*/ 54562 h 869316"/>
              <a:gd name="connsiteX0" fmla="*/ 0 w 3059723"/>
              <a:gd name="connsiteY0" fmla="*/ 872749 h 872749"/>
              <a:gd name="connsiteX1" fmla="*/ 82061 w 3059723"/>
              <a:gd name="connsiteY1" fmla="*/ 808272 h 872749"/>
              <a:gd name="connsiteX2" fmla="*/ 351692 w 3059723"/>
              <a:gd name="connsiteY2" fmla="*/ 579672 h 872749"/>
              <a:gd name="connsiteX3" fmla="*/ 697523 w 3059723"/>
              <a:gd name="connsiteY3" fmla="*/ 351072 h 872749"/>
              <a:gd name="connsiteX4" fmla="*/ 1113692 w 3059723"/>
              <a:gd name="connsiteY4" fmla="*/ 169364 h 872749"/>
              <a:gd name="connsiteX5" fmla="*/ 1518138 w 3059723"/>
              <a:gd name="connsiteY5" fmla="*/ 52133 h 872749"/>
              <a:gd name="connsiteX6" fmla="*/ 2004646 w 3059723"/>
              <a:gd name="connsiteY6" fmla="*/ 8539 h 872749"/>
              <a:gd name="connsiteX7" fmla="*/ 2414953 w 3059723"/>
              <a:gd name="connsiteY7" fmla="*/ 553 h 872749"/>
              <a:gd name="connsiteX8" fmla="*/ 2801815 w 3059723"/>
              <a:gd name="connsiteY8" fmla="*/ 16964 h 872749"/>
              <a:gd name="connsiteX9" fmla="*/ 3059723 w 3059723"/>
              <a:gd name="connsiteY9" fmla="*/ 57995 h 872749"/>
              <a:gd name="connsiteX0" fmla="*/ 0 w 3059723"/>
              <a:gd name="connsiteY0" fmla="*/ 879601 h 879601"/>
              <a:gd name="connsiteX1" fmla="*/ 82061 w 3059723"/>
              <a:gd name="connsiteY1" fmla="*/ 815124 h 879601"/>
              <a:gd name="connsiteX2" fmla="*/ 351692 w 3059723"/>
              <a:gd name="connsiteY2" fmla="*/ 586524 h 879601"/>
              <a:gd name="connsiteX3" fmla="*/ 697523 w 3059723"/>
              <a:gd name="connsiteY3" fmla="*/ 357924 h 879601"/>
              <a:gd name="connsiteX4" fmla="*/ 1113692 w 3059723"/>
              <a:gd name="connsiteY4" fmla="*/ 176216 h 879601"/>
              <a:gd name="connsiteX5" fmla="*/ 1518138 w 3059723"/>
              <a:gd name="connsiteY5" fmla="*/ 58985 h 879601"/>
              <a:gd name="connsiteX6" fmla="*/ 2004646 w 3059723"/>
              <a:gd name="connsiteY6" fmla="*/ 15391 h 879601"/>
              <a:gd name="connsiteX7" fmla="*/ 2414953 w 3059723"/>
              <a:gd name="connsiteY7" fmla="*/ 183 h 879601"/>
              <a:gd name="connsiteX8" fmla="*/ 2801815 w 3059723"/>
              <a:gd name="connsiteY8" fmla="*/ 23816 h 879601"/>
              <a:gd name="connsiteX9" fmla="*/ 3059723 w 3059723"/>
              <a:gd name="connsiteY9" fmla="*/ 64847 h 879601"/>
              <a:gd name="connsiteX0" fmla="*/ 0 w 3059723"/>
              <a:gd name="connsiteY0" fmla="*/ 880243 h 880243"/>
              <a:gd name="connsiteX1" fmla="*/ 82061 w 3059723"/>
              <a:gd name="connsiteY1" fmla="*/ 815766 h 880243"/>
              <a:gd name="connsiteX2" fmla="*/ 351692 w 3059723"/>
              <a:gd name="connsiteY2" fmla="*/ 587166 h 880243"/>
              <a:gd name="connsiteX3" fmla="*/ 697523 w 3059723"/>
              <a:gd name="connsiteY3" fmla="*/ 358566 h 880243"/>
              <a:gd name="connsiteX4" fmla="*/ 1113692 w 3059723"/>
              <a:gd name="connsiteY4" fmla="*/ 176858 h 880243"/>
              <a:gd name="connsiteX5" fmla="*/ 1518138 w 3059723"/>
              <a:gd name="connsiteY5" fmla="*/ 59627 h 880243"/>
              <a:gd name="connsiteX6" fmla="*/ 2008725 w 3059723"/>
              <a:gd name="connsiteY6" fmla="*/ 10616 h 880243"/>
              <a:gd name="connsiteX7" fmla="*/ 2414953 w 3059723"/>
              <a:gd name="connsiteY7" fmla="*/ 825 h 880243"/>
              <a:gd name="connsiteX8" fmla="*/ 2801815 w 3059723"/>
              <a:gd name="connsiteY8" fmla="*/ 24458 h 880243"/>
              <a:gd name="connsiteX9" fmla="*/ 3059723 w 3059723"/>
              <a:gd name="connsiteY9" fmla="*/ 65489 h 88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9723" h="880243">
                <a:moveTo>
                  <a:pt x="0" y="880243"/>
                </a:moveTo>
                <a:cubicBezTo>
                  <a:pt x="11723" y="872427"/>
                  <a:pt x="23446" y="864612"/>
                  <a:pt x="82061" y="815766"/>
                </a:cubicBezTo>
                <a:cubicBezTo>
                  <a:pt x="140676" y="766920"/>
                  <a:pt x="249115" y="663366"/>
                  <a:pt x="351692" y="587166"/>
                </a:cubicBezTo>
                <a:cubicBezTo>
                  <a:pt x="454269" y="510966"/>
                  <a:pt x="570523" y="426951"/>
                  <a:pt x="697523" y="358566"/>
                </a:cubicBezTo>
                <a:cubicBezTo>
                  <a:pt x="824523" y="290181"/>
                  <a:pt x="976923" y="226681"/>
                  <a:pt x="1113692" y="176858"/>
                </a:cubicBezTo>
                <a:cubicBezTo>
                  <a:pt x="1250461" y="127035"/>
                  <a:pt x="1368966" y="87334"/>
                  <a:pt x="1518138" y="59627"/>
                </a:cubicBezTo>
                <a:cubicBezTo>
                  <a:pt x="1667310" y="31920"/>
                  <a:pt x="1859256" y="20416"/>
                  <a:pt x="2008725" y="10616"/>
                </a:cubicBezTo>
                <a:cubicBezTo>
                  <a:pt x="2158194" y="816"/>
                  <a:pt x="2282771" y="-1482"/>
                  <a:pt x="2414953" y="825"/>
                </a:cubicBezTo>
                <a:cubicBezTo>
                  <a:pt x="2547135" y="3132"/>
                  <a:pt x="2694353" y="15666"/>
                  <a:pt x="2801815" y="24458"/>
                </a:cubicBezTo>
                <a:cubicBezTo>
                  <a:pt x="2909277" y="33250"/>
                  <a:pt x="2984500" y="49369"/>
                  <a:pt x="3059723" y="65489"/>
                </a:cubicBezTo>
              </a:path>
            </a:pathLst>
          </a:custGeom>
          <a:noFill/>
          <a:ln w="1905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EDF8E-F9F3-4EE9-BAFF-71283631D565}"/>
              </a:ext>
            </a:extLst>
          </p:cNvPr>
          <p:cNvSpPr>
            <a:spLocks noGrp="1"/>
          </p:cNvSpPr>
          <p:nvPr>
            <p:ph type="title"/>
          </p:nvPr>
        </p:nvSpPr>
        <p:spPr>
          <a:xfrm>
            <a:off x="360363" y="360363"/>
            <a:ext cx="8420100" cy="430887"/>
          </a:xfrm>
        </p:spPr>
        <p:txBody>
          <a:bodyPr/>
          <a:lstStyle/>
          <a:p>
            <a:r>
              <a:rPr lang="en-US" sz="2800" dirty="0"/>
              <a:t>3 x CRE20-4 10 HP vs. 1 x LCS25707 25 HP</a:t>
            </a:r>
          </a:p>
        </p:txBody>
      </p:sp>
      <p:sp>
        <p:nvSpPr>
          <p:cNvPr id="74" name="TextBox 73">
            <a:extLst>
              <a:ext uri="{FF2B5EF4-FFF2-40B4-BE49-F238E27FC236}">
                <a16:creationId xmlns:a16="http://schemas.microsoft.com/office/drawing/2014/main" id="{2E12943B-9492-4123-A9BE-F7C9D84D068A}"/>
              </a:ext>
            </a:extLst>
          </p:cNvPr>
          <p:cNvSpPr txBox="1"/>
          <p:nvPr/>
        </p:nvSpPr>
        <p:spPr>
          <a:xfrm>
            <a:off x="5926897" y="920586"/>
            <a:ext cx="3105500" cy="923330"/>
          </a:xfrm>
          <a:prstGeom prst="rect">
            <a:avLst/>
          </a:prstGeom>
          <a:noFill/>
        </p:spPr>
        <p:txBody>
          <a:bodyPr wrap="square" rtlCol="0">
            <a:spAutoFit/>
          </a:bodyPr>
          <a:lstStyle/>
          <a:p>
            <a:pPr>
              <a:lnSpc>
                <a:spcPct val="150000"/>
              </a:lnSpc>
            </a:pPr>
            <a:r>
              <a:rPr lang="en-US" sz="1200" dirty="0">
                <a:latin typeface="Calibri" charset="0"/>
                <a:ea typeface="Calibri" charset="0"/>
                <a:cs typeface="Calibri" charset="0"/>
              </a:rPr>
              <a:t>3-Pump Max. Wire to Water efficiency – 66%</a:t>
            </a:r>
          </a:p>
          <a:p>
            <a:pPr>
              <a:lnSpc>
                <a:spcPct val="150000"/>
              </a:lnSpc>
            </a:pPr>
            <a:r>
              <a:rPr lang="en-US" sz="1200" dirty="0">
                <a:latin typeface="Calibri" charset="0"/>
                <a:ea typeface="Calibri" charset="0"/>
                <a:cs typeface="Calibri" charset="0"/>
              </a:rPr>
              <a:t>1-Pump Max. Wire to Water efficiency – 69%</a:t>
            </a:r>
          </a:p>
          <a:p>
            <a:pPr>
              <a:lnSpc>
                <a:spcPct val="150000"/>
              </a:lnSpc>
            </a:pPr>
            <a:endParaRPr lang="en-US" sz="1200" dirty="0">
              <a:latin typeface="Calibri" charset="0"/>
              <a:ea typeface="Calibri" charset="0"/>
              <a:cs typeface="Calibri" charset="0"/>
            </a:endParaRPr>
          </a:p>
        </p:txBody>
      </p:sp>
      <p:cxnSp>
        <p:nvCxnSpPr>
          <p:cNvPr id="75" name="Straight Connector 74">
            <a:extLst>
              <a:ext uri="{FF2B5EF4-FFF2-40B4-BE49-F238E27FC236}">
                <a16:creationId xmlns:a16="http://schemas.microsoft.com/office/drawing/2014/main" id="{28593FBA-5D7E-4F7F-8488-6FBF0EDB84D6}"/>
              </a:ext>
            </a:extLst>
          </p:cNvPr>
          <p:cNvCxnSpPr>
            <a:cxnSpLocks/>
          </p:cNvCxnSpPr>
          <p:nvPr/>
        </p:nvCxnSpPr>
        <p:spPr>
          <a:xfrm>
            <a:off x="5153492" y="1123970"/>
            <a:ext cx="639270" cy="0"/>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972709F-8411-401A-99DF-3FEA2BE0CCC3}"/>
              </a:ext>
            </a:extLst>
          </p:cNvPr>
          <p:cNvCxnSpPr>
            <a:cxnSpLocks/>
          </p:cNvCxnSpPr>
          <p:nvPr/>
        </p:nvCxnSpPr>
        <p:spPr>
          <a:xfrm>
            <a:off x="5164588" y="1367810"/>
            <a:ext cx="63927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5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4">
                                            <p:txEl>
                                              <p:pRg st="1" end="1"/>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4">
                                            <p:txEl>
                                              <p:pRg st="0" end="0"/>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18" grpId="0" animBg="1"/>
      <p:bldP spid="12" grpId="0" animBg="1"/>
      <p:bldP spid="32" grpId="0"/>
      <p:bldP spid="116" grpId="0" animBg="1"/>
      <p:bldP spid="117" grpId="0" animBg="1"/>
      <p:bldP spid="118" grpId="0" animBg="1"/>
      <p:bldP spid="121" grpId="0" animBg="1"/>
      <p:bldP spid="126" grpId="0" animBg="1"/>
      <p:bldP spid="103" grpId="0" animBg="1"/>
      <p:bldP spid="122" grpId="0" animBg="1"/>
      <p:bldP spid="129" grpId="0"/>
      <p:bldP spid="130" grpId="0" animBg="1"/>
      <p:bldP spid="134" grpId="0" animBg="1"/>
      <p:bldP spid="119" grpId="0" animBg="1"/>
      <p:bldP spid="120" grpId="0" animBg="1"/>
      <p:bldP spid="13" grpId="0" animBg="1"/>
      <p:bldP spid="20" grpId="0"/>
      <p:bldP spid="136" grpId="0"/>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2814638" y="1709738"/>
            <a:ext cx="4114800" cy="3886200"/>
          </a:xfrm>
          <a:custGeom>
            <a:avLst/>
            <a:gdLst>
              <a:gd name="connsiteX0" fmla="*/ 0 w 5486400"/>
              <a:gd name="connsiteY0" fmla="*/ 0 h 5181600"/>
              <a:gd name="connsiteX1" fmla="*/ 0 w 5486400"/>
              <a:gd name="connsiteY1" fmla="*/ 5181600 h 5181600"/>
              <a:gd name="connsiteX2" fmla="*/ 476250 w 5486400"/>
              <a:gd name="connsiteY2" fmla="*/ 5143500 h 5181600"/>
              <a:gd name="connsiteX3" fmla="*/ 1136650 w 5486400"/>
              <a:gd name="connsiteY3" fmla="*/ 5054600 h 5181600"/>
              <a:gd name="connsiteX4" fmla="*/ 1809750 w 5486400"/>
              <a:gd name="connsiteY4" fmla="*/ 4889500 h 5181600"/>
              <a:gd name="connsiteX5" fmla="*/ 2679700 w 5486400"/>
              <a:gd name="connsiteY5" fmla="*/ 4476750 h 5181600"/>
              <a:gd name="connsiteX6" fmla="*/ 3505200 w 5486400"/>
              <a:gd name="connsiteY6" fmla="*/ 3994150 h 5181600"/>
              <a:gd name="connsiteX7" fmla="*/ 4349750 w 5486400"/>
              <a:gd name="connsiteY7" fmla="*/ 3378200 h 5181600"/>
              <a:gd name="connsiteX8" fmla="*/ 5041900 w 5486400"/>
              <a:gd name="connsiteY8" fmla="*/ 2774950 h 5181600"/>
              <a:gd name="connsiteX9" fmla="*/ 5486400 w 5486400"/>
              <a:gd name="connsiteY9" fmla="*/ 2362200 h 5181600"/>
              <a:gd name="connsiteX10" fmla="*/ 5010150 w 5486400"/>
              <a:gd name="connsiteY10" fmla="*/ 2019300 h 5181600"/>
              <a:gd name="connsiteX11" fmla="*/ 4324350 w 5486400"/>
              <a:gd name="connsiteY11" fmla="*/ 1562100 h 5181600"/>
              <a:gd name="connsiteX12" fmla="*/ 3397250 w 5486400"/>
              <a:gd name="connsiteY12" fmla="*/ 1066800 h 5181600"/>
              <a:gd name="connsiteX13" fmla="*/ 2127250 w 5486400"/>
              <a:gd name="connsiteY13" fmla="*/ 558800 h 5181600"/>
              <a:gd name="connsiteX14" fmla="*/ 946150 w 5486400"/>
              <a:gd name="connsiteY14" fmla="*/ 254000 h 5181600"/>
              <a:gd name="connsiteX15" fmla="*/ 387350 w 5486400"/>
              <a:gd name="connsiteY15" fmla="*/ 127000 h 5181600"/>
              <a:gd name="connsiteX16" fmla="*/ 203200 w 5486400"/>
              <a:gd name="connsiteY16" fmla="*/ 63500 h 5181600"/>
              <a:gd name="connsiteX17" fmla="*/ 0 w 5486400"/>
              <a:gd name="connsiteY17" fmla="*/ 0 h 518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6400" h="5181600">
                <a:moveTo>
                  <a:pt x="0" y="0"/>
                </a:moveTo>
                <a:lnTo>
                  <a:pt x="0" y="5181600"/>
                </a:lnTo>
                <a:lnTo>
                  <a:pt x="476250" y="5143500"/>
                </a:lnTo>
                <a:lnTo>
                  <a:pt x="1136650" y="5054600"/>
                </a:lnTo>
                <a:lnTo>
                  <a:pt x="1809750" y="4889500"/>
                </a:lnTo>
                <a:lnTo>
                  <a:pt x="2679700" y="4476750"/>
                </a:lnTo>
                <a:lnTo>
                  <a:pt x="3505200" y="3994150"/>
                </a:lnTo>
                <a:lnTo>
                  <a:pt x="4349750" y="3378200"/>
                </a:lnTo>
                <a:lnTo>
                  <a:pt x="5041900" y="2774950"/>
                </a:lnTo>
                <a:lnTo>
                  <a:pt x="5486400" y="2362200"/>
                </a:lnTo>
                <a:lnTo>
                  <a:pt x="5010150" y="2019300"/>
                </a:lnTo>
                <a:lnTo>
                  <a:pt x="4324350" y="1562100"/>
                </a:lnTo>
                <a:lnTo>
                  <a:pt x="3397250" y="1066800"/>
                </a:lnTo>
                <a:lnTo>
                  <a:pt x="2127250" y="558800"/>
                </a:lnTo>
                <a:lnTo>
                  <a:pt x="946150" y="254000"/>
                </a:lnTo>
                <a:lnTo>
                  <a:pt x="387350" y="127000"/>
                </a:lnTo>
                <a:lnTo>
                  <a:pt x="203200" y="63500"/>
                </a:lnTo>
                <a:lnTo>
                  <a:pt x="0" y="0"/>
                </a:lnTo>
                <a:close/>
              </a:path>
            </a:pathLst>
          </a:custGeom>
          <a:solidFill>
            <a:schemeClr val="tx2">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809875" y="1895475"/>
            <a:ext cx="4129088" cy="3686175"/>
          </a:xfrm>
          <a:custGeom>
            <a:avLst/>
            <a:gdLst>
              <a:gd name="connsiteX0" fmla="*/ 0 w 5505450"/>
              <a:gd name="connsiteY0" fmla="*/ 0 h 4914900"/>
              <a:gd name="connsiteX1" fmla="*/ 952500 w 5505450"/>
              <a:gd name="connsiteY1" fmla="*/ 88900 h 4914900"/>
              <a:gd name="connsiteX2" fmla="*/ 2146300 w 5505450"/>
              <a:gd name="connsiteY2" fmla="*/ 254000 h 4914900"/>
              <a:gd name="connsiteX3" fmla="*/ 2660650 w 5505450"/>
              <a:gd name="connsiteY3" fmla="*/ 406400 h 4914900"/>
              <a:gd name="connsiteX4" fmla="*/ 3810000 w 5505450"/>
              <a:gd name="connsiteY4" fmla="*/ 984250 h 4914900"/>
              <a:gd name="connsiteX5" fmla="*/ 4610100 w 5505450"/>
              <a:gd name="connsiteY5" fmla="*/ 1631950 h 4914900"/>
              <a:gd name="connsiteX6" fmla="*/ 5264150 w 5505450"/>
              <a:gd name="connsiteY6" fmla="*/ 2324100 h 4914900"/>
              <a:gd name="connsiteX7" fmla="*/ 5505450 w 5505450"/>
              <a:gd name="connsiteY7" fmla="*/ 2590800 h 4914900"/>
              <a:gd name="connsiteX8" fmla="*/ 5067300 w 5505450"/>
              <a:gd name="connsiteY8" fmla="*/ 2927350 h 4914900"/>
              <a:gd name="connsiteX9" fmla="*/ 4381500 w 5505450"/>
              <a:gd name="connsiteY9" fmla="*/ 3441700 h 4914900"/>
              <a:gd name="connsiteX10" fmla="*/ 3543300 w 5505450"/>
              <a:gd name="connsiteY10" fmla="*/ 3943350 h 4914900"/>
              <a:gd name="connsiteX11" fmla="*/ 2711450 w 5505450"/>
              <a:gd name="connsiteY11" fmla="*/ 4343400 h 4914900"/>
              <a:gd name="connsiteX12" fmla="*/ 1873250 w 5505450"/>
              <a:gd name="connsiteY12" fmla="*/ 4673600 h 4914900"/>
              <a:gd name="connsiteX13" fmla="*/ 1060450 w 5505450"/>
              <a:gd name="connsiteY13" fmla="*/ 4864100 h 4914900"/>
              <a:gd name="connsiteX14" fmla="*/ 488950 w 5505450"/>
              <a:gd name="connsiteY14" fmla="*/ 4908550 h 4914900"/>
              <a:gd name="connsiteX15" fmla="*/ 19050 w 5505450"/>
              <a:gd name="connsiteY15" fmla="*/ 4914900 h 4914900"/>
              <a:gd name="connsiteX16" fmla="*/ 0 w 5505450"/>
              <a:gd name="connsiteY16" fmla="*/ 50800 h 4914900"/>
              <a:gd name="connsiteX0" fmla="*/ 0 w 5505450"/>
              <a:gd name="connsiteY0" fmla="*/ 0 h 4914900"/>
              <a:gd name="connsiteX1" fmla="*/ 952500 w 5505450"/>
              <a:gd name="connsiteY1" fmla="*/ 88900 h 4914900"/>
              <a:gd name="connsiteX2" fmla="*/ 2146300 w 5505450"/>
              <a:gd name="connsiteY2" fmla="*/ 254000 h 4914900"/>
              <a:gd name="connsiteX3" fmla="*/ 2660650 w 5505450"/>
              <a:gd name="connsiteY3" fmla="*/ 406400 h 4914900"/>
              <a:gd name="connsiteX4" fmla="*/ 3810000 w 5505450"/>
              <a:gd name="connsiteY4" fmla="*/ 984250 h 4914900"/>
              <a:gd name="connsiteX5" fmla="*/ 4610100 w 5505450"/>
              <a:gd name="connsiteY5" fmla="*/ 1631950 h 4914900"/>
              <a:gd name="connsiteX6" fmla="*/ 5264150 w 5505450"/>
              <a:gd name="connsiteY6" fmla="*/ 2324100 h 4914900"/>
              <a:gd name="connsiteX7" fmla="*/ 5505450 w 5505450"/>
              <a:gd name="connsiteY7" fmla="*/ 2590800 h 4914900"/>
              <a:gd name="connsiteX8" fmla="*/ 5067300 w 5505450"/>
              <a:gd name="connsiteY8" fmla="*/ 2927350 h 4914900"/>
              <a:gd name="connsiteX9" fmla="*/ 4381500 w 5505450"/>
              <a:gd name="connsiteY9" fmla="*/ 3441700 h 4914900"/>
              <a:gd name="connsiteX10" fmla="*/ 3543300 w 5505450"/>
              <a:gd name="connsiteY10" fmla="*/ 3943350 h 4914900"/>
              <a:gd name="connsiteX11" fmla="*/ 2711450 w 5505450"/>
              <a:gd name="connsiteY11" fmla="*/ 4343400 h 4914900"/>
              <a:gd name="connsiteX12" fmla="*/ 1873250 w 5505450"/>
              <a:gd name="connsiteY12" fmla="*/ 4673600 h 4914900"/>
              <a:gd name="connsiteX13" fmla="*/ 1060450 w 5505450"/>
              <a:gd name="connsiteY13" fmla="*/ 4864100 h 4914900"/>
              <a:gd name="connsiteX14" fmla="*/ 488950 w 5505450"/>
              <a:gd name="connsiteY14" fmla="*/ 4908550 h 4914900"/>
              <a:gd name="connsiteX15" fmla="*/ 19050 w 5505450"/>
              <a:gd name="connsiteY15" fmla="*/ 4914900 h 4914900"/>
              <a:gd name="connsiteX16" fmla="*/ 0 w 5505450"/>
              <a:gd name="connsiteY16" fmla="*/ 5080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05450" h="4914900">
                <a:moveTo>
                  <a:pt x="0" y="0"/>
                </a:moveTo>
                <a:lnTo>
                  <a:pt x="952500" y="88900"/>
                </a:lnTo>
                <a:lnTo>
                  <a:pt x="2146300" y="254000"/>
                </a:lnTo>
                <a:lnTo>
                  <a:pt x="2660650" y="406400"/>
                </a:lnTo>
                <a:cubicBezTo>
                  <a:pt x="3100917" y="548217"/>
                  <a:pt x="3426883" y="791633"/>
                  <a:pt x="3810000" y="984250"/>
                </a:cubicBezTo>
                <a:lnTo>
                  <a:pt x="4610100" y="1631950"/>
                </a:lnTo>
                <a:lnTo>
                  <a:pt x="5264150" y="2324100"/>
                </a:lnTo>
                <a:lnTo>
                  <a:pt x="5505450" y="2590800"/>
                </a:lnTo>
                <a:lnTo>
                  <a:pt x="5067300" y="2927350"/>
                </a:lnTo>
                <a:lnTo>
                  <a:pt x="4381500" y="3441700"/>
                </a:lnTo>
                <a:lnTo>
                  <a:pt x="3543300" y="3943350"/>
                </a:lnTo>
                <a:lnTo>
                  <a:pt x="2711450" y="4343400"/>
                </a:lnTo>
                <a:lnTo>
                  <a:pt x="1873250" y="4673600"/>
                </a:lnTo>
                <a:lnTo>
                  <a:pt x="1060450" y="4864100"/>
                </a:lnTo>
                <a:lnTo>
                  <a:pt x="488950" y="4908550"/>
                </a:lnTo>
                <a:lnTo>
                  <a:pt x="19050" y="4914900"/>
                </a:lnTo>
                <a:lnTo>
                  <a:pt x="0" y="50800"/>
                </a:lnTo>
              </a:path>
            </a:pathLst>
          </a:custGeom>
          <a:solidFill>
            <a:schemeClr val="accent5">
              <a:lumMod val="60000"/>
              <a:lumOff val="4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817495" y="3331845"/>
            <a:ext cx="1908810" cy="2263140"/>
          </a:xfrm>
          <a:custGeom>
            <a:avLst/>
            <a:gdLst>
              <a:gd name="connsiteX0" fmla="*/ 0 w 2545080"/>
              <a:gd name="connsiteY0" fmla="*/ 2964180 h 3017520"/>
              <a:gd name="connsiteX1" fmla="*/ 38100 w 2545080"/>
              <a:gd name="connsiteY1" fmla="*/ 2484120 h 3017520"/>
              <a:gd name="connsiteX2" fmla="*/ 114300 w 2545080"/>
              <a:gd name="connsiteY2" fmla="*/ 1897380 h 3017520"/>
              <a:gd name="connsiteX3" fmla="*/ 198120 w 2545080"/>
              <a:gd name="connsiteY3" fmla="*/ 1470660 h 3017520"/>
              <a:gd name="connsiteX4" fmla="*/ 327660 w 2545080"/>
              <a:gd name="connsiteY4" fmla="*/ 967740 h 3017520"/>
              <a:gd name="connsiteX5" fmla="*/ 472440 w 2545080"/>
              <a:gd name="connsiteY5" fmla="*/ 594360 h 3017520"/>
              <a:gd name="connsiteX6" fmla="*/ 594360 w 2545080"/>
              <a:gd name="connsiteY6" fmla="*/ 327660 h 3017520"/>
              <a:gd name="connsiteX7" fmla="*/ 762000 w 2545080"/>
              <a:gd name="connsiteY7" fmla="*/ 144780 h 3017520"/>
              <a:gd name="connsiteX8" fmla="*/ 914400 w 2545080"/>
              <a:gd name="connsiteY8" fmla="*/ 45720 h 3017520"/>
              <a:gd name="connsiteX9" fmla="*/ 990600 w 2545080"/>
              <a:gd name="connsiteY9" fmla="*/ 15240 h 3017520"/>
              <a:gd name="connsiteX10" fmla="*/ 1082040 w 2545080"/>
              <a:gd name="connsiteY10" fmla="*/ 0 h 3017520"/>
              <a:gd name="connsiteX11" fmla="*/ 1181100 w 2545080"/>
              <a:gd name="connsiteY11" fmla="*/ 15240 h 3017520"/>
              <a:gd name="connsiteX12" fmla="*/ 1303020 w 2545080"/>
              <a:gd name="connsiteY12" fmla="*/ 38100 h 3017520"/>
              <a:gd name="connsiteX13" fmla="*/ 1432560 w 2545080"/>
              <a:gd name="connsiteY13" fmla="*/ 152400 h 3017520"/>
              <a:gd name="connsiteX14" fmla="*/ 1470660 w 2545080"/>
              <a:gd name="connsiteY14" fmla="*/ 228600 h 3017520"/>
              <a:gd name="connsiteX15" fmla="*/ 1584960 w 2545080"/>
              <a:gd name="connsiteY15" fmla="*/ 121920 h 3017520"/>
              <a:gd name="connsiteX16" fmla="*/ 1798320 w 2545080"/>
              <a:gd name="connsiteY16" fmla="*/ 45720 h 3017520"/>
              <a:gd name="connsiteX17" fmla="*/ 1973580 w 2545080"/>
              <a:gd name="connsiteY17" fmla="*/ 22860 h 3017520"/>
              <a:gd name="connsiteX18" fmla="*/ 2186940 w 2545080"/>
              <a:gd name="connsiteY18" fmla="*/ 0 h 3017520"/>
              <a:gd name="connsiteX19" fmla="*/ 2377440 w 2545080"/>
              <a:gd name="connsiteY19" fmla="*/ 15240 h 3017520"/>
              <a:gd name="connsiteX20" fmla="*/ 2545080 w 2545080"/>
              <a:gd name="connsiteY20" fmla="*/ 53340 h 3017520"/>
              <a:gd name="connsiteX21" fmla="*/ 2042160 w 2545080"/>
              <a:gd name="connsiteY21" fmla="*/ 289560 h 3017520"/>
              <a:gd name="connsiteX22" fmla="*/ 1661160 w 2545080"/>
              <a:gd name="connsiteY22" fmla="*/ 563880 h 3017520"/>
              <a:gd name="connsiteX23" fmla="*/ 1234440 w 2545080"/>
              <a:gd name="connsiteY23" fmla="*/ 982980 h 3017520"/>
              <a:gd name="connsiteX24" fmla="*/ 967740 w 2545080"/>
              <a:gd name="connsiteY24" fmla="*/ 1280160 h 3017520"/>
              <a:gd name="connsiteX25" fmla="*/ 716280 w 2545080"/>
              <a:gd name="connsiteY25" fmla="*/ 1661160 h 3017520"/>
              <a:gd name="connsiteX26" fmla="*/ 419100 w 2545080"/>
              <a:gd name="connsiteY26" fmla="*/ 2164080 h 3017520"/>
              <a:gd name="connsiteX27" fmla="*/ 213360 w 2545080"/>
              <a:gd name="connsiteY27" fmla="*/ 2575560 h 3017520"/>
              <a:gd name="connsiteX28" fmla="*/ 99060 w 2545080"/>
              <a:gd name="connsiteY28" fmla="*/ 2819400 h 3017520"/>
              <a:gd name="connsiteX29" fmla="*/ 7620 w 2545080"/>
              <a:gd name="connsiteY29" fmla="*/ 301752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45080" h="3017520">
                <a:moveTo>
                  <a:pt x="0" y="2964180"/>
                </a:moveTo>
                <a:lnTo>
                  <a:pt x="38100" y="2484120"/>
                </a:lnTo>
                <a:lnTo>
                  <a:pt x="114300" y="1897380"/>
                </a:lnTo>
                <a:lnTo>
                  <a:pt x="198120" y="1470660"/>
                </a:lnTo>
                <a:lnTo>
                  <a:pt x="327660" y="967740"/>
                </a:lnTo>
                <a:lnTo>
                  <a:pt x="472440" y="594360"/>
                </a:lnTo>
                <a:lnTo>
                  <a:pt x="594360" y="327660"/>
                </a:lnTo>
                <a:lnTo>
                  <a:pt x="762000" y="144780"/>
                </a:lnTo>
                <a:lnTo>
                  <a:pt x="914400" y="45720"/>
                </a:lnTo>
                <a:lnTo>
                  <a:pt x="990600" y="15240"/>
                </a:lnTo>
                <a:lnTo>
                  <a:pt x="1082040" y="0"/>
                </a:lnTo>
                <a:lnTo>
                  <a:pt x="1181100" y="15240"/>
                </a:lnTo>
                <a:lnTo>
                  <a:pt x="1303020" y="38100"/>
                </a:lnTo>
                <a:lnTo>
                  <a:pt x="1432560" y="152400"/>
                </a:lnTo>
                <a:lnTo>
                  <a:pt x="1470660" y="228600"/>
                </a:lnTo>
                <a:lnTo>
                  <a:pt x="1584960" y="121920"/>
                </a:lnTo>
                <a:lnTo>
                  <a:pt x="1798320" y="45720"/>
                </a:lnTo>
                <a:lnTo>
                  <a:pt x="1973580" y="22860"/>
                </a:lnTo>
                <a:lnTo>
                  <a:pt x="2186940" y="0"/>
                </a:lnTo>
                <a:lnTo>
                  <a:pt x="2377440" y="15240"/>
                </a:lnTo>
                <a:lnTo>
                  <a:pt x="2545080" y="53340"/>
                </a:lnTo>
                <a:lnTo>
                  <a:pt x="2042160" y="289560"/>
                </a:lnTo>
                <a:lnTo>
                  <a:pt x="1661160" y="563880"/>
                </a:lnTo>
                <a:lnTo>
                  <a:pt x="1234440" y="982980"/>
                </a:lnTo>
                <a:lnTo>
                  <a:pt x="967740" y="1280160"/>
                </a:lnTo>
                <a:lnTo>
                  <a:pt x="716280" y="1661160"/>
                </a:lnTo>
                <a:lnTo>
                  <a:pt x="419100" y="2164080"/>
                </a:lnTo>
                <a:lnTo>
                  <a:pt x="213360" y="2575560"/>
                </a:lnTo>
                <a:lnTo>
                  <a:pt x="99060" y="2819400"/>
                </a:lnTo>
                <a:lnTo>
                  <a:pt x="7620" y="3017520"/>
                </a:lnTo>
              </a:path>
            </a:pathLst>
          </a:custGeom>
          <a:solidFill>
            <a:srgbClr val="FFC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809012" y="1696729"/>
            <a:ext cx="4111202" cy="1791158"/>
          </a:xfrm>
          <a:custGeom>
            <a:avLst/>
            <a:gdLst>
              <a:gd name="connsiteX0" fmla="*/ 0 w 3417277"/>
              <a:gd name="connsiteY0" fmla="*/ 0 h 1488831"/>
              <a:gd name="connsiteX1" fmla="*/ 416169 w 3417277"/>
              <a:gd name="connsiteY1" fmla="*/ 117231 h 1488831"/>
              <a:gd name="connsiteX2" fmla="*/ 961292 w 3417277"/>
              <a:gd name="connsiteY2" fmla="*/ 257908 h 1488831"/>
              <a:gd name="connsiteX3" fmla="*/ 1524000 w 3417277"/>
              <a:gd name="connsiteY3" fmla="*/ 422031 h 1488831"/>
              <a:gd name="connsiteX4" fmla="*/ 2291861 w 3417277"/>
              <a:gd name="connsiteY4" fmla="*/ 750277 h 1488831"/>
              <a:gd name="connsiteX5" fmla="*/ 2983523 w 3417277"/>
              <a:gd name="connsiteY5" fmla="*/ 1160584 h 1488831"/>
              <a:gd name="connsiteX6" fmla="*/ 3417277 w 3417277"/>
              <a:gd name="connsiteY6" fmla="*/ 1488831 h 14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277" h="1488831">
                <a:moveTo>
                  <a:pt x="0" y="0"/>
                </a:moveTo>
                <a:lnTo>
                  <a:pt x="416169" y="117231"/>
                </a:lnTo>
                <a:cubicBezTo>
                  <a:pt x="576384" y="160216"/>
                  <a:pt x="776654" y="207108"/>
                  <a:pt x="961292" y="257908"/>
                </a:cubicBezTo>
                <a:cubicBezTo>
                  <a:pt x="1145930" y="308708"/>
                  <a:pt x="1302239" y="339970"/>
                  <a:pt x="1524000" y="422031"/>
                </a:cubicBezTo>
                <a:cubicBezTo>
                  <a:pt x="1745761" y="504092"/>
                  <a:pt x="2048607" y="627185"/>
                  <a:pt x="2291861" y="750277"/>
                </a:cubicBezTo>
                <a:cubicBezTo>
                  <a:pt x="2535115" y="873369"/>
                  <a:pt x="2795954" y="1037492"/>
                  <a:pt x="2983523" y="1160584"/>
                </a:cubicBezTo>
                <a:cubicBezTo>
                  <a:pt x="3171092" y="1283676"/>
                  <a:pt x="3294184" y="1386253"/>
                  <a:pt x="3417277" y="1488831"/>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a:spLocks noChangeAspect="1"/>
          </p:cNvSpPr>
          <p:nvPr/>
        </p:nvSpPr>
        <p:spPr>
          <a:xfrm>
            <a:off x="5385947" y="3070429"/>
            <a:ext cx="406815" cy="161583"/>
          </a:xfrm>
          <a:prstGeom prst="rect">
            <a:avLst/>
          </a:prstGeom>
          <a:noFill/>
        </p:spPr>
        <p:txBody>
          <a:bodyPr wrap="square" lIns="0" tIns="0" rIns="0" bIns="0" rtlCol="0">
            <a:spAutoFit/>
          </a:bodyPr>
          <a:lstStyle/>
          <a:p>
            <a:pPr algn="ctr"/>
            <a:r>
              <a:rPr lang="en-US" sz="1050" dirty="0"/>
              <a:t>69 %</a:t>
            </a:r>
          </a:p>
        </p:txBody>
      </p:sp>
      <p:sp>
        <p:nvSpPr>
          <p:cNvPr id="116" name="Freeform 115"/>
          <p:cNvSpPr>
            <a:spLocks noChangeAspect="1"/>
          </p:cNvSpPr>
          <p:nvPr/>
        </p:nvSpPr>
        <p:spPr>
          <a:xfrm>
            <a:off x="2796941" y="1900161"/>
            <a:ext cx="1399470" cy="1935586"/>
          </a:xfrm>
          <a:custGeom>
            <a:avLst/>
            <a:gdLst>
              <a:gd name="connsiteX0" fmla="*/ 0 w 1163255"/>
              <a:gd name="connsiteY0" fmla="*/ 0 h 1608881"/>
              <a:gd name="connsiteX1" fmla="*/ 112853 w 1163255"/>
              <a:gd name="connsiteY1" fmla="*/ 28937 h 1608881"/>
              <a:gd name="connsiteX2" fmla="*/ 260430 w 1163255"/>
              <a:gd name="connsiteY2" fmla="*/ 60767 h 1608881"/>
              <a:gd name="connsiteX3" fmla="*/ 410901 w 1163255"/>
              <a:gd name="connsiteY3" fmla="*/ 127322 h 1608881"/>
              <a:gd name="connsiteX4" fmla="*/ 567159 w 1163255"/>
              <a:gd name="connsiteY4" fmla="*/ 251749 h 1608881"/>
              <a:gd name="connsiteX5" fmla="*/ 729205 w 1163255"/>
              <a:gd name="connsiteY5" fmla="*/ 489030 h 1608881"/>
              <a:gd name="connsiteX6" fmla="*/ 917293 w 1163255"/>
              <a:gd name="connsiteY6" fmla="*/ 894144 h 1608881"/>
              <a:gd name="connsiteX7" fmla="*/ 1035934 w 1163255"/>
              <a:gd name="connsiteY7" fmla="*/ 1244279 h 1608881"/>
              <a:gd name="connsiteX8" fmla="*/ 1119850 w 1163255"/>
              <a:gd name="connsiteY8" fmla="*/ 1484453 h 1608881"/>
              <a:gd name="connsiteX9" fmla="*/ 1163255 w 1163255"/>
              <a:gd name="connsiteY9" fmla="*/ 1608881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255" h="1608881">
                <a:moveTo>
                  <a:pt x="0" y="0"/>
                </a:moveTo>
                <a:cubicBezTo>
                  <a:pt x="34724" y="9404"/>
                  <a:pt x="69448" y="18809"/>
                  <a:pt x="112853" y="28937"/>
                </a:cubicBezTo>
                <a:cubicBezTo>
                  <a:pt x="156258" y="39065"/>
                  <a:pt x="210755" y="44370"/>
                  <a:pt x="260430" y="60767"/>
                </a:cubicBezTo>
                <a:cubicBezTo>
                  <a:pt x="310105" y="77164"/>
                  <a:pt x="359780" y="95492"/>
                  <a:pt x="410901" y="127322"/>
                </a:cubicBezTo>
                <a:cubicBezTo>
                  <a:pt x="462023" y="159152"/>
                  <a:pt x="514108" y="191464"/>
                  <a:pt x="567159" y="251749"/>
                </a:cubicBezTo>
                <a:cubicBezTo>
                  <a:pt x="620210" y="312034"/>
                  <a:pt x="670849" y="381964"/>
                  <a:pt x="729205" y="489030"/>
                </a:cubicBezTo>
                <a:cubicBezTo>
                  <a:pt x="787561" y="596096"/>
                  <a:pt x="866172" y="768269"/>
                  <a:pt x="917293" y="894144"/>
                </a:cubicBezTo>
                <a:cubicBezTo>
                  <a:pt x="968414" y="1020019"/>
                  <a:pt x="1002174" y="1145894"/>
                  <a:pt x="1035934" y="1244279"/>
                </a:cubicBezTo>
                <a:cubicBezTo>
                  <a:pt x="1069694" y="1342664"/>
                  <a:pt x="1119850" y="1484453"/>
                  <a:pt x="1119850" y="1484453"/>
                </a:cubicBezTo>
                <a:lnTo>
                  <a:pt x="1163255" y="1608881"/>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a:spLocks noChangeAspect="1"/>
          </p:cNvSpPr>
          <p:nvPr/>
        </p:nvSpPr>
        <p:spPr>
          <a:xfrm>
            <a:off x="2794264" y="1900161"/>
            <a:ext cx="2777246" cy="1946362"/>
          </a:xfrm>
          <a:custGeom>
            <a:avLst/>
            <a:gdLst>
              <a:gd name="connsiteX0" fmla="*/ 0 w 1163255"/>
              <a:gd name="connsiteY0" fmla="*/ 0 h 1608881"/>
              <a:gd name="connsiteX1" fmla="*/ 112853 w 1163255"/>
              <a:gd name="connsiteY1" fmla="*/ 28937 h 1608881"/>
              <a:gd name="connsiteX2" fmla="*/ 260430 w 1163255"/>
              <a:gd name="connsiteY2" fmla="*/ 60767 h 1608881"/>
              <a:gd name="connsiteX3" fmla="*/ 410901 w 1163255"/>
              <a:gd name="connsiteY3" fmla="*/ 127322 h 1608881"/>
              <a:gd name="connsiteX4" fmla="*/ 567159 w 1163255"/>
              <a:gd name="connsiteY4" fmla="*/ 251749 h 1608881"/>
              <a:gd name="connsiteX5" fmla="*/ 729205 w 1163255"/>
              <a:gd name="connsiteY5" fmla="*/ 489030 h 1608881"/>
              <a:gd name="connsiteX6" fmla="*/ 917293 w 1163255"/>
              <a:gd name="connsiteY6" fmla="*/ 894144 h 1608881"/>
              <a:gd name="connsiteX7" fmla="*/ 1035934 w 1163255"/>
              <a:gd name="connsiteY7" fmla="*/ 1244279 h 1608881"/>
              <a:gd name="connsiteX8" fmla="*/ 1119850 w 1163255"/>
              <a:gd name="connsiteY8" fmla="*/ 1484453 h 1608881"/>
              <a:gd name="connsiteX9" fmla="*/ 1163255 w 1163255"/>
              <a:gd name="connsiteY9" fmla="*/ 1608881 h 1608881"/>
              <a:gd name="connsiteX0" fmla="*/ 0 w 1144603"/>
              <a:gd name="connsiteY0" fmla="*/ 0 h 1608881"/>
              <a:gd name="connsiteX1" fmla="*/ 112853 w 1144603"/>
              <a:gd name="connsiteY1" fmla="*/ 28937 h 1608881"/>
              <a:gd name="connsiteX2" fmla="*/ 260430 w 1144603"/>
              <a:gd name="connsiteY2" fmla="*/ 60767 h 1608881"/>
              <a:gd name="connsiteX3" fmla="*/ 410901 w 1144603"/>
              <a:gd name="connsiteY3" fmla="*/ 127322 h 1608881"/>
              <a:gd name="connsiteX4" fmla="*/ 567159 w 1144603"/>
              <a:gd name="connsiteY4" fmla="*/ 251749 h 1608881"/>
              <a:gd name="connsiteX5" fmla="*/ 729205 w 1144603"/>
              <a:gd name="connsiteY5" fmla="*/ 489030 h 1608881"/>
              <a:gd name="connsiteX6" fmla="*/ 917293 w 1144603"/>
              <a:gd name="connsiteY6" fmla="*/ 894144 h 1608881"/>
              <a:gd name="connsiteX7" fmla="*/ 1035934 w 1144603"/>
              <a:gd name="connsiteY7" fmla="*/ 1244279 h 1608881"/>
              <a:gd name="connsiteX8" fmla="*/ 1119850 w 1144603"/>
              <a:gd name="connsiteY8" fmla="*/ 1484453 h 1608881"/>
              <a:gd name="connsiteX9" fmla="*/ 1144603 w 1144603"/>
              <a:gd name="connsiteY9" fmla="*/ 1608881 h 1608881"/>
              <a:gd name="connsiteX0" fmla="*/ 0 w 1144603"/>
              <a:gd name="connsiteY0" fmla="*/ 0 h 1608881"/>
              <a:gd name="connsiteX1" fmla="*/ 112853 w 1144603"/>
              <a:gd name="connsiteY1" fmla="*/ 28937 h 1608881"/>
              <a:gd name="connsiteX2" fmla="*/ 260430 w 1144603"/>
              <a:gd name="connsiteY2" fmla="*/ 60767 h 1608881"/>
              <a:gd name="connsiteX3" fmla="*/ 410901 w 1144603"/>
              <a:gd name="connsiteY3" fmla="*/ 127322 h 1608881"/>
              <a:gd name="connsiteX4" fmla="*/ 567159 w 1144603"/>
              <a:gd name="connsiteY4" fmla="*/ 251749 h 1608881"/>
              <a:gd name="connsiteX5" fmla="*/ 729205 w 1144603"/>
              <a:gd name="connsiteY5" fmla="*/ 489030 h 1608881"/>
              <a:gd name="connsiteX6" fmla="*/ 917293 w 1144603"/>
              <a:gd name="connsiteY6" fmla="*/ 894144 h 1608881"/>
              <a:gd name="connsiteX7" fmla="*/ 1035934 w 1144603"/>
              <a:gd name="connsiteY7" fmla="*/ 1244279 h 1608881"/>
              <a:gd name="connsiteX8" fmla="*/ 1108372 w 1144603"/>
              <a:gd name="connsiteY8" fmla="*/ 1484453 h 1608881"/>
              <a:gd name="connsiteX9" fmla="*/ 1144603 w 1144603"/>
              <a:gd name="connsiteY9" fmla="*/ 1608881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603" h="1608881">
                <a:moveTo>
                  <a:pt x="0" y="0"/>
                </a:moveTo>
                <a:cubicBezTo>
                  <a:pt x="34724" y="9404"/>
                  <a:pt x="69448" y="18809"/>
                  <a:pt x="112853" y="28937"/>
                </a:cubicBezTo>
                <a:cubicBezTo>
                  <a:pt x="156258" y="39065"/>
                  <a:pt x="210755" y="44370"/>
                  <a:pt x="260430" y="60767"/>
                </a:cubicBezTo>
                <a:cubicBezTo>
                  <a:pt x="310105" y="77164"/>
                  <a:pt x="359780" y="95492"/>
                  <a:pt x="410901" y="127322"/>
                </a:cubicBezTo>
                <a:cubicBezTo>
                  <a:pt x="462023" y="159152"/>
                  <a:pt x="514108" y="191464"/>
                  <a:pt x="567159" y="251749"/>
                </a:cubicBezTo>
                <a:cubicBezTo>
                  <a:pt x="620210" y="312034"/>
                  <a:pt x="670849" y="381964"/>
                  <a:pt x="729205" y="489030"/>
                </a:cubicBezTo>
                <a:cubicBezTo>
                  <a:pt x="787561" y="596096"/>
                  <a:pt x="866172" y="768269"/>
                  <a:pt x="917293" y="894144"/>
                </a:cubicBezTo>
                <a:cubicBezTo>
                  <a:pt x="968414" y="1020019"/>
                  <a:pt x="1004088" y="1145894"/>
                  <a:pt x="1035934" y="1244279"/>
                </a:cubicBezTo>
                <a:cubicBezTo>
                  <a:pt x="1067780" y="1342664"/>
                  <a:pt x="1090261" y="1423686"/>
                  <a:pt x="1108372" y="1484453"/>
                </a:cubicBezTo>
                <a:cubicBezTo>
                  <a:pt x="1126483" y="1545220"/>
                  <a:pt x="1136352" y="1567405"/>
                  <a:pt x="1144603" y="1608881"/>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a:spLocks noChangeAspect="1"/>
          </p:cNvSpPr>
          <p:nvPr/>
        </p:nvSpPr>
        <p:spPr>
          <a:xfrm>
            <a:off x="2794582" y="1900161"/>
            <a:ext cx="4152032" cy="1946362"/>
          </a:xfrm>
          <a:custGeom>
            <a:avLst/>
            <a:gdLst>
              <a:gd name="connsiteX0" fmla="*/ 0 w 1163255"/>
              <a:gd name="connsiteY0" fmla="*/ 0 h 1608881"/>
              <a:gd name="connsiteX1" fmla="*/ 112853 w 1163255"/>
              <a:gd name="connsiteY1" fmla="*/ 28937 h 1608881"/>
              <a:gd name="connsiteX2" fmla="*/ 260430 w 1163255"/>
              <a:gd name="connsiteY2" fmla="*/ 60767 h 1608881"/>
              <a:gd name="connsiteX3" fmla="*/ 410901 w 1163255"/>
              <a:gd name="connsiteY3" fmla="*/ 127322 h 1608881"/>
              <a:gd name="connsiteX4" fmla="*/ 567159 w 1163255"/>
              <a:gd name="connsiteY4" fmla="*/ 251749 h 1608881"/>
              <a:gd name="connsiteX5" fmla="*/ 729205 w 1163255"/>
              <a:gd name="connsiteY5" fmla="*/ 489030 h 1608881"/>
              <a:gd name="connsiteX6" fmla="*/ 917293 w 1163255"/>
              <a:gd name="connsiteY6" fmla="*/ 894144 h 1608881"/>
              <a:gd name="connsiteX7" fmla="*/ 1035934 w 1163255"/>
              <a:gd name="connsiteY7" fmla="*/ 1244279 h 1608881"/>
              <a:gd name="connsiteX8" fmla="*/ 1119850 w 1163255"/>
              <a:gd name="connsiteY8" fmla="*/ 1484453 h 1608881"/>
              <a:gd name="connsiteX9" fmla="*/ 1163255 w 1163255"/>
              <a:gd name="connsiteY9" fmla="*/ 1608881 h 1608881"/>
              <a:gd name="connsiteX0" fmla="*/ 0 w 1144603"/>
              <a:gd name="connsiteY0" fmla="*/ 0 h 1608881"/>
              <a:gd name="connsiteX1" fmla="*/ 112853 w 1144603"/>
              <a:gd name="connsiteY1" fmla="*/ 28937 h 1608881"/>
              <a:gd name="connsiteX2" fmla="*/ 260430 w 1144603"/>
              <a:gd name="connsiteY2" fmla="*/ 60767 h 1608881"/>
              <a:gd name="connsiteX3" fmla="*/ 410901 w 1144603"/>
              <a:gd name="connsiteY3" fmla="*/ 127322 h 1608881"/>
              <a:gd name="connsiteX4" fmla="*/ 567159 w 1144603"/>
              <a:gd name="connsiteY4" fmla="*/ 251749 h 1608881"/>
              <a:gd name="connsiteX5" fmla="*/ 729205 w 1144603"/>
              <a:gd name="connsiteY5" fmla="*/ 489030 h 1608881"/>
              <a:gd name="connsiteX6" fmla="*/ 917293 w 1144603"/>
              <a:gd name="connsiteY6" fmla="*/ 894144 h 1608881"/>
              <a:gd name="connsiteX7" fmla="*/ 1035934 w 1144603"/>
              <a:gd name="connsiteY7" fmla="*/ 1244279 h 1608881"/>
              <a:gd name="connsiteX8" fmla="*/ 1119850 w 1144603"/>
              <a:gd name="connsiteY8" fmla="*/ 1484453 h 1608881"/>
              <a:gd name="connsiteX9" fmla="*/ 1144603 w 1144603"/>
              <a:gd name="connsiteY9" fmla="*/ 1608881 h 1608881"/>
              <a:gd name="connsiteX0" fmla="*/ 0 w 1144603"/>
              <a:gd name="connsiteY0" fmla="*/ 0 h 1608881"/>
              <a:gd name="connsiteX1" fmla="*/ 112853 w 1144603"/>
              <a:gd name="connsiteY1" fmla="*/ 28937 h 1608881"/>
              <a:gd name="connsiteX2" fmla="*/ 260430 w 1144603"/>
              <a:gd name="connsiteY2" fmla="*/ 60767 h 1608881"/>
              <a:gd name="connsiteX3" fmla="*/ 410901 w 1144603"/>
              <a:gd name="connsiteY3" fmla="*/ 127322 h 1608881"/>
              <a:gd name="connsiteX4" fmla="*/ 567159 w 1144603"/>
              <a:gd name="connsiteY4" fmla="*/ 251749 h 1608881"/>
              <a:gd name="connsiteX5" fmla="*/ 729205 w 1144603"/>
              <a:gd name="connsiteY5" fmla="*/ 489030 h 1608881"/>
              <a:gd name="connsiteX6" fmla="*/ 917293 w 1144603"/>
              <a:gd name="connsiteY6" fmla="*/ 894144 h 1608881"/>
              <a:gd name="connsiteX7" fmla="*/ 1035934 w 1144603"/>
              <a:gd name="connsiteY7" fmla="*/ 1244279 h 1608881"/>
              <a:gd name="connsiteX8" fmla="*/ 1108372 w 1144603"/>
              <a:gd name="connsiteY8" fmla="*/ 1484453 h 1608881"/>
              <a:gd name="connsiteX9" fmla="*/ 1144603 w 1144603"/>
              <a:gd name="connsiteY9" fmla="*/ 1608881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603" h="1608881">
                <a:moveTo>
                  <a:pt x="0" y="0"/>
                </a:moveTo>
                <a:cubicBezTo>
                  <a:pt x="34724" y="9404"/>
                  <a:pt x="69448" y="18809"/>
                  <a:pt x="112853" y="28937"/>
                </a:cubicBezTo>
                <a:cubicBezTo>
                  <a:pt x="156258" y="39065"/>
                  <a:pt x="210755" y="44370"/>
                  <a:pt x="260430" y="60767"/>
                </a:cubicBezTo>
                <a:cubicBezTo>
                  <a:pt x="310105" y="77164"/>
                  <a:pt x="359780" y="95492"/>
                  <a:pt x="410901" y="127322"/>
                </a:cubicBezTo>
                <a:cubicBezTo>
                  <a:pt x="462023" y="159152"/>
                  <a:pt x="514108" y="191464"/>
                  <a:pt x="567159" y="251749"/>
                </a:cubicBezTo>
                <a:cubicBezTo>
                  <a:pt x="620210" y="312034"/>
                  <a:pt x="670849" y="381964"/>
                  <a:pt x="729205" y="489030"/>
                </a:cubicBezTo>
                <a:cubicBezTo>
                  <a:pt x="787561" y="596096"/>
                  <a:pt x="866172" y="768269"/>
                  <a:pt x="917293" y="894144"/>
                </a:cubicBezTo>
                <a:cubicBezTo>
                  <a:pt x="968414" y="1020019"/>
                  <a:pt x="1004088" y="1145894"/>
                  <a:pt x="1035934" y="1244279"/>
                </a:cubicBezTo>
                <a:cubicBezTo>
                  <a:pt x="1067780" y="1342664"/>
                  <a:pt x="1090261" y="1423686"/>
                  <a:pt x="1108372" y="1484453"/>
                </a:cubicBezTo>
                <a:cubicBezTo>
                  <a:pt x="1126483" y="1545220"/>
                  <a:pt x="1136352" y="1567405"/>
                  <a:pt x="1144603" y="1608881"/>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a:cxnSpLocks noChangeAspect="1"/>
          </p:cNvCxnSpPr>
          <p:nvPr/>
        </p:nvCxnSpPr>
        <p:spPr>
          <a:xfrm flipH="1">
            <a:off x="2806990" y="3430664"/>
            <a:ext cx="357860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6" name="Oval 125"/>
          <p:cNvSpPr>
            <a:spLocks noChangeAspect="1"/>
          </p:cNvSpPr>
          <p:nvPr/>
        </p:nvSpPr>
        <p:spPr>
          <a:xfrm>
            <a:off x="6338859" y="3392640"/>
            <a:ext cx="82504" cy="82504"/>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2815712" y="3854213"/>
            <a:ext cx="4133019" cy="1753500"/>
          </a:xfrm>
          <a:custGeom>
            <a:avLst/>
            <a:gdLst>
              <a:gd name="connsiteX0" fmla="*/ 3417997 w 3417997"/>
              <a:gd name="connsiteY0" fmla="*/ 0 h 1481621"/>
              <a:gd name="connsiteX1" fmla="*/ 2875225 w 3417997"/>
              <a:gd name="connsiteY1" fmla="*/ 420526 h 1481621"/>
              <a:gd name="connsiteX2" fmla="*/ 2278665 w 3417997"/>
              <a:gd name="connsiteY2" fmla="*/ 811713 h 1481621"/>
              <a:gd name="connsiteX3" fmla="*/ 1574528 w 3417997"/>
              <a:gd name="connsiteY3" fmla="*/ 1158892 h 1481621"/>
              <a:gd name="connsiteX4" fmla="*/ 958408 w 3417997"/>
              <a:gd name="connsiteY4" fmla="*/ 1378935 h 1481621"/>
              <a:gd name="connsiteX5" fmla="*/ 371627 w 3417997"/>
              <a:gd name="connsiteY5" fmla="*/ 1462062 h 1481621"/>
              <a:gd name="connsiteX6" fmla="*/ 0 w 3417997"/>
              <a:gd name="connsiteY6" fmla="*/ 1481621 h 148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997" h="1481621">
                <a:moveTo>
                  <a:pt x="3417997" y="0"/>
                </a:moveTo>
                <a:cubicBezTo>
                  <a:pt x="3241555" y="142620"/>
                  <a:pt x="3065114" y="285241"/>
                  <a:pt x="2875225" y="420526"/>
                </a:cubicBezTo>
                <a:cubicBezTo>
                  <a:pt x="2685336" y="555811"/>
                  <a:pt x="2495448" y="688652"/>
                  <a:pt x="2278665" y="811713"/>
                </a:cubicBezTo>
                <a:cubicBezTo>
                  <a:pt x="2061882" y="934774"/>
                  <a:pt x="1794571" y="1064355"/>
                  <a:pt x="1574528" y="1158892"/>
                </a:cubicBezTo>
                <a:cubicBezTo>
                  <a:pt x="1354485" y="1253429"/>
                  <a:pt x="1158891" y="1328407"/>
                  <a:pt x="958408" y="1378935"/>
                </a:cubicBezTo>
                <a:cubicBezTo>
                  <a:pt x="757924" y="1429463"/>
                  <a:pt x="531362" y="1444948"/>
                  <a:pt x="371627" y="1462062"/>
                </a:cubicBezTo>
                <a:cubicBezTo>
                  <a:pt x="211892" y="1479176"/>
                  <a:pt x="105946" y="1480398"/>
                  <a:pt x="0" y="1481621"/>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5530258" y="3246125"/>
            <a:ext cx="53575" cy="53575"/>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a:spLocks noChangeAspect="1"/>
          </p:cNvSpPr>
          <p:nvPr/>
        </p:nvSpPr>
        <p:spPr>
          <a:xfrm>
            <a:off x="3453746" y="3128067"/>
            <a:ext cx="406815" cy="161583"/>
          </a:xfrm>
          <a:prstGeom prst="rect">
            <a:avLst/>
          </a:prstGeom>
          <a:noFill/>
        </p:spPr>
        <p:txBody>
          <a:bodyPr wrap="square" lIns="0" tIns="0" rIns="0" bIns="0" rtlCol="0">
            <a:spAutoFit/>
          </a:bodyPr>
          <a:lstStyle/>
          <a:p>
            <a:pPr algn="ctr"/>
            <a:r>
              <a:rPr lang="en-US" sz="1050" dirty="0"/>
              <a:t>66 %</a:t>
            </a:r>
          </a:p>
        </p:txBody>
      </p:sp>
      <p:sp>
        <p:nvSpPr>
          <p:cNvPr id="130" name="Oval 129"/>
          <p:cNvSpPr>
            <a:spLocks noChangeAspect="1"/>
          </p:cNvSpPr>
          <p:nvPr/>
        </p:nvSpPr>
        <p:spPr>
          <a:xfrm>
            <a:off x="3598056" y="3303763"/>
            <a:ext cx="53575" cy="53575"/>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2810949" y="3493038"/>
            <a:ext cx="4133019" cy="2104652"/>
          </a:xfrm>
          <a:custGeom>
            <a:avLst/>
            <a:gdLst>
              <a:gd name="connsiteX0" fmla="*/ 3417997 w 3417997"/>
              <a:gd name="connsiteY0" fmla="*/ 0 h 1481621"/>
              <a:gd name="connsiteX1" fmla="*/ 2875225 w 3417997"/>
              <a:gd name="connsiteY1" fmla="*/ 420526 h 1481621"/>
              <a:gd name="connsiteX2" fmla="*/ 2278665 w 3417997"/>
              <a:gd name="connsiteY2" fmla="*/ 811713 h 1481621"/>
              <a:gd name="connsiteX3" fmla="*/ 1574528 w 3417997"/>
              <a:gd name="connsiteY3" fmla="*/ 1158892 h 1481621"/>
              <a:gd name="connsiteX4" fmla="*/ 958408 w 3417997"/>
              <a:gd name="connsiteY4" fmla="*/ 1378935 h 1481621"/>
              <a:gd name="connsiteX5" fmla="*/ 371627 w 3417997"/>
              <a:gd name="connsiteY5" fmla="*/ 1462062 h 1481621"/>
              <a:gd name="connsiteX6" fmla="*/ 0 w 3417997"/>
              <a:gd name="connsiteY6" fmla="*/ 1481621 h 148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997" h="1481621">
                <a:moveTo>
                  <a:pt x="3417997" y="0"/>
                </a:moveTo>
                <a:cubicBezTo>
                  <a:pt x="3241555" y="142620"/>
                  <a:pt x="3065114" y="285241"/>
                  <a:pt x="2875225" y="420526"/>
                </a:cubicBezTo>
                <a:cubicBezTo>
                  <a:pt x="2685336" y="555811"/>
                  <a:pt x="2495448" y="688652"/>
                  <a:pt x="2278665" y="811713"/>
                </a:cubicBezTo>
                <a:cubicBezTo>
                  <a:pt x="2061882" y="934774"/>
                  <a:pt x="1794571" y="1064355"/>
                  <a:pt x="1574528" y="1158892"/>
                </a:cubicBezTo>
                <a:cubicBezTo>
                  <a:pt x="1354485" y="1253429"/>
                  <a:pt x="1158891" y="1328407"/>
                  <a:pt x="958408" y="1378935"/>
                </a:cubicBezTo>
                <a:cubicBezTo>
                  <a:pt x="757924" y="1429463"/>
                  <a:pt x="531362" y="1444948"/>
                  <a:pt x="371627" y="1462062"/>
                </a:cubicBezTo>
                <a:cubicBezTo>
                  <a:pt x="211892" y="1479176"/>
                  <a:pt x="105946" y="1480398"/>
                  <a:pt x="0" y="1481621"/>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421058" y="985477"/>
            <a:ext cx="5246948" cy="4828976"/>
            <a:chOff x="3217918" y="224231"/>
            <a:chExt cx="6995930" cy="6438634"/>
          </a:xfrm>
        </p:grpSpPr>
        <p:cxnSp>
          <p:nvCxnSpPr>
            <p:cNvPr id="3" name="Straight Connector 2"/>
            <p:cNvCxnSpPr>
              <a:cxnSpLocks noChangeAspect="1"/>
            </p:cNvCxnSpPr>
            <p:nvPr/>
          </p:nvCxnSpPr>
          <p:spPr>
            <a:xfrm>
              <a:off x="3730069" y="6355338"/>
              <a:ext cx="60445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noChangeAspect="1"/>
            </p:cNvCxnSpPr>
            <p:nvPr/>
          </p:nvCxnSpPr>
          <p:spPr>
            <a:xfrm flipV="1">
              <a:off x="3730069" y="547582"/>
              <a:ext cx="0" cy="58077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spect="1"/>
            </p:cNvSpPr>
            <p:nvPr/>
          </p:nvSpPr>
          <p:spPr>
            <a:xfrm>
              <a:off x="9868219" y="1951118"/>
              <a:ext cx="345629" cy="430887"/>
            </a:xfrm>
            <a:prstGeom prst="rect">
              <a:avLst/>
            </a:prstGeom>
            <a:noFill/>
          </p:spPr>
          <p:txBody>
            <a:bodyPr wrap="square" lIns="0" tIns="0" rIns="0" bIns="0" rtlCol="0">
              <a:spAutoFit/>
            </a:bodyPr>
            <a:lstStyle/>
            <a:p>
              <a:r>
                <a:rPr lang="en-US" sz="1050" b="1" dirty="0"/>
                <a:t>EFF</a:t>
              </a:r>
            </a:p>
            <a:p>
              <a:r>
                <a:rPr lang="en-US" sz="1050" b="1" dirty="0"/>
                <a:t>[%]</a:t>
              </a:r>
            </a:p>
          </p:txBody>
        </p:sp>
        <p:cxnSp>
          <p:nvCxnSpPr>
            <p:cNvPr id="33" name="Straight Connector 32"/>
            <p:cNvCxnSpPr>
              <a:cxnSpLocks noChangeAspect="1"/>
            </p:cNvCxnSpPr>
            <p:nvPr/>
          </p:nvCxnSpPr>
          <p:spPr>
            <a:xfrm flipH="1" flipV="1">
              <a:off x="9768921" y="2753101"/>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spect="1"/>
            </p:cNvSpPr>
            <p:nvPr/>
          </p:nvSpPr>
          <p:spPr>
            <a:xfrm>
              <a:off x="9901577" y="3541483"/>
              <a:ext cx="312271" cy="215444"/>
            </a:xfrm>
            <a:prstGeom prst="rect">
              <a:avLst/>
            </a:prstGeom>
            <a:noFill/>
          </p:spPr>
          <p:txBody>
            <a:bodyPr wrap="square" lIns="0" tIns="0" rIns="0" bIns="0" rtlCol="0">
              <a:spAutoFit/>
            </a:bodyPr>
            <a:lstStyle/>
            <a:p>
              <a:r>
                <a:rPr lang="en-US" sz="1050" dirty="0"/>
                <a:t>60</a:t>
              </a:r>
            </a:p>
          </p:txBody>
        </p:sp>
        <p:cxnSp>
          <p:nvCxnSpPr>
            <p:cNvPr id="35" name="Straight Connector 34"/>
            <p:cNvCxnSpPr>
              <a:cxnSpLocks noChangeAspect="1"/>
            </p:cNvCxnSpPr>
            <p:nvPr/>
          </p:nvCxnSpPr>
          <p:spPr>
            <a:xfrm flipH="1" flipV="1">
              <a:off x="9768921" y="3651108"/>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spect="1"/>
            </p:cNvSpPr>
            <p:nvPr/>
          </p:nvSpPr>
          <p:spPr>
            <a:xfrm>
              <a:off x="9901577" y="4444861"/>
              <a:ext cx="312271" cy="215444"/>
            </a:xfrm>
            <a:prstGeom prst="rect">
              <a:avLst/>
            </a:prstGeom>
            <a:noFill/>
          </p:spPr>
          <p:txBody>
            <a:bodyPr wrap="square" lIns="0" tIns="0" rIns="0" bIns="0" rtlCol="0">
              <a:spAutoFit/>
            </a:bodyPr>
            <a:lstStyle/>
            <a:p>
              <a:r>
                <a:rPr lang="en-US" sz="1050" dirty="0"/>
                <a:t>40</a:t>
              </a:r>
            </a:p>
          </p:txBody>
        </p:sp>
        <p:cxnSp>
          <p:nvCxnSpPr>
            <p:cNvPr id="37" name="Straight Connector 36"/>
            <p:cNvCxnSpPr>
              <a:cxnSpLocks noChangeAspect="1"/>
            </p:cNvCxnSpPr>
            <p:nvPr/>
          </p:nvCxnSpPr>
          <p:spPr>
            <a:xfrm flipH="1" flipV="1">
              <a:off x="9768921" y="4554487"/>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spect="1"/>
            </p:cNvSpPr>
            <p:nvPr/>
          </p:nvSpPr>
          <p:spPr>
            <a:xfrm>
              <a:off x="9901577" y="5348345"/>
              <a:ext cx="312271" cy="215444"/>
            </a:xfrm>
            <a:prstGeom prst="rect">
              <a:avLst/>
            </a:prstGeom>
            <a:noFill/>
          </p:spPr>
          <p:txBody>
            <a:bodyPr wrap="square" lIns="0" tIns="0" rIns="0" bIns="0" rtlCol="0">
              <a:spAutoFit/>
            </a:bodyPr>
            <a:lstStyle/>
            <a:p>
              <a:r>
                <a:rPr lang="en-US" sz="1050" dirty="0"/>
                <a:t>20</a:t>
              </a:r>
            </a:p>
          </p:txBody>
        </p:sp>
        <p:cxnSp>
          <p:nvCxnSpPr>
            <p:cNvPr id="39" name="Straight Connector 38"/>
            <p:cNvCxnSpPr>
              <a:cxnSpLocks noChangeAspect="1"/>
            </p:cNvCxnSpPr>
            <p:nvPr/>
          </p:nvCxnSpPr>
          <p:spPr>
            <a:xfrm flipH="1" flipV="1">
              <a:off x="9768921" y="5457970"/>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spect="1"/>
            </p:cNvSpPr>
            <p:nvPr/>
          </p:nvSpPr>
          <p:spPr>
            <a:xfrm>
              <a:off x="4178559" y="6430365"/>
              <a:ext cx="312271" cy="215444"/>
            </a:xfrm>
            <a:prstGeom prst="rect">
              <a:avLst/>
            </a:prstGeom>
            <a:noFill/>
          </p:spPr>
          <p:txBody>
            <a:bodyPr wrap="square" lIns="0" tIns="0" rIns="0" bIns="0" rtlCol="0">
              <a:spAutoFit/>
            </a:bodyPr>
            <a:lstStyle/>
            <a:p>
              <a:pPr algn="ctr"/>
              <a:r>
                <a:rPr lang="en-US" sz="1050" dirty="0"/>
                <a:t>50</a:t>
              </a:r>
            </a:p>
          </p:txBody>
        </p:sp>
        <p:cxnSp>
          <p:nvCxnSpPr>
            <p:cNvPr id="43" name="Straight Connector 42"/>
            <p:cNvCxnSpPr>
              <a:cxnSpLocks noChangeAspect="1"/>
            </p:cNvCxnSpPr>
            <p:nvPr/>
          </p:nvCxnSpPr>
          <p:spPr>
            <a:xfrm>
              <a:off x="4341225"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spect="1"/>
            </p:cNvSpPr>
            <p:nvPr/>
          </p:nvSpPr>
          <p:spPr>
            <a:xfrm>
              <a:off x="4772655" y="6430366"/>
              <a:ext cx="312271" cy="215444"/>
            </a:xfrm>
            <a:prstGeom prst="rect">
              <a:avLst/>
            </a:prstGeom>
            <a:noFill/>
          </p:spPr>
          <p:txBody>
            <a:bodyPr wrap="square" lIns="0" tIns="0" rIns="0" bIns="0" rtlCol="0">
              <a:spAutoFit/>
            </a:bodyPr>
            <a:lstStyle/>
            <a:p>
              <a:pPr algn="ctr"/>
              <a:r>
                <a:rPr lang="en-US" sz="1050" dirty="0"/>
                <a:t>100</a:t>
              </a:r>
            </a:p>
          </p:txBody>
        </p:sp>
        <p:cxnSp>
          <p:nvCxnSpPr>
            <p:cNvPr id="46" name="Straight Connector 45"/>
            <p:cNvCxnSpPr>
              <a:cxnSpLocks noChangeAspect="1"/>
            </p:cNvCxnSpPr>
            <p:nvPr/>
          </p:nvCxnSpPr>
          <p:spPr>
            <a:xfrm>
              <a:off x="4935320"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spect="1"/>
            </p:cNvSpPr>
            <p:nvPr/>
          </p:nvSpPr>
          <p:spPr>
            <a:xfrm>
              <a:off x="5372263" y="6430366"/>
              <a:ext cx="312271" cy="215444"/>
            </a:xfrm>
            <a:prstGeom prst="rect">
              <a:avLst/>
            </a:prstGeom>
            <a:noFill/>
          </p:spPr>
          <p:txBody>
            <a:bodyPr wrap="square" lIns="0" tIns="0" rIns="0" bIns="0" rtlCol="0">
              <a:spAutoFit/>
            </a:bodyPr>
            <a:lstStyle/>
            <a:p>
              <a:pPr algn="ctr"/>
              <a:r>
                <a:rPr lang="en-US" sz="1050" dirty="0"/>
                <a:t>150</a:t>
              </a:r>
            </a:p>
          </p:txBody>
        </p:sp>
        <p:cxnSp>
          <p:nvCxnSpPr>
            <p:cNvPr id="48" name="Straight Connector 47"/>
            <p:cNvCxnSpPr>
              <a:cxnSpLocks noChangeAspect="1"/>
            </p:cNvCxnSpPr>
            <p:nvPr/>
          </p:nvCxnSpPr>
          <p:spPr>
            <a:xfrm>
              <a:off x="5534929"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spect="1"/>
            </p:cNvSpPr>
            <p:nvPr/>
          </p:nvSpPr>
          <p:spPr>
            <a:xfrm>
              <a:off x="5966836" y="6430366"/>
              <a:ext cx="312271" cy="215444"/>
            </a:xfrm>
            <a:prstGeom prst="rect">
              <a:avLst/>
            </a:prstGeom>
            <a:noFill/>
          </p:spPr>
          <p:txBody>
            <a:bodyPr wrap="square" lIns="0" tIns="0" rIns="0" bIns="0" rtlCol="0">
              <a:spAutoFit/>
            </a:bodyPr>
            <a:lstStyle/>
            <a:p>
              <a:pPr algn="ctr"/>
              <a:r>
                <a:rPr lang="en-US" sz="1050" dirty="0"/>
                <a:t>200</a:t>
              </a:r>
            </a:p>
          </p:txBody>
        </p:sp>
        <p:cxnSp>
          <p:nvCxnSpPr>
            <p:cNvPr id="53" name="Straight Connector 52"/>
            <p:cNvCxnSpPr>
              <a:cxnSpLocks noChangeAspect="1"/>
            </p:cNvCxnSpPr>
            <p:nvPr/>
          </p:nvCxnSpPr>
          <p:spPr>
            <a:xfrm>
              <a:off x="6129502"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a:spLocks noChangeAspect="1"/>
            </p:cNvSpPr>
            <p:nvPr/>
          </p:nvSpPr>
          <p:spPr>
            <a:xfrm>
              <a:off x="6563687" y="6430366"/>
              <a:ext cx="312271" cy="215444"/>
            </a:xfrm>
            <a:prstGeom prst="rect">
              <a:avLst/>
            </a:prstGeom>
            <a:noFill/>
          </p:spPr>
          <p:txBody>
            <a:bodyPr wrap="square" lIns="0" tIns="0" rIns="0" bIns="0" rtlCol="0">
              <a:spAutoFit/>
            </a:bodyPr>
            <a:lstStyle/>
            <a:p>
              <a:pPr algn="ctr"/>
              <a:r>
                <a:rPr lang="en-US" sz="1050" dirty="0"/>
                <a:t>250</a:t>
              </a:r>
            </a:p>
          </p:txBody>
        </p:sp>
        <p:cxnSp>
          <p:nvCxnSpPr>
            <p:cNvPr id="55" name="Straight Connector 54"/>
            <p:cNvCxnSpPr>
              <a:cxnSpLocks noChangeAspect="1"/>
            </p:cNvCxnSpPr>
            <p:nvPr/>
          </p:nvCxnSpPr>
          <p:spPr>
            <a:xfrm>
              <a:off x="6726353"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a:spLocks noChangeAspect="1"/>
            </p:cNvSpPr>
            <p:nvPr/>
          </p:nvSpPr>
          <p:spPr>
            <a:xfrm>
              <a:off x="7163488" y="6430366"/>
              <a:ext cx="312271" cy="215444"/>
            </a:xfrm>
            <a:prstGeom prst="rect">
              <a:avLst/>
            </a:prstGeom>
            <a:noFill/>
          </p:spPr>
          <p:txBody>
            <a:bodyPr wrap="square" lIns="0" tIns="0" rIns="0" bIns="0" rtlCol="0">
              <a:spAutoFit/>
            </a:bodyPr>
            <a:lstStyle/>
            <a:p>
              <a:pPr algn="ctr"/>
              <a:r>
                <a:rPr lang="en-US" sz="1050" dirty="0"/>
                <a:t>300</a:t>
              </a:r>
            </a:p>
          </p:txBody>
        </p:sp>
        <p:cxnSp>
          <p:nvCxnSpPr>
            <p:cNvPr id="62" name="Straight Connector 61"/>
            <p:cNvCxnSpPr>
              <a:cxnSpLocks noChangeAspect="1"/>
            </p:cNvCxnSpPr>
            <p:nvPr/>
          </p:nvCxnSpPr>
          <p:spPr>
            <a:xfrm>
              <a:off x="7326154"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a:spLocks noChangeAspect="1"/>
            </p:cNvSpPr>
            <p:nvPr/>
          </p:nvSpPr>
          <p:spPr>
            <a:xfrm>
              <a:off x="7765854" y="6430366"/>
              <a:ext cx="312271" cy="215444"/>
            </a:xfrm>
            <a:prstGeom prst="rect">
              <a:avLst/>
            </a:prstGeom>
            <a:noFill/>
          </p:spPr>
          <p:txBody>
            <a:bodyPr wrap="square" lIns="0" tIns="0" rIns="0" bIns="0" rtlCol="0">
              <a:spAutoFit/>
            </a:bodyPr>
            <a:lstStyle/>
            <a:p>
              <a:pPr algn="ctr"/>
              <a:r>
                <a:rPr lang="en-US" sz="1050" dirty="0"/>
                <a:t>350</a:t>
              </a:r>
            </a:p>
          </p:txBody>
        </p:sp>
        <p:cxnSp>
          <p:nvCxnSpPr>
            <p:cNvPr id="64" name="Straight Connector 63"/>
            <p:cNvCxnSpPr>
              <a:cxnSpLocks noChangeAspect="1"/>
            </p:cNvCxnSpPr>
            <p:nvPr/>
          </p:nvCxnSpPr>
          <p:spPr>
            <a:xfrm>
              <a:off x="7928520"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a:spLocks noChangeAspect="1"/>
            </p:cNvSpPr>
            <p:nvPr/>
          </p:nvSpPr>
          <p:spPr>
            <a:xfrm>
              <a:off x="8351466" y="6430366"/>
              <a:ext cx="312271" cy="215444"/>
            </a:xfrm>
            <a:prstGeom prst="rect">
              <a:avLst/>
            </a:prstGeom>
            <a:noFill/>
          </p:spPr>
          <p:txBody>
            <a:bodyPr wrap="square" lIns="0" tIns="0" rIns="0" bIns="0" rtlCol="0">
              <a:spAutoFit/>
            </a:bodyPr>
            <a:lstStyle/>
            <a:p>
              <a:pPr algn="ctr"/>
              <a:r>
                <a:rPr lang="en-US" sz="1050" dirty="0"/>
                <a:t>400</a:t>
              </a:r>
            </a:p>
          </p:txBody>
        </p:sp>
        <p:cxnSp>
          <p:nvCxnSpPr>
            <p:cNvPr id="66" name="Straight Connector 65"/>
            <p:cNvCxnSpPr>
              <a:cxnSpLocks noChangeAspect="1"/>
            </p:cNvCxnSpPr>
            <p:nvPr/>
          </p:nvCxnSpPr>
          <p:spPr>
            <a:xfrm>
              <a:off x="8514131" y="6355338"/>
              <a:ext cx="0" cy="96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p:cNvCxnSpPr>
            <p:nvPr/>
          </p:nvCxnSpPr>
          <p:spPr>
            <a:xfrm flipH="1" flipV="1">
              <a:off x="3612693" y="1844350"/>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a:spLocks noChangeAspect="1"/>
            </p:cNvSpPr>
            <p:nvPr/>
          </p:nvSpPr>
          <p:spPr>
            <a:xfrm>
              <a:off x="3228351" y="2643476"/>
              <a:ext cx="312271" cy="215444"/>
            </a:xfrm>
            <a:prstGeom prst="rect">
              <a:avLst/>
            </a:prstGeom>
            <a:noFill/>
          </p:spPr>
          <p:txBody>
            <a:bodyPr wrap="square" lIns="0" tIns="0" rIns="0" bIns="0" rtlCol="0">
              <a:spAutoFit/>
            </a:bodyPr>
            <a:lstStyle/>
            <a:p>
              <a:pPr algn="r"/>
              <a:r>
                <a:rPr lang="en-US" sz="1050" dirty="0"/>
                <a:t>200</a:t>
              </a:r>
            </a:p>
          </p:txBody>
        </p:sp>
        <p:cxnSp>
          <p:nvCxnSpPr>
            <p:cNvPr id="86" name="Straight Connector 85"/>
            <p:cNvCxnSpPr>
              <a:cxnSpLocks noChangeAspect="1"/>
            </p:cNvCxnSpPr>
            <p:nvPr/>
          </p:nvCxnSpPr>
          <p:spPr>
            <a:xfrm flipH="1" flipV="1">
              <a:off x="3612693" y="2753101"/>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a:spLocks noChangeAspect="1"/>
            </p:cNvSpPr>
            <p:nvPr/>
          </p:nvSpPr>
          <p:spPr>
            <a:xfrm>
              <a:off x="3228351" y="3541482"/>
              <a:ext cx="312271" cy="215444"/>
            </a:xfrm>
            <a:prstGeom prst="rect">
              <a:avLst/>
            </a:prstGeom>
            <a:noFill/>
          </p:spPr>
          <p:txBody>
            <a:bodyPr wrap="square" lIns="0" tIns="0" rIns="0" bIns="0" rtlCol="0">
              <a:spAutoFit/>
            </a:bodyPr>
            <a:lstStyle/>
            <a:p>
              <a:pPr algn="r"/>
              <a:r>
                <a:rPr lang="en-US" sz="1050" dirty="0"/>
                <a:t>150</a:t>
              </a:r>
            </a:p>
          </p:txBody>
        </p:sp>
        <p:cxnSp>
          <p:nvCxnSpPr>
            <p:cNvPr id="88" name="Straight Connector 87"/>
            <p:cNvCxnSpPr>
              <a:cxnSpLocks noChangeAspect="1"/>
            </p:cNvCxnSpPr>
            <p:nvPr/>
          </p:nvCxnSpPr>
          <p:spPr>
            <a:xfrm flipH="1" flipV="1">
              <a:off x="3612693" y="3651108"/>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a:spLocks noChangeAspect="1"/>
            </p:cNvSpPr>
            <p:nvPr/>
          </p:nvSpPr>
          <p:spPr>
            <a:xfrm>
              <a:off x="3228351" y="4444862"/>
              <a:ext cx="312271" cy="215444"/>
            </a:xfrm>
            <a:prstGeom prst="rect">
              <a:avLst/>
            </a:prstGeom>
            <a:noFill/>
          </p:spPr>
          <p:txBody>
            <a:bodyPr wrap="square" lIns="0" tIns="0" rIns="0" bIns="0" rtlCol="0">
              <a:spAutoFit/>
            </a:bodyPr>
            <a:lstStyle/>
            <a:p>
              <a:pPr algn="r"/>
              <a:r>
                <a:rPr lang="en-US" sz="1050" dirty="0"/>
                <a:t>100</a:t>
              </a:r>
            </a:p>
          </p:txBody>
        </p:sp>
        <p:cxnSp>
          <p:nvCxnSpPr>
            <p:cNvPr id="90" name="Straight Connector 89"/>
            <p:cNvCxnSpPr>
              <a:cxnSpLocks noChangeAspect="1"/>
            </p:cNvCxnSpPr>
            <p:nvPr/>
          </p:nvCxnSpPr>
          <p:spPr>
            <a:xfrm flipH="1" flipV="1">
              <a:off x="3612693" y="4554487"/>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a:spLocks noChangeAspect="1"/>
            </p:cNvSpPr>
            <p:nvPr/>
          </p:nvSpPr>
          <p:spPr>
            <a:xfrm>
              <a:off x="3228351" y="5348345"/>
              <a:ext cx="312271" cy="215444"/>
            </a:xfrm>
            <a:prstGeom prst="rect">
              <a:avLst/>
            </a:prstGeom>
            <a:noFill/>
          </p:spPr>
          <p:txBody>
            <a:bodyPr wrap="square" lIns="0" tIns="0" rIns="0" bIns="0" rtlCol="0">
              <a:spAutoFit/>
            </a:bodyPr>
            <a:lstStyle/>
            <a:p>
              <a:pPr algn="r"/>
              <a:r>
                <a:rPr lang="en-US" sz="1050" dirty="0"/>
                <a:t>50</a:t>
              </a:r>
            </a:p>
          </p:txBody>
        </p:sp>
        <p:cxnSp>
          <p:nvCxnSpPr>
            <p:cNvPr id="92" name="Straight Connector 91"/>
            <p:cNvCxnSpPr>
              <a:cxnSpLocks noChangeAspect="1"/>
            </p:cNvCxnSpPr>
            <p:nvPr/>
          </p:nvCxnSpPr>
          <p:spPr>
            <a:xfrm flipH="1" flipV="1">
              <a:off x="3612693" y="5457970"/>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a:spLocks noChangeAspect="1"/>
            </p:cNvSpPr>
            <p:nvPr/>
          </p:nvSpPr>
          <p:spPr>
            <a:xfrm>
              <a:off x="3228351" y="1727359"/>
              <a:ext cx="312271" cy="215444"/>
            </a:xfrm>
            <a:prstGeom prst="rect">
              <a:avLst/>
            </a:prstGeom>
            <a:noFill/>
          </p:spPr>
          <p:txBody>
            <a:bodyPr wrap="square" lIns="0" tIns="0" rIns="0" bIns="0" rtlCol="0">
              <a:spAutoFit/>
            </a:bodyPr>
            <a:lstStyle/>
            <a:p>
              <a:pPr algn="r"/>
              <a:r>
                <a:rPr lang="en-US" sz="1050" dirty="0"/>
                <a:t>250</a:t>
              </a:r>
            </a:p>
          </p:txBody>
        </p:sp>
        <p:sp>
          <p:nvSpPr>
            <p:cNvPr id="94" name="TextBox 93"/>
            <p:cNvSpPr txBox="1">
              <a:spLocks noChangeAspect="1"/>
            </p:cNvSpPr>
            <p:nvPr/>
          </p:nvSpPr>
          <p:spPr>
            <a:xfrm>
              <a:off x="3228351" y="830399"/>
              <a:ext cx="312271" cy="215444"/>
            </a:xfrm>
            <a:prstGeom prst="rect">
              <a:avLst/>
            </a:prstGeom>
            <a:noFill/>
          </p:spPr>
          <p:txBody>
            <a:bodyPr wrap="square" lIns="0" tIns="0" rIns="0" bIns="0" rtlCol="0">
              <a:spAutoFit/>
            </a:bodyPr>
            <a:lstStyle/>
            <a:p>
              <a:pPr algn="r"/>
              <a:r>
                <a:rPr lang="en-US" sz="1050" dirty="0"/>
                <a:t>300</a:t>
              </a:r>
            </a:p>
          </p:txBody>
        </p:sp>
        <p:cxnSp>
          <p:nvCxnSpPr>
            <p:cNvPr id="95" name="Straight Connector 94"/>
            <p:cNvCxnSpPr>
              <a:cxnSpLocks noChangeAspect="1"/>
            </p:cNvCxnSpPr>
            <p:nvPr/>
          </p:nvCxnSpPr>
          <p:spPr>
            <a:xfrm flipH="1" flipV="1">
              <a:off x="3612693" y="942470"/>
              <a:ext cx="108446" cy="5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cxnSpLocks noChangeAspect="1"/>
            </p:cNvCxnSpPr>
            <p:nvPr/>
          </p:nvCxnSpPr>
          <p:spPr>
            <a:xfrm flipV="1">
              <a:off x="9767720" y="2458821"/>
              <a:ext cx="0" cy="3896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a:spLocks noChangeAspect="1"/>
            </p:cNvSpPr>
            <p:nvPr/>
          </p:nvSpPr>
          <p:spPr>
            <a:xfrm>
              <a:off x="8736048" y="6447421"/>
              <a:ext cx="1289593" cy="215444"/>
            </a:xfrm>
            <a:prstGeom prst="rect">
              <a:avLst/>
            </a:prstGeom>
            <a:noFill/>
          </p:spPr>
          <p:txBody>
            <a:bodyPr wrap="square" lIns="0" tIns="0" rIns="0" bIns="0" rtlCol="0">
              <a:spAutoFit/>
            </a:bodyPr>
            <a:lstStyle/>
            <a:p>
              <a:pPr algn="ctr"/>
              <a:r>
                <a:rPr lang="en-US" sz="1050" b="1" dirty="0"/>
                <a:t>Q [U.S. GPM]</a:t>
              </a:r>
            </a:p>
          </p:txBody>
        </p:sp>
        <p:sp>
          <p:nvSpPr>
            <p:cNvPr id="131" name="TextBox 130"/>
            <p:cNvSpPr txBox="1">
              <a:spLocks noChangeAspect="1"/>
            </p:cNvSpPr>
            <p:nvPr/>
          </p:nvSpPr>
          <p:spPr>
            <a:xfrm>
              <a:off x="3217918" y="224231"/>
              <a:ext cx="394775" cy="430887"/>
            </a:xfrm>
            <a:prstGeom prst="rect">
              <a:avLst/>
            </a:prstGeom>
            <a:noFill/>
          </p:spPr>
          <p:txBody>
            <a:bodyPr wrap="square" lIns="0" tIns="0" rIns="0" bIns="0" rtlCol="0">
              <a:spAutoFit/>
            </a:bodyPr>
            <a:lstStyle/>
            <a:p>
              <a:pPr algn="ctr"/>
              <a:r>
                <a:rPr lang="en-US" sz="1050" b="1" dirty="0"/>
                <a:t>H</a:t>
              </a:r>
            </a:p>
            <a:p>
              <a:pPr algn="ctr"/>
              <a:r>
                <a:rPr lang="en-US" sz="1050" b="1" dirty="0"/>
                <a:t>[FT]</a:t>
              </a:r>
            </a:p>
          </p:txBody>
        </p:sp>
        <p:sp>
          <p:nvSpPr>
            <p:cNvPr id="135" name="TextBox 134"/>
            <p:cNvSpPr txBox="1">
              <a:spLocks noChangeAspect="1"/>
            </p:cNvSpPr>
            <p:nvPr/>
          </p:nvSpPr>
          <p:spPr>
            <a:xfrm>
              <a:off x="9901577" y="2644625"/>
              <a:ext cx="312271" cy="215444"/>
            </a:xfrm>
            <a:prstGeom prst="rect">
              <a:avLst/>
            </a:prstGeom>
            <a:noFill/>
          </p:spPr>
          <p:txBody>
            <a:bodyPr wrap="square" lIns="0" tIns="0" rIns="0" bIns="0" rtlCol="0">
              <a:spAutoFit/>
            </a:bodyPr>
            <a:lstStyle/>
            <a:p>
              <a:r>
                <a:rPr lang="en-US" sz="1050" dirty="0"/>
                <a:t>80</a:t>
              </a:r>
            </a:p>
          </p:txBody>
        </p:sp>
      </p:grpSp>
      <p:pic>
        <p:nvPicPr>
          <p:cNvPr id="19" name="Picture 18"/>
          <p:cNvPicPr>
            <a:picLocks noChangeAspect="1"/>
          </p:cNvPicPr>
          <p:nvPr/>
        </p:nvPicPr>
        <p:blipFill>
          <a:blip r:embed="rId2"/>
          <a:stretch>
            <a:fillRect/>
          </a:stretch>
        </p:blipFill>
        <p:spPr>
          <a:xfrm>
            <a:off x="91772" y="1730971"/>
            <a:ext cx="2222035" cy="1358654"/>
          </a:xfrm>
          <a:prstGeom prst="rect">
            <a:avLst/>
          </a:prstGeom>
        </p:spPr>
      </p:pic>
      <p:sp>
        <p:nvSpPr>
          <p:cNvPr id="73" name="Freeform 72"/>
          <p:cNvSpPr>
            <a:spLocks noChangeAspect="1"/>
          </p:cNvSpPr>
          <p:nvPr/>
        </p:nvSpPr>
        <p:spPr>
          <a:xfrm>
            <a:off x="2812784" y="3280972"/>
            <a:ext cx="3572815" cy="2321741"/>
          </a:xfrm>
          <a:custGeom>
            <a:avLst/>
            <a:gdLst>
              <a:gd name="connsiteX0" fmla="*/ 0 w 3059723"/>
              <a:gd name="connsiteY0" fmla="*/ 867654 h 867654"/>
              <a:gd name="connsiteX1" fmla="*/ 82061 w 3059723"/>
              <a:gd name="connsiteY1" fmla="*/ 803177 h 867654"/>
              <a:gd name="connsiteX2" fmla="*/ 351692 w 3059723"/>
              <a:gd name="connsiteY2" fmla="*/ 574577 h 867654"/>
              <a:gd name="connsiteX3" fmla="*/ 697523 w 3059723"/>
              <a:gd name="connsiteY3" fmla="*/ 345977 h 867654"/>
              <a:gd name="connsiteX4" fmla="*/ 1113692 w 3059723"/>
              <a:gd name="connsiteY4" fmla="*/ 164269 h 867654"/>
              <a:gd name="connsiteX5" fmla="*/ 1518138 w 3059723"/>
              <a:gd name="connsiteY5" fmla="*/ 47038 h 867654"/>
              <a:gd name="connsiteX6" fmla="*/ 2004646 w 3059723"/>
              <a:gd name="connsiteY6" fmla="*/ 17731 h 867654"/>
              <a:gd name="connsiteX7" fmla="*/ 2414953 w 3059723"/>
              <a:gd name="connsiteY7" fmla="*/ 146 h 867654"/>
              <a:gd name="connsiteX8" fmla="*/ 2801815 w 3059723"/>
              <a:gd name="connsiteY8" fmla="*/ 11869 h 867654"/>
              <a:gd name="connsiteX9" fmla="*/ 3059723 w 3059723"/>
              <a:gd name="connsiteY9" fmla="*/ 52900 h 867654"/>
              <a:gd name="connsiteX0" fmla="*/ 0 w 3059723"/>
              <a:gd name="connsiteY0" fmla="*/ 869316 h 869316"/>
              <a:gd name="connsiteX1" fmla="*/ 82061 w 3059723"/>
              <a:gd name="connsiteY1" fmla="*/ 804839 h 869316"/>
              <a:gd name="connsiteX2" fmla="*/ 351692 w 3059723"/>
              <a:gd name="connsiteY2" fmla="*/ 576239 h 869316"/>
              <a:gd name="connsiteX3" fmla="*/ 697523 w 3059723"/>
              <a:gd name="connsiteY3" fmla="*/ 347639 h 869316"/>
              <a:gd name="connsiteX4" fmla="*/ 1113692 w 3059723"/>
              <a:gd name="connsiteY4" fmla="*/ 165931 h 869316"/>
              <a:gd name="connsiteX5" fmla="*/ 1518138 w 3059723"/>
              <a:gd name="connsiteY5" fmla="*/ 48700 h 869316"/>
              <a:gd name="connsiteX6" fmla="*/ 2004646 w 3059723"/>
              <a:gd name="connsiteY6" fmla="*/ 5106 h 869316"/>
              <a:gd name="connsiteX7" fmla="*/ 2414953 w 3059723"/>
              <a:gd name="connsiteY7" fmla="*/ 1808 h 869316"/>
              <a:gd name="connsiteX8" fmla="*/ 2801815 w 3059723"/>
              <a:gd name="connsiteY8" fmla="*/ 13531 h 869316"/>
              <a:gd name="connsiteX9" fmla="*/ 3059723 w 3059723"/>
              <a:gd name="connsiteY9" fmla="*/ 54562 h 869316"/>
              <a:gd name="connsiteX0" fmla="*/ 0 w 3059723"/>
              <a:gd name="connsiteY0" fmla="*/ 872749 h 872749"/>
              <a:gd name="connsiteX1" fmla="*/ 82061 w 3059723"/>
              <a:gd name="connsiteY1" fmla="*/ 808272 h 872749"/>
              <a:gd name="connsiteX2" fmla="*/ 351692 w 3059723"/>
              <a:gd name="connsiteY2" fmla="*/ 579672 h 872749"/>
              <a:gd name="connsiteX3" fmla="*/ 697523 w 3059723"/>
              <a:gd name="connsiteY3" fmla="*/ 351072 h 872749"/>
              <a:gd name="connsiteX4" fmla="*/ 1113692 w 3059723"/>
              <a:gd name="connsiteY4" fmla="*/ 169364 h 872749"/>
              <a:gd name="connsiteX5" fmla="*/ 1518138 w 3059723"/>
              <a:gd name="connsiteY5" fmla="*/ 52133 h 872749"/>
              <a:gd name="connsiteX6" fmla="*/ 2004646 w 3059723"/>
              <a:gd name="connsiteY6" fmla="*/ 8539 h 872749"/>
              <a:gd name="connsiteX7" fmla="*/ 2414953 w 3059723"/>
              <a:gd name="connsiteY7" fmla="*/ 553 h 872749"/>
              <a:gd name="connsiteX8" fmla="*/ 2801815 w 3059723"/>
              <a:gd name="connsiteY8" fmla="*/ 16964 h 872749"/>
              <a:gd name="connsiteX9" fmla="*/ 3059723 w 3059723"/>
              <a:gd name="connsiteY9" fmla="*/ 57995 h 872749"/>
              <a:gd name="connsiteX0" fmla="*/ 0 w 3059723"/>
              <a:gd name="connsiteY0" fmla="*/ 879601 h 879601"/>
              <a:gd name="connsiteX1" fmla="*/ 82061 w 3059723"/>
              <a:gd name="connsiteY1" fmla="*/ 815124 h 879601"/>
              <a:gd name="connsiteX2" fmla="*/ 351692 w 3059723"/>
              <a:gd name="connsiteY2" fmla="*/ 586524 h 879601"/>
              <a:gd name="connsiteX3" fmla="*/ 697523 w 3059723"/>
              <a:gd name="connsiteY3" fmla="*/ 357924 h 879601"/>
              <a:gd name="connsiteX4" fmla="*/ 1113692 w 3059723"/>
              <a:gd name="connsiteY4" fmla="*/ 176216 h 879601"/>
              <a:gd name="connsiteX5" fmla="*/ 1518138 w 3059723"/>
              <a:gd name="connsiteY5" fmla="*/ 58985 h 879601"/>
              <a:gd name="connsiteX6" fmla="*/ 2004646 w 3059723"/>
              <a:gd name="connsiteY6" fmla="*/ 15391 h 879601"/>
              <a:gd name="connsiteX7" fmla="*/ 2414953 w 3059723"/>
              <a:gd name="connsiteY7" fmla="*/ 183 h 879601"/>
              <a:gd name="connsiteX8" fmla="*/ 2801815 w 3059723"/>
              <a:gd name="connsiteY8" fmla="*/ 23816 h 879601"/>
              <a:gd name="connsiteX9" fmla="*/ 3059723 w 3059723"/>
              <a:gd name="connsiteY9" fmla="*/ 64847 h 879601"/>
              <a:gd name="connsiteX0" fmla="*/ 0 w 3059723"/>
              <a:gd name="connsiteY0" fmla="*/ 880243 h 880243"/>
              <a:gd name="connsiteX1" fmla="*/ 82061 w 3059723"/>
              <a:gd name="connsiteY1" fmla="*/ 815766 h 880243"/>
              <a:gd name="connsiteX2" fmla="*/ 351692 w 3059723"/>
              <a:gd name="connsiteY2" fmla="*/ 587166 h 880243"/>
              <a:gd name="connsiteX3" fmla="*/ 697523 w 3059723"/>
              <a:gd name="connsiteY3" fmla="*/ 358566 h 880243"/>
              <a:gd name="connsiteX4" fmla="*/ 1113692 w 3059723"/>
              <a:gd name="connsiteY4" fmla="*/ 176858 h 880243"/>
              <a:gd name="connsiteX5" fmla="*/ 1518138 w 3059723"/>
              <a:gd name="connsiteY5" fmla="*/ 59627 h 880243"/>
              <a:gd name="connsiteX6" fmla="*/ 2008725 w 3059723"/>
              <a:gd name="connsiteY6" fmla="*/ 10616 h 880243"/>
              <a:gd name="connsiteX7" fmla="*/ 2414953 w 3059723"/>
              <a:gd name="connsiteY7" fmla="*/ 825 h 880243"/>
              <a:gd name="connsiteX8" fmla="*/ 2801815 w 3059723"/>
              <a:gd name="connsiteY8" fmla="*/ 24458 h 880243"/>
              <a:gd name="connsiteX9" fmla="*/ 3059723 w 3059723"/>
              <a:gd name="connsiteY9" fmla="*/ 65489 h 88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9723" h="880243">
                <a:moveTo>
                  <a:pt x="0" y="880243"/>
                </a:moveTo>
                <a:cubicBezTo>
                  <a:pt x="11723" y="872427"/>
                  <a:pt x="23446" y="864612"/>
                  <a:pt x="82061" y="815766"/>
                </a:cubicBezTo>
                <a:cubicBezTo>
                  <a:pt x="140676" y="766920"/>
                  <a:pt x="249115" y="663366"/>
                  <a:pt x="351692" y="587166"/>
                </a:cubicBezTo>
                <a:cubicBezTo>
                  <a:pt x="454269" y="510966"/>
                  <a:pt x="570523" y="426951"/>
                  <a:pt x="697523" y="358566"/>
                </a:cubicBezTo>
                <a:cubicBezTo>
                  <a:pt x="824523" y="290181"/>
                  <a:pt x="976923" y="226681"/>
                  <a:pt x="1113692" y="176858"/>
                </a:cubicBezTo>
                <a:cubicBezTo>
                  <a:pt x="1250461" y="127035"/>
                  <a:pt x="1368966" y="87334"/>
                  <a:pt x="1518138" y="59627"/>
                </a:cubicBezTo>
                <a:cubicBezTo>
                  <a:pt x="1667310" y="31920"/>
                  <a:pt x="1859256" y="20416"/>
                  <a:pt x="2008725" y="10616"/>
                </a:cubicBezTo>
                <a:cubicBezTo>
                  <a:pt x="2158194" y="816"/>
                  <a:pt x="2282771" y="-1482"/>
                  <a:pt x="2414953" y="825"/>
                </a:cubicBezTo>
                <a:cubicBezTo>
                  <a:pt x="2547135" y="3132"/>
                  <a:pt x="2694353" y="15666"/>
                  <a:pt x="2801815" y="24458"/>
                </a:cubicBezTo>
                <a:cubicBezTo>
                  <a:pt x="2909277" y="33250"/>
                  <a:pt x="2984500" y="49369"/>
                  <a:pt x="3059723" y="65489"/>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2814637" y="3318101"/>
            <a:ext cx="3571876" cy="2245541"/>
            <a:chOff x="523053" y="2402165"/>
            <a:chExt cx="2921000" cy="1890435"/>
          </a:xfrm>
        </p:grpSpPr>
        <p:sp>
          <p:nvSpPr>
            <p:cNvPr id="70" name="Freeform 69"/>
            <p:cNvSpPr/>
            <p:nvPr/>
          </p:nvSpPr>
          <p:spPr>
            <a:xfrm>
              <a:off x="1442533" y="2402165"/>
              <a:ext cx="706120" cy="137835"/>
            </a:xfrm>
            <a:custGeom>
              <a:avLst/>
              <a:gdLst>
                <a:gd name="connsiteX0" fmla="*/ 0 w 706120"/>
                <a:gd name="connsiteY0" fmla="*/ 137835 h 137835"/>
                <a:gd name="connsiteX1" fmla="*/ 101600 w 706120"/>
                <a:gd name="connsiteY1" fmla="*/ 66715 h 137835"/>
                <a:gd name="connsiteX2" fmla="*/ 314960 w 706120"/>
                <a:gd name="connsiteY2" fmla="*/ 10835 h 137835"/>
                <a:gd name="connsiteX3" fmla="*/ 416560 w 706120"/>
                <a:gd name="connsiteY3" fmla="*/ 675 h 137835"/>
                <a:gd name="connsiteX4" fmla="*/ 563880 w 706120"/>
                <a:gd name="connsiteY4" fmla="*/ 20995 h 137835"/>
                <a:gd name="connsiteX5" fmla="*/ 660400 w 706120"/>
                <a:gd name="connsiteY5" fmla="*/ 41315 h 137835"/>
                <a:gd name="connsiteX6" fmla="*/ 706120 w 706120"/>
                <a:gd name="connsiteY6" fmla="*/ 66715 h 13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20" h="137835">
                  <a:moveTo>
                    <a:pt x="0" y="137835"/>
                  </a:moveTo>
                  <a:cubicBezTo>
                    <a:pt x="24553" y="112858"/>
                    <a:pt x="49107" y="87882"/>
                    <a:pt x="101600" y="66715"/>
                  </a:cubicBezTo>
                  <a:cubicBezTo>
                    <a:pt x="154093" y="45548"/>
                    <a:pt x="262467" y="21842"/>
                    <a:pt x="314960" y="10835"/>
                  </a:cubicBezTo>
                  <a:cubicBezTo>
                    <a:pt x="367453" y="-172"/>
                    <a:pt x="375073" y="-1018"/>
                    <a:pt x="416560" y="675"/>
                  </a:cubicBezTo>
                  <a:cubicBezTo>
                    <a:pt x="458047" y="2368"/>
                    <a:pt x="523240" y="14222"/>
                    <a:pt x="563880" y="20995"/>
                  </a:cubicBezTo>
                  <a:cubicBezTo>
                    <a:pt x="604520" y="27768"/>
                    <a:pt x="636693" y="33695"/>
                    <a:pt x="660400" y="41315"/>
                  </a:cubicBezTo>
                  <a:cubicBezTo>
                    <a:pt x="684107" y="48935"/>
                    <a:pt x="695113" y="57825"/>
                    <a:pt x="706120" y="66715"/>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2148653" y="2410916"/>
              <a:ext cx="1295400" cy="164644"/>
            </a:xfrm>
            <a:custGeom>
              <a:avLst/>
              <a:gdLst>
                <a:gd name="connsiteX0" fmla="*/ 0 w 1295400"/>
                <a:gd name="connsiteY0" fmla="*/ 42724 h 164644"/>
                <a:gd name="connsiteX1" fmla="*/ 91440 w 1295400"/>
                <a:gd name="connsiteY1" fmla="*/ 27484 h 164644"/>
                <a:gd name="connsiteX2" fmla="*/ 248920 w 1295400"/>
                <a:gd name="connsiteY2" fmla="*/ 2084 h 164644"/>
                <a:gd name="connsiteX3" fmla="*/ 396240 w 1295400"/>
                <a:gd name="connsiteY3" fmla="*/ 2084 h 164644"/>
                <a:gd name="connsiteX4" fmla="*/ 538480 w 1295400"/>
                <a:gd name="connsiteY4" fmla="*/ 7164 h 164644"/>
                <a:gd name="connsiteX5" fmla="*/ 772160 w 1295400"/>
                <a:gd name="connsiteY5" fmla="*/ 32564 h 164644"/>
                <a:gd name="connsiteX6" fmla="*/ 1031240 w 1295400"/>
                <a:gd name="connsiteY6" fmla="*/ 93524 h 164644"/>
                <a:gd name="connsiteX7" fmla="*/ 1193800 w 1295400"/>
                <a:gd name="connsiteY7" fmla="*/ 129084 h 164644"/>
                <a:gd name="connsiteX8" fmla="*/ 1295400 w 1295400"/>
                <a:gd name="connsiteY8" fmla="*/ 164644 h 16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400" h="164644">
                  <a:moveTo>
                    <a:pt x="0" y="42724"/>
                  </a:moveTo>
                  <a:lnTo>
                    <a:pt x="91440" y="27484"/>
                  </a:lnTo>
                  <a:cubicBezTo>
                    <a:pt x="132927" y="20711"/>
                    <a:pt x="198120" y="6317"/>
                    <a:pt x="248920" y="2084"/>
                  </a:cubicBezTo>
                  <a:cubicBezTo>
                    <a:pt x="299720" y="-2149"/>
                    <a:pt x="347980" y="1237"/>
                    <a:pt x="396240" y="2084"/>
                  </a:cubicBezTo>
                  <a:cubicBezTo>
                    <a:pt x="444500" y="2931"/>
                    <a:pt x="475827" y="2084"/>
                    <a:pt x="538480" y="7164"/>
                  </a:cubicBezTo>
                  <a:cubicBezTo>
                    <a:pt x="601133" y="12244"/>
                    <a:pt x="690033" y="18171"/>
                    <a:pt x="772160" y="32564"/>
                  </a:cubicBezTo>
                  <a:cubicBezTo>
                    <a:pt x="854287" y="46957"/>
                    <a:pt x="960967" y="77437"/>
                    <a:pt x="1031240" y="93524"/>
                  </a:cubicBezTo>
                  <a:cubicBezTo>
                    <a:pt x="1101513" y="109611"/>
                    <a:pt x="1149773" y="117231"/>
                    <a:pt x="1193800" y="129084"/>
                  </a:cubicBezTo>
                  <a:cubicBezTo>
                    <a:pt x="1237827" y="140937"/>
                    <a:pt x="1266613" y="152790"/>
                    <a:pt x="1295400" y="164644"/>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523053" y="2412452"/>
              <a:ext cx="909320" cy="1880148"/>
            </a:xfrm>
            <a:custGeom>
              <a:avLst/>
              <a:gdLst>
                <a:gd name="connsiteX0" fmla="*/ 0 w 909320"/>
                <a:gd name="connsiteY0" fmla="*/ 1880148 h 1880148"/>
                <a:gd name="connsiteX1" fmla="*/ 40640 w 909320"/>
                <a:gd name="connsiteY1" fmla="*/ 1468668 h 1880148"/>
                <a:gd name="connsiteX2" fmla="*/ 111760 w 909320"/>
                <a:gd name="connsiteY2" fmla="*/ 986068 h 1880148"/>
                <a:gd name="connsiteX3" fmla="*/ 213360 w 909320"/>
                <a:gd name="connsiteY3" fmla="*/ 589828 h 1880148"/>
                <a:gd name="connsiteX4" fmla="*/ 345440 w 909320"/>
                <a:gd name="connsiteY4" fmla="*/ 259628 h 1880148"/>
                <a:gd name="connsiteX5" fmla="*/ 457200 w 909320"/>
                <a:gd name="connsiteY5" fmla="*/ 107228 h 1880148"/>
                <a:gd name="connsiteX6" fmla="*/ 574040 w 909320"/>
                <a:gd name="connsiteY6" fmla="*/ 25948 h 1880148"/>
                <a:gd name="connsiteX7" fmla="*/ 655320 w 909320"/>
                <a:gd name="connsiteY7" fmla="*/ 548 h 1880148"/>
                <a:gd name="connsiteX8" fmla="*/ 731520 w 909320"/>
                <a:gd name="connsiteY8" fmla="*/ 10708 h 1880148"/>
                <a:gd name="connsiteX9" fmla="*/ 817880 w 909320"/>
                <a:gd name="connsiteY9" fmla="*/ 36108 h 1880148"/>
                <a:gd name="connsiteX10" fmla="*/ 878840 w 909320"/>
                <a:gd name="connsiteY10" fmla="*/ 91988 h 1880148"/>
                <a:gd name="connsiteX11" fmla="*/ 909320 w 909320"/>
                <a:gd name="connsiteY11" fmla="*/ 132628 h 188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320" h="1880148">
                  <a:moveTo>
                    <a:pt x="0" y="1880148"/>
                  </a:moveTo>
                  <a:cubicBezTo>
                    <a:pt x="11006" y="1748914"/>
                    <a:pt x="22013" y="1617681"/>
                    <a:pt x="40640" y="1468668"/>
                  </a:cubicBezTo>
                  <a:cubicBezTo>
                    <a:pt x="59267" y="1319655"/>
                    <a:pt x="82973" y="1132541"/>
                    <a:pt x="111760" y="986068"/>
                  </a:cubicBezTo>
                  <a:cubicBezTo>
                    <a:pt x="140547" y="839595"/>
                    <a:pt x="174413" y="710901"/>
                    <a:pt x="213360" y="589828"/>
                  </a:cubicBezTo>
                  <a:cubicBezTo>
                    <a:pt x="252307" y="468755"/>
                    <a:pt x="304800" y="340061"/>
                    <a:pt x="345440" y="259628"/>
                  </a:cubicBezTo>
                  <a:cubicBezTo>
                    <a:pt x="386080" y="179195"/>
                    <a:pt x="419100" y="146175"/>
                    <a:pt x="457200" y="107228"/>
                  </a:cubicBezTo>
                  <a:cubicBezTo>
                    <a:pt x="495300" y="68281"/>
                    <a:pt x="541020" y="43728"/>
                    <a:pt x="574040" y="25948"/>
                  </a:cubicBezTo>
                  <a:cubicBezTo>
                    <a:pt x="607060" y="8168"/>
                    <a:pt x="629073" y="3088"/>
                    <a:pt x="655320" y="548"/>
                  </a:cubicBezTo>
                  <a:cubicBezTo>
                    <a:pt x="681567" y="-1992"/>
                    <a:pt x="704427" y="4781"/>
                    <a:pt x="731520" y="10708"/>
                  </a:cubicBezTo>
                  <a:cubicBezTo>
                    <a:pt x="758613" y="16635"/>
                    <a:pt x="793327" y="22561"/>
                    <a:pt x="817880" y="36108"/>
                  </a:cubicBezTo>
                  <a:cubicBezTo>
                    <a:pt x="842433" y="49655"/>
                    <a:pt x="863600" y="75901"/>
                    <a:pt x="878840" y="91988"/>
                  </a:cubicBezTo>
                  <a:cubicBezTo>
                    <a:pt x="894080" y="108075"/>
                    <a:pt x="901700" y="120351"/>
                    <a:pt x="909320" y="132628"/>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6C0F684-C9DA-47FB-824C-99A78CE1D137}"/>
              </a:ext>
            </a:extLst>
          </p:cNvPr>
          <p:cNvSpPr>
            <a:spLocks noGrp="1"/>
          </p:cNvSpPr>
          <p:nvPr>
            <p:ph type="title"/>
          </p:nvPr>
        </p:nvSpPr>
        <p:spPr>
          <a:xfrm>
            <a:off x="360363" y="360362"/>
            <a:ext cx="8420100" cy="430887"/>
          </a:xfrm>
        </p:spPr>
        <p:txBody>
          <a:bodyPr/>
          <a:lstStyle/>
          <a:p>
            <a:r>
              <a:rPr lang="en-US" sz="2800" dirty="0"/>
              <a:t>3 x CRE20-4 10 HP vs. 1 x LCS25707 25 HP</a:t>
            </a:r>
          </a:p>
        </p:txBody>
      </p:sp>
      <p:sp>
        <p:nvSpPr>
          <p:cNvPr id="72" name="TextBox 71">
            <a:extLst>
              <a:ext uri="{FF2B5EF4-FFF2-40B4-BE49-F238E27FC236}">
                <a16:creationId xmlns:a16="http://schemas.microsoft.com/office/drawing/2014/main" id="{A62F2C18-35D4-4B48-BB7F-8D84353DAC5D}"/>
              </a:ext>
            </a:extLst>
          </p:cNvPr>
          <p:cNvSpPr txBox="1"/>
          <p:nvPr/>
        </p:nvSpPr>
        <p:spPr>
          <a:xfrm>
            <a:off x="5926897" y="920586"/>
            <a:ext cx="3105500" cy="923330"/>
          </a:xfrm>
          <a:prstGeom prst="rect">
            <a:avLst/>
          </a:prstGeom>
          <a:noFill/>
        </p:spPr>
        <p:txBody>
          <a:bodyPr wrap="square" rtlCol="0">
            <a:spAutoFit/>
          </a:bodyPr>
          <a:lstStyle/>
          <a:p>
            <a:pPr>
              <a:lnSpc>
                <a:spcPct val="150000"/>
              </a:lnSpc>
            </a:pPr>
            <a:r>
              <a:rPr lang="en-US" sz="1200" dirty="0">
                <a:latin typeface="Calibri" charset="0"/>
                <a:ea typeface="Calibri" charset="0"/>
                <a:cs typeface="Calibri" charset="0"/>
              </a:rPr>
              <a:t>3-Pump Wire to Water efficiency – 66%</a:t>
            </a:r>
          </a:p>
          <a:p>
            <a:pPr>
              <a:lnSpc>
                <a:spcPct val="150000"/>
              </a:lnSpc>
            </a:pPr>
            <a:r>
              <a:rPr lang="en-US" sz="1200" dirty="0">
                <a:latin typeface="Calibri" charset="0"/>
                <a:ea typeface="Calibri" charset="0"/>
                <a:cs typeface="Calibri" charset="0"/>
              </a:rPr>
              <a:t>1-Pump Wire to Water efficiency – 69%</a:t>
            </a:r>
          </a:p>
          <a:p>
            <a:pPr>
              <a:lnSpc>
                <a:spcPct val="150000"/>
              </a:lnSpc>
            </a:pPr>
            <a:endParaRPr lang="en-US" sz="1200" dirty="0">
              <a:latin typeface="Calibri" charset="0"/>
              <a:ea typeface="Calibri" charset="0"/>
              <a:cs typeface="Calibri" charset="0"/>
            </a:endParaRPr>
          </a:p>
        </p:txBody>
      </p:sp>
      <p:cxnSp>
        <p:nvCxnSpPr>
          <p:cNvPr id="74" name="Straight Connector 73">
            <a:extLst>
              <a:ext uri="{FF2B5EF4-FFF2-40B4-BE49-F238E27FC236}">
                <a16:creationId xmlns:a16="http://schemas.microsoft.com/office/drawing/2014/main" id="{9E38E4A0-6C94-433E-91B7-5E62518E1D74}"/>
              </a:ext>
            </a:extLst>
          </p:cNvPr>
          <p:cNvCxnSpPr>
            <a:cxnSpLocks/>
          </p:cNvCxnSpPr>
          <p:nvPr/>
        </p:nvCxnSpPr>
        <p:spPr>
          <a:xfrm>
            <a:off x="5153492" y="1123970"/>
            <a:ext cx="6392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2C80706-16A5-43AE-88B4-D5A1823C552A}"/>
              </a:ext>
            </a:extLst>
          </p:cNvPr>
          <p:cNvCxnSpPr>
            <a:cxnSpLocks/>
          </p:cNvCxnSpPr>
          <p:nvPr/>
        </p:nvCxnSpPr>
        <p:spPr>
          <a:xfrm>
            <a:off x="5164588" y="1367810"/>
            <a:ext cx="63927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7DAD19E-A7C1-4C28-B0DC-3677403C58C9}"/>
              </a:ext>
            </a:extLst>
          </p:cNvPr>
          <p:cNvCxnSpPr>
            <a:cxnSpLocks/>
            <a:endCxn id="6" idx="25"/>
          </p:cNvCxnSpPr>
          <p:nvPr/>
        </p:nvCxnSpPr>
        <p:spPr>
          <a:xfrm flipH="1">
            <a:off x="3354705" y="3473416"/>
            <a:ext cx="8528" cy="1104299"/>
          </a:xfrm>
          <a:prstGeom prst="line">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EB28350-72C4-43EA-8E82-B594697B920B}"/>
              </a:ext>
            </a:extLst>
          </p:cNvPr>
          <p:cNvSpPr txBox="1"/>
          <p:nvPr/>
        </p:nvSpPr>
        <p:spPr>
          <a:xfrm>
            <a:off x="34842" y="3929150"/>
            <a:ext cx="2317882" cy="1538883"/>
          </a:xfrm>
          <a:prstGeom prst="rect">
            <a:avLst/>
          </a:prstGeom>
          <a:noFill/>
        </p:spPr>
        <p:txBody>
          <a:bodyPr wrap="square" rtlCol="0">
            <a:spAutoFit/>
          </a:bodyPr>
          <a:lstStyle/>
          <a:p>
            <a:r>
              <a:rPr lang="en-US" sz="1400" b="1" u="sng" dirty="0"/>
              <a:t>Wire to Water Efficiency: </a:t>
            </a:r>
            <a:r>
              <a:rPr lang="en-US" sz="1000" dirty="0"/>
              <a:t>Pump </a:t>
            </a:r>
            <a:r>
              <a:rPr lang="en-US" sz="1000" baseline="-25000" dirty="0"/>
              <a:t>Efficiency</a:t>
            </a:r>
            <a:r>
              <a:rPr lang="en-US" sz="1000" dirty="0"/>
              <a:t> x Motor </a:t>
            </a:r>
            <a:r>
              <a:rPr lang="en-US" sz="1000" baseline="-25000" dirty="0"/>
              <a:t>Efficiency </a:t>
            </a:r>
            <a:r>
              <a:rPr lang="en-US" sz="1000" dirty="0"/>
              <a:t>x VFD </a:t>
            </a:r>
            <a:r>
              <a:rPr lang="en-US" sz="1000" baseline="-25000" dirty="0"/>
              <a:t>Efficiency </a:t>
            </a:r>
          </a:p>
          <a:p>
            <a:endParaRPr lang="en-US" sz="1400" dirty="0"/>
          </a:p>
          <a:p>
            <a:endParaRPr lang="en-US" sz="1400" dirty="0"/>
          </a:p>
          <a:p>
            <a:r>
              <a:rPr lang="en-US" sz="1400" dirty="0"/>
              <a:t>At 60 gpm the difference in wire to water efficiency is 32% =&gt; 62% vs. 30%</a:t>
            </a:r>
          </a:p>
        </p:txBody>
      </p:sp>
    </p:spTree>
    <p:extLst>
      <p:ext uri="{BB962C8B-B14F-4D97-AF65-F5344CB8AC3E}">
        <p14:creationId xmlns:p14="http://schemas.microsoft.com/office/powerpoint/2010/main" val="282596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6" grpId="0" animBg="1"/>
      <p:bldP spid="12" grpId="0" animBg="1"/>
      <p:bldP spid="32" grpId="0"/>
      <p:bldP spid="116" grpId="0" animBg="1"/>
      <p:bldP spid="117" grpId="0" animBg="1"/>
      <p:bldP spid="118" grpId="0" animBg="1"/>
      <p:bldP spid="126" grpId="0" animBg="1"/>
      <p:bldP spid="103" grpId="0" animBg="1"/>
      <p:bldP spid="122" grpId="0" animBg="1"/>
      <p:bldP spid="129" grpId="0"/>
      <p:bldP spid="130" grpId="0" animBg="1"/>
      <p:bldP spid="134" grpId="0" animBg="1"/>
      <p:bldP spid="73" grpId="0" animBg="1"/>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Settings – Analog input</a:t>
            </a:r>
          </a:p>
        </p:txBody>
      </p:sp>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006" y="1670368"/>
            <a:ext cx="2168525"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14"/>
          <p:cNvSpPr txBox="1">
            <a:spLocks/>
          </p:cNvSpPr>
          <p:nvPr/>
        </p:nvSpPr>
        <p:spPr>
          <a:xfrm>
            <a:off x="225424" y="1032193"/>
            <a:ext cx="8421687" cy="492125"/>
          </a:xfrm>
          <a:prstGeom prst="rect">
            <a:avLst/>
          </a:prstGeom>
        </p:spPr>
        <p:txBody>
          <a:bodyPr/>
          <a:lstStyle>
            <a:lvl1pPr marL="179388"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1pPr>
            <a:lvl2pPr marL="539750"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2pPr>
            <a:lvl3pPr marL="900113"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3pPr>
            <a:lvl4pPr marL="1252538"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4pPr>
            <a:lvl5pPr marL="1612900"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da-DK" sz="1600" dirty="0"/>
              <a:t>Analog inputs can be configured to different functions.</a:t>
            </a:r>
            <a:br>
              <a:rPr lang="en-US" altLang="da-DK" sz="1600" dirty="0"/>
            </a:br>
            <a:r>
              <a:rPr lang="en-US" altLang="da-DK" sz="1600" dirty="0"/>
              <a:t>Setting with Grundfos GO or HMI300 advanced control interface </a:t>
            </a:r>
          </a:p>
        </p:txBody>
      </p:sp>
      <p:sp>
        <p:nvSpPr>
          <p:cNvPr id="6" name="Slide Number Placeholder 1"/>
          <p:cNvSpPr>
            <a:spLocks noGrp="1"/>
          </p:cNvSpPr>
          <p:nvPr>
            <p:ph type="sldNum" sz="quarter" idx="12"/>
          </p:nvPr>
        </p:nvSpPr>
        <p:spPr>
          <a:xfrm>
            <a:off x="8439150" y="6105525"/>
            <a:ext cx="600075" cy="365125"/>
          </a:xfrm>
          <a:noFill/>
        </p:spPr>
        <p:txBody>
          <a:bodyPr/>
          <a:lstStyle>
            <a:lvl1pPr eaLnBrk="0" hangingPunct="0">
              <a:spcBef>
                <a:spcPct val="20000"/>
              </a:spcBef>
              <a:buChar char="•"/>
              <a:defRPr sz="1600">
                <a:solidFill>
                  <a:schemeClr val="tx1"/>
                </a:solidFill>
                <a:latin typeface="Grundfos TheSans" panose="020B0503040302060204" pitchFamily="34" charset="0"/>
              </a:defRPr>
            </a:lvl1pPr>
            <a:lvl2pPr marL="742950" indent="-285750" eaLnBrk="0" hangingPunct="0">
              <a:spcBef>
                <a:spcPct val="20000"/>
              </a:spcBef>
              <a:buChar char="–"/>
              <a:defRPr sz="1600">
                <a:solidFill>
                  <a:schemeClr val="tx1"/>
                </a:solidFill>
                <a:latin typeface="Grundfos TheSans" panose="020B0503040302060204" pitchFamily="34" charset="0"/>
              </a:defRPr>
            </a:lvl2pPr>
            <a:lvl3pPr marL="1143000" indent="-228600" eaLnBrk="0" hangingPunct="0">
              <a:spcBef>
                <a:spcPct val="20000"/>
              </a:spcBef>
              <a:buChar char="•"/>
              <a:defRPr sz="1600">
                <a:solidFill>
                  <a:schemeClr val="tx1"/>
                </a:solidFill>
                <a:latin typeface="Grundfos TheSans" panose="020B0503040302060204" pitchFamily="34" charset="0"/>
              </a:defRPr>
            </a:lvl3pPr>
            <a:lvl4pPr marL="1600200" indent="-228600" eaLnBrk="0" hangingPunct="0">
              <a:spcBef>
                <a:spcPct val="20000"/>
              </a:spcBef>
              <a:buChar char="–"/>
              <a:defRPr sz="1600">
                <a:solidFill>
                  <a:schemeClr val="tx1"/>
                </a:solidFill>
                <a:latin typeface="Grundfos TheSans" panose="020B0503040302060204" pitchFamily="34" charset="0"/>
              </a:defRPr>
            </a:lvl4pPr>
            <a:lvl5pPr marL="2057400" indent="-228600" eaLnBrk="0" hangingPunct="0">
              <a:spcBef>
                <a:spcPct val="20000"/>
              </a:spcBef>
              <a:buChar char="»"/>
              <a:defRPr sz="1600">
                <a:solidFill>
                  <a:schemeClr val="tx1"/>
                </a:solidFill>
                <a:latin typeface="Grundfos TheSans" panose="020B0503040302060204" pitchFamily="34" charset="0"/>
              </a:defRPr>
            </a:lvl5pPr>
            <a:lvl6pPr marL="2514600" indent="-228600" eaLnBrk="0" fontAlgn="base" hangingPunct="0">
              <a:spcBef>
                <a:spcPct val="20000"/>
              </a:spcBef>
              <a:spcAft>
                <a:spcPct val="0"/>
              </a:spcAft>
              <a:buChar char="»"/>
              <a:defRPr sz="1600">
                <a:solidFill>
                  <a:schemeClr val="tx1"/>
                </a:solidFill>
                <a:latin typeface="Grundfos TheSans" panose="020B0503040302060204" pitchFamily="34" charset="0"/>
              </a:defRPr>
            </a:lvl6pPr>
            <a:lvl7pPr marL="2971800" indent="-228600" eaLnBrk="0" fontAlgn="base" hangingPunct="0">
              <a:spcBef>
                <a:spcPct val="20000"/>
              </a:spcBef>
              <a:spcAft>
                <a:spcPct val="0"/>
              </a:spcAft>
              <a:buChar char="»"/>
              <a:defRPr sz="1600">
                <a:solidFill>
                  <a:schemeClr val="tx1"/>
                </a:solidFill>
                <a:latin typeface="Grundfos TheSans" panose="020B0503040302060204" pitchFamily="34" charset="0"/>
              </a:defRPr>
            </a:lvl7pPr>
            <a:lvl8pPr marL="3429000" indent="-228600" eaLnBrk="0" fontAlgn="base" hangingPunct="0">
              <a:spcBef>
                <a:spcPct val="20000"/>
              </a:spcBef>
              <a:spcAft>
                <a:spcPct val="0"/>
              </a:spcAft>
              <a:buChar char="»"/>
              <a:defRPr sz="1600">
                <a:solidFill>
                  <a:schemeClr val="tx1"/>
                </a:solidFill>
                <a:latin typeface="Grundfos TheSans" panose="020B0503040302060204" pitchFamily="34" charset="0"/>
              </a:defRPr>
            </a:lvl8pPr>
            <a:lvl9pPr marL="3886200" indent="-228600" eaLnBrk="0" fontAlgn="base" hangingPunct="0">
              <a:spcBef>
                <a:spcPct val="20000"/>
              </a:spcBef>
              <a:spcAft>
                <a:spcPct val="0"/>
              </a:spcAft>
              <a:buChar char="»"/>
              <a:defRPr sz="1600">
                <a:solidFill>
                  <a:schemeClr val="tx1"/>
                </a:solidFill>
                <a:latin typeface="Grundfos TheSans" panose="020B0503040302060204" pitchFamily="34" charset="0"/>
              </a:defRPr>
            </a:lvl9pPr>
          </a:lstStyle>
          <a:p>
            <a:pPr eaLnBrk="1" hangingPunct="1">
              <a:spcBef>
                <a:spcPct val="0"/>
              </a:spcBef>
              <a:buFontTx/>
              <a:buNone/>
            </a:pPr>
            <a:fld id="{33AD8D96-B1CD-464F-9F4F-4B94A06A62B4}" type="slidenum">
              <a:rPr lang="en-US" altLang="da-DK" sz="1300">
                <a:solidFill>
                  <a:schemeClr val="bg2"/>
                </a:solidFill>
              </a:rPr>
              <a:pPr eaLnBrk="1" hangingPunct="1">
                <a:spcBef>
                  <a:spcPct val="0"/>
                </a:spcBef>
                <a:buFontTx/>
                <a:buNone/>
              </a:pPr>
              <a:t>23</a:t>
            </a:fld>
            <a:endParaRPr lang="en-US" altLang="da-DK" sz="1300">
              <a:solidFill>
                <a:schemeClr val="bg2"/>
              </a:solidFill>
            </a:endParaRPr>
          </a:p>
        </p:txBody>
      </p:sp>
      <p:sp>
        <p:nvSpPr>
          <p:cNvPr id="7" name="TextBox 6"/>
          <p:cNvSpPr txBox="1"/>
          <p:nvPr/>
        </p:nvSpPr>
        <p:spPr>
          <a:xfrm>
            <a:off x="395288" y="2097088"/>
            <a:ext cx="2428875" cy="1246187"/>
          </a:xfrm>
          <a:prstGeom prst="rect">
            <a:avLst/>
          </a:prstGeom>
          <a:solidFill>
            <a:schemeClr val="accent2">
              <a:lumMod val="20000"/>
              <a:lumOff val="80000"/>
            </a:schemeClr>
          </a:solidFill>
        </p:spPr>
        <p:txBody>
          <a:bodyPr wrap="none">
            <a:spAutoFit/>
          </a:bodyPr>
          <a:lstStyle/>
          <a:p>
            <a:pPr>
              <a:defRPr/>
            </a:pPr>
            <a:r>
              <a:rPr lang="en-US" sz="1500" b="1" dirty="0">
                <a:cs typeface="Arial" charset="0"/>
              </a:rPr>
              <a:t>Function</a:t>
            </a:r>
          </a:p>
          <a:p>
            <a:pPr>
              <a:defRPr/>
            </a:pPr>
            <a:r>
              <a:rPr lang="en-US" sz="1500" dirty="0">
                <a:cs typeface="Arial" charset="0"/>
              </a:rPr>
              <a:t>Not active</a:t>
            </a:r>
          </a:p>
          <a:p>
            <a:pPr>
              <a:defRPr/>
            </a:pPr>
            <a:r>
              <a:rPr lang="en-US" sz="1500" dirty="0">
                <a:cs typeface="Arial" charset="0"/>
              </a:rPr>
              <a:t>Feedback sensor</a:t>
            </a:r>
          </a:p>
          <a:p>
            <a:pPr>
              <a:defRPr/>
            </a:pPr>
            <a:r>
              <a:rPr lang="en-US" sz="1500" dirty="0">
                <a:cs typeface="Arial" charset="0"/>
              </a:rPr>
              <a:t>External setpoint influence</a:t>
            </a:r>
          </a:p>
          <a:p>
            <a:pPr>
              <a:defRPr/>
            </a:pPr>
            <a:r>
              <a:rPr lang="en-US" sz="1500" dirty="0">
                <a:cs typeface="Arial" charset="0"/>
              </a:rPr>
              <a:t>Other function</a:t>
            </a:r>
          </a:p>
        </p:txBody>
      </p:sp>
      <p:sp>
        <p:nvSpPr>
          <p:cNvPr id="8" name="TextBox 7"/>
          <p:cNvSpPr txBox="1"/>
          <p:nvPr/>
        </p:nvSpPr>
        <p:spPr>
          <a:xfrm>
            <a:off x="6048375" y="1668463"/>
            <a:ext cx="2940050" cy="4478337"/>
          </a:xfrm>
          <a:prstGeom prst="rect">
            <a:avLst/>
          </a:prstGeom>
          <a:solidFill>
            <a:schemeClr val="accent2">
              <a:lumMod val="20000"/>
              <a:lumOff val="80000"/>
            </a:schemeClr>
          </a:solidFill>
        </p:spPr>
        <p:txBody>
          <a:bodyPr wrap="none">
            <a:spAutoFit/>
          </a:bodyPr>
          <a:lstStyle/>
          <a:p>
            <a:pPr>
              <a:defRPr/>
            </a:pPr>
            <a:r>
              <a:rPr lang="en-US" sz="1500" b="1" dirty="0">
                <a:cs typeface="Arial" charset="0"/>
              </a:rPr>
              <a:t>Measured parameter</a:t>
            </a:r>
          </a:p>
          <a:p>
            <a:pPr>
              <a:defRPr/>
            </a:pPr>
            <a:r>
              <a:rPr lang="en-US" sz="1500" dirty="0">
                <a:cs typeface="Arial" charset="0"/>
              </a:rPr>
              <a:t>Pump inlet pressure</a:t>
            </a:r>
          </a:p>
          <a:p>
            <a:pPr>
              <a:defRPr/>
            </a:pPr>
            <a:r>
              <a:rPr lang="en-US" sz="1500" dirty="0">
                <a:cs typeface="Arial" charset="0"/>
              </a:rPr>
              <a:t>Pump inlet differential pressure</a:t>
            </a:r>
          </a:p>
          <a:p>
            <a:pPr>
              <a:defRPr/>
            </a:pPr>
            <a:r>
              <a:rPr lang="en-US" sz="1500" dirty="0">
                <a:cs typeface="Arial" charset="0"/>
              </a:rPr>
              <a:t>Pump outlet pressure</a:t>
            </a:r>
          </a:p>
          <a:p>
            <a:pPr>
              <a:defRPr/>
            </a:pPr>
            <a:r>
              <a:rPr lang="en-US" sz="1500" dirty="0">
                <a:cs typeface="Arial" charset="0"/>
              </a:rPr>
              <a:t>Pump outlet differential pressure</a:t>
            </a:r>
          </a:p>
          <a:p>
            <a:pPr>
              <a:defRPr/>
            </a:pPr>
            <a:r>
              <a:rPr lang="en-US" sz="1500" dirty="0">
                <a:cs typeface="Arial" charset="0"/>
              </a:rPr>
              <a:t>Pump differential pressure</a:t>
            </a:r>
          </a:p>
          <a:p>
            <a:pPr>
              <a:defRPr/>
            </a:pPr>
            <a:r>
              <a:rPr lang="en-US" sz="1500" dirty="0">
                <a:cs typeface="Arial" charset="0"/>
              </a:rPr>
              <a:t>Remote pressure 1</a:t>
            </a:r>
          </a:p>
          <a:p>
            <a:pPr>
              <a:defRPr/>
            </a:pPr>
            <a:r>
              <a:rPr lang="en-US" sz="1500" dirty="0">
                <a:cs typeface="Arial" charset="0"/>
              </a:rPr>
              <a:t>Remote pressure 2</a:t>
            </a:r>
          </a:p>
          <a:p>
            <a:pPr>
              <a:defRPr/>
            </a:pPr>
            <a:r>
              <a:rPr lang="en-US" sz="1500" dirty="0">
                <a:cs typeface="Arial" charset="0"/>
              </a:rPr>
              <a:t>Remote differential pressure</a:t>
            </a:r>
          </a:p>
          <a:p>
            <a:pPr>
              <a:defRPr/>
            </a:pPr>
            <a:r>
              <a:rPr lang="en-US" sz="1500" dirty="0">
                <a:cs typeface="Arial" charset="0"/>
              </a:rPr>
              <a:t>Feed tank level</a:t>
            </a:r>
          </a:p>
          <a:p>
            <a:pPr>
              <a:defRPr/>
            </a:pPr>
            <a:r>
              <a:rPr lang="en-US" sz="1500" dirty="0">
                <a:cs typeface="Arial" charset="0"/>
              </a:rPr>
              <a:t>Storage tank level</a:t>
            </a:r>
          </a:p>
          <a:p>
            <a:pPr>
              <a:defRPr/>
            </a:pPr>
            <a:r>
              <a:rPr lang="en-US" sz="1500" dirty="0">
                <a:cs typeface="Arial" charset="0"/>
              </a:rPr>
              <a:t>Pump flow</a:t>
            </a:r>
          </a:p>
          <a:p>
            <a:pPr>
              <a:defRPr/>
            </a:pPr>
            <a:r>
              <a:rPr lang="en-US" sz="1500" dirty="0">
                <a:cs typeface="Arial" charset="0"/>
              </a:rPr>
              <a:t>Remote flow</a:t>
            </a:r>
          </a:p>
          <a:p>
            <a:pPr>
              <a:defRPr/>
            </a:pPr>
            <a:r>
              <a:rPr lang="en-US" sz="1500" dirty="0">
                <a:cs typeface="Arial" charset="0"/>
              </a:rPr>
              <a:t>Pumped medium temperature</a:t>
            </a:r>
          </a:p>
          <a:p>
            <a:pPr>
              <a:defRPr/>
            </a:pPr>
            <a:r>
              <a:rPr lang="en-US" sz="1500" dirty="0">
                <a:cs typeface="Arial" charset="0"/>
              </a:rPr>
              <a:t>Temperature 1</a:t>
            </a:r>
          </a:p>
          <a:p>
            <a:pPr>
              <a:defRPr/>
            </a:pPr>
            <a:r>
              <a:rPr lang="en-US" sz="1500" dirty="0">
                <a:cs typeface="Arial" charset="0"/>
              </a:rPr>
              <a:t>Temperature 2</a:t>
            </a:r>
          </a:p>
          <a:p>
            <a:pPr>
              <a:defRPr/>
            </a:pPr>
            <a:r>
              <a:rPr lang="en-US" sz="1500" dirty="0">
                <a:cs typeface="Arial" charset="0"/>
              </a:rPr>
              <a:t>Remote diff. temperature</a:t>
            </a:r>
          </a:p>
          <a:p>
            <a:pPr>
              <a:defRPr/>
            </a:pPr>
            <a:r>
              <a:rPr lang="en-US" sz="1500" dirty="0">
                <a:cs typeface="Arial" charset="0"/>
              </a:rPr>
              <a:t>Ambient temperature</a:t>
            </a:r>
          </a:p>
          <a:p>
            <a:pPr>
              <a:defRPr/>
            </a:pPr>
            <a:r>
              <a:rPr lang="en-US" sz="1500" dirty="0">
                <a:cs typeface="Arial" charset="0"/>
              </a:rPr>
              <a:t>Other parameter</a:t>
            </a:r>
          </a:p>
        </p:txBody>
      </p:sp>
      <p:sp>
        <p:nvSpPr>
          <p:cNvPr id="9" name="TextBox 8"/>
          <p:cNvSpPr txBox="1"/>
          <p:nvPr/>
        </p:nvSpPr>
        <p:spPr>
          <a:xfrm>
            <a:off x="3899694" y="4898708"/>
            <a:ext cx="1974850" cy="1476375"/>
          </a:xfrm>
          <a:prstGeom prst="rect">
            <a:avLst/>
          </a:prstGeom>
          <a:solidFill>
            <a:schemeClr val="accent2">
              <a:lumMod val="20000"/>
              <a:lumOff val="80000"/>
            </a:schemeClr>
          </a:solidFill>
        </p:spPr>
        <p:txBody>
          <a:bodyPr wrap="none">
            <a:spAutoFit/>
          </a:bodyPr>
          <a:lstStyle/>
          <a:p>
            <a:pPr>
              <a:defRPr/>
            </a:pPr>
            <a:r>
              <a:rPr lang="en-US" sz="1500" b="1" dirty="0">
                <a:cs typeface="Arial" charset="0"/>
              </a:rPr>
              <a:t>Unit</a:t>
            </a:r>
          </a:p>
          <a:p>
            <a:pPr>
              <a:defRPr/>
            </a:pPr>
            <a:r>
              <a:rPr lang="en-US" sz="1500" dirty="0" err="1">
                <a:cs typeface="Arial" charset="0"/>
              </a:rPr>
              <a:t>kPa</a:t>
            </a:r>
            <a:r>
              <a:rPr lang="en-US" sz="1500" dirty="0">
                <a:cs typeface="Arial" charset="0"/>
              </a:rPr>
              <a:t>, bar, psi</a:t>
            </a:r>
          </a:p>
          <a:p>
            <a:pPr>
              <a:defRPr/>
            </a:pPr>
            <a:r>
              <a:rPr lang="en-US" sz="1500" dirty="0">
                <a:cs typeface="Arial" charset="0"/>
              </a:rPr>
              <a:t>m, </a:t>
            </a:r>
            <a:r>
              <a:rPr lang="en-US" sz="1500" dirty="0" err="1">
                <a:cs typeface="Arial" charset="0"/>
              </a:rPr>
              <a:t>ft</a:t>
            </a:r>
            <a:r>
              <a:rPr lang="en-US" sz="1500" dirty="0">
                <a:cs typeface="Arial" charset="0"/>
              </a:rPr>
              <a:t>, in</a:t>
            </a:r>
          </a:p>
          <a:p>
            <a:pPr>
              <a:defRPr/>
            </a:pPr>
            <a:r>
              <a:rPr lang="en-US" sz="1500" dirty="0">
                <a:cs typeface="Arial" charset="0"/>
              </a:rPr>
              <a:t>m</a:t>
            </a:r>
            <a:r>
              <a:rPr lang="en-US" sz="1500" baseline="30000" dirty="0">
                <a:cs typeface="Arial" charset="0"/>
              </a:rPr>
              <a:t>3</a:t>
            </a:r>
            <a:r>
              <a:rPr lang="en-US" sz="1500" dirty="0">
                <a:cs typeface="Arial" charset="0"/>
              </a:rPr>
              <a:t>/h, l/s, </a:t>
            </a:r>
            <a:r>
              <a:rPr lang="en-US" sz="1500" dirty="0" err="1">
                <a:cs typeface="Arial" charset="0"/>
              </a:rPr>
              <a:t>gpm</a:t>
            </a:r>
            <a:r>
              <a:rPr lang="en-US" sz="1500" dirty="0">
                <a:cs typeface="Arial" charset="0"/>
              </a:rPr>
              <a:t>, yd</a:t>
            </a:r>
            <a:r>
              <a:rPr lang="en-US" sz="1500" baseline="30000" dirty="0">
                <a:cs typeface="Arial" charset="0"/>
              </a:rPr>
              <a:t>3</a:t>
            </a:r>
            <a:r>
              <a:rPr lang="en-US" sz="1500" dirty="0">
                <a:cs typeface="Arial" charset="0"/>
              </a:rPr>
              <a:t>/h</a:t>
            </a:r>
          </a:p>
          <a:p>
            <a:pPr>
              <a:defRPr/>
            </a:pPr>
            <a:r>
              <a:rPr lang="en-US" sz="1500" dirty="0">
                <a:cs typeface="Arial" charset="0"/>
              </a:rPr>
              <a:t>°C, °F</a:t>
            </a:r>
          </a:p>
          <a:p>
            <a:pPr>
              <a:defRPr/>
            </a:pPr>
            <a:r>
              <a:rPr lang="en-US" sz="1500" dirty="0">
                <a:cs typeface="Arial" charset="0"/>
              </a:rPr>
              <a:t>%</a:t>
            </a:r>
          </a:p>
        </p:txBody>
      </p:sp>
      <p:sp>
        <p:nvSpPr>
          <p:cNvPr id="10" name="TextBox 9"/>
          <p:cNvSpPr txBox="1"/>
          <p:nvPr/>
        </p:nvSpPr>
        <p:spPr>
          <a:xfrm>
            <a:off x="395288" y="3659188"/>
            <a:ext cx="1479550" cy="1476375"/>
          </a:xfrm>
          <a:prstGeom prst="rect">
            <a:avLst/>
          </a:prstGeom>
          <a:solidFill>
            <a:schemeClr val="accent2">
              <a:lumMod val="20000"/>
              <a:lumOff val="80000"/>
            </a:schemeClr>
          </a:solidFill>
        </p:spPr>
        <p:txBody>
          <a:bodyPr wrap="none">
            <a:spAutoFit/>
          </a:bodyPr>
          <a:lstStyle/>
          <a:p>
            <a:pPr>
              <a:defRPr/>
            </a:pPr>
            <a:r>
              <a:rPr lang="en-US" sz="1500" b="1" dirty="0">
                <a:cs typeface="Arial" charset="0"/>
              </a:rPr>
              <a:t>Electrical signal</a:t>
            </a:r>
          </a:p>
          <a:p>
            <a:pPr>
              <a:defRPr/>
            </a:pPr>
            <a:r>
              <a:rPr lang="en-US" sz="1500" dirty="0">
                <a:cs typeface="Arial" charset="0"/>
              </a:rPr>
              <a:t>0-10 V</a:t>
            </a:r>
          </a:p>
          <a:p>
            <a:pPr>
              <a:defRPr/>
            </a:pPr>
            <a:r>
              <a:rPr lang="en-US" sz="1500" dirty="0">
                <a:cs typeface="Arial" charset="0"/>
              </a:rPr>
              <a:t>4-20 mA</a:t>
            </a:r>
          </a:p>
          <a:p>
            <a:pPr>
              <a:defRPr/>
            </a:pPr>
            <a:r>
              <a:rPr lang="en-US" sz="1500" dirty="0">
                <a:cs typeface="Arial" charset="0"/>
              </a:rPr>
              <a:t>0-20 mA</a:t>
            </a:r>
          </a:p>
          <a:p>
            <a:pPr>
              <a:defRPr/>
            </a:pPr>
            <a:r>
              <a:rPr lang="en-US" sz="1500" dirty="0">
                <a:cs typeface="Arial" charset="0"/>
              </a:rPr>
              <a:t>0-5 V</a:t>
            </a:r>
          </a:p>
          <a:p>
            <a:pPr>
              <a:defRPr/>
            </a:pPr>
            <a:r>
              <a:rPr lang="en-US" sz="1500" dirty="0">
                <a:cs typeface="Arial" charset="0"/>
              </a:rPr>
              <a:t>0.5-3.5V</a:t>
            </a:r>
          </a:p>
        </p:txBody>
      </p:sp>
      <p:sp>
        <p:nvSpPr>
          <p:cNvPr id="11" name="TextBox 10"/>
          <p:cNvSpPr txBox="1"/>
          <p:nvPr/>
        </p:nvSpPr>
        <p:spPr>
          <a:xfrm>
            <a:off x="2482850" y="5276850"/>
            <a:ext cx="1243013" cy="554038"/>
          </a:xfrm>
          <a:prstGeom prst="rect">
            <a:avLst/>
          </a:prstGeom>
          <a:solidFill>
            <a:schemeClr val="accent2">
              <a:lumMod val="20000"/>
              <a:lumOff val="80000"/>
            </a:schemeClr>
          </a:solidFill>
        </p:spPr>
        <p:txBody>
          <a:bodyPr wrap="none">
            <a:spAutoFit/>
          </a:bodyPr>
          <a:lstStyle/>
          <a:p>
            <a:pPr>
              <a:defRPr/>
            </a:pPr>
            <a:r>
              <a:rPr lang="en-US" sz="1500" b="1" dirty="0">
                <a:cs typeface="Arial" charset="0"/>
              </a:rPr>
              <a:t>Range</a:t>
            </a:r>
          </a:p>
          <a:p>
            <a:pPr>
              <a:defRPr/>
            </a:pPr>
            <a:r>
              <a:rPr lang="en-US" sz="1500" dirty="0">
                <a:cs typeface="Arial" charset="0"/>
              </a:rPr>
              <a:t>Min    -   Max</a:t>
            </a:r>
          </a:p>
        </p:txBody>
      </p:sp>
      <p:cxnSp>
        <p:nvCxnSpPr>
          <p:cNvPr id="12" name="Straight Connector 11"/>
          <p:cNvCxnSpPr>
            <a:stCxn id="7" idx="3"/>
          </p:cNvCxnSpPr>
          <p:nvPr/>
        </p:nvCxnSpPr>
        <p:spPr>
          <a:xfrm flipV="1">
            <a:off x="2824163" y="2384425"/>
            <a:ext cx="631825" cy="3349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1"/>
          </p:cNvCxnSpPr>
          <p:nvPr/>
        </p:nvCxnSpPr>
        <p:spPr>
          <a:xfrm flipH="1" flipV="1">
            <a:off x="5172075" y="2593975"/>
            <a:ext cx="876300" cy="13144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874838" y="3540125"/>
            <a:ext cx="2049462" cy="9334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9" idx="0"/>
          </p:cNvCxnSpPr>
          <p:nvPr/>
        </p:nvCxnSpPr>
        <p:spPr>
          <a:xfrm flipH="1" flipV="1">
            <a:off x="4606132" y="3317558"/>
            <a:ext cx="280987" cy="15811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0"/>
          </p:cNvCxnSpPr>
          <p:nvPr/>
        </p:nvCxnSpPr>
        <p:spPr>
          <a:xfrm flipV="1">
            <a:off x="3103563" y="4397375"/>
            <a:ext cx="939800" cy="8794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334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6938" y="2618179"/>
            <a:ext cx="233997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3"/>
          <p:cNvSpPr>
            <a:spLocks noGrp="1"/>
          </p:cNvSpPr>
          <p:nvPr>
            <p:ph type="title"/>
          </p:nvPr>
        </p:nvSpPr>
        <p:spPr>
          <a:xfrm>
            <a:off x="359999" y="360000"/>
            <a:ext cx="8421525" cy="430887"/>
          </a:xfrm>
        </p:spPr>
        <p:txBody>
          <a:bodyPr/>
          <a:lstStyle/>
          <a:p>
            <a:pPr eaLnBrk="1" hangingPunct="1"/>
            <a:r>
              <a:rPr lang="en-US" altLang="da-DK" sz="2800" dirty="0">
                <a:latin typeface="Calibri" panose="020F0502020204030204" pitchFamily="34" charset="0"/>
                <a:cs typeface="Calibri" panose="020F0502020204030204" pitchFamily="34" charset="0"/>
              </a:rPr>
              <a:t>Settings – Digital input 1 and 2 (up to 4)  </a:t>
            </a:r>
          </a:p>
        </p:txBody>
      </p:sp>
      <p:sp>
        <p:nvSpPr>
          <p:cNvPr id="33796" name="Subtitle 14"/>
          <p:cNvSpPr>
            <a:spLocks noGrp="1"/>
          </p:cNvSpPr>
          <p:nvPr>
            <p:ph sz="quarter" idx="14"/>
          </p:nvPr>
        </p:nvSpPr>
        <p:spPr>
          <a:xfrm>
            <a:off x="360000" y="991174"/>
            <a:ext cx="8420400" cy="4450938"/>
          </a:xfrm>
          <a:prstGeom prst="rect">
            <a:avLst/>
          </a:prstGeom>
        </p:spPr>
        <p:txBody>
          <a:bodyPr/>
          <a:lstStyle/>
          <a:p>
            <a:pPr eaLnBrk="1" hangingPunct="1"/>
            <a:r>
              <a:rPr lang="en-US" altLang="da-DK" dirty="0">
                <a:latin typeface="Calibri" panose="020F0502020204030204" pitchFamily="34" charset="0"/>
                <a:cs typeface="Calibri" panose="020F0502020204030204" pitchFamily="34" charset="0"/>
              </a:rPr>
              <a:t>Digital input 1 and 2 can be configured to different </a:t>
            </a:r>
            <a:br>
              <a:rPr lang="en-US" altLang="da-DK" dirty="0">
                <a:latin typeface="Calibri" panose="020F0502020204030204" pitchFamily="34" charset="0"/>
                <a:cs typeface="Calibri" panose="020F0502020204030204" pitchFamily="34" charset="0"/>
              </a:rPr>
            </a:br>
            <a:r>
              <a:rPr lang="en-US" altLang="da-DK" dirty="0">
                <a:latin typeface="Calibri" panose="020F0502020204030204" pitchFamily="34" charset="0"/>
                <a:cs typeface="Calibri" panose="020F0502020204030204" pitchFamily="34" charset="0"/>
              </a:rPr>
              <a:t>user selected functions</a:t>
            </a:r>
          </a:p>
        </p:txBody>
      </p:sp>
      <p:sp>
        <p:nvSpPr>
          <p:cNvPr id="7" name="TextBox 6"/>
          <p:cNvSpPr txBox="1"/>
          <p:nvPr/>
        </p:nvSpPr>
        <p:spPr>
          <a:xfrm>
            <a:off x="358775" y="1765691"/>
            <a:ext cx="1843088" cy="2400300"/>
          </a:xfrm>
          <a:prstGeom prst="rect">
            <a:avLst/>
          </a:prstGeom>
          <a:solidFill>
            <a:schemeClr val="accent2">
              <a:lumMod val="40000"/>
              <a:lumOff val="60000"/>
            </a:schemeClr>
          </a:solidFill>
        </p:spPr>
        <p:txBody>
          <a:bodyPr wrap="none">
            <a:spAutoFit/>
          </a:bodyPr>
          <a:lstStyle/>
          <a:p>
            <a:pPr eaLnBrk="1" hangingPunct="1">
              <a:defRPr/>
            </a:pPr>
            <a:r>
              <a:rPr lang="en-US" sz="1500" b="1" dirty="0">
                <a:latin typeface="Calibri" panose="020F0502020204030204" pitchFamily="34" charset="0"/>
                <a:cs typeface="Calibri" panose="020F0502020204030204" pitchFamily="34" charset="0"/>
              </a:rPr>
              <a:t>Function Dig input 1</a:t>
            </a:r>
          </a:p>
          <a:p>
            <a:pPr eaLnBrk="1" hangingPunct="1">
              <a:defRPr/>
            </a:pPr>
            <a:r>
              <a:rPr lang="en-US" sz="1500" dirty="0">
                <a:latin typeface="Calibri" panose="020F0502020204030204" pitchFamily="34" charset="0"/>
                <a:cs typeface="Calibri" panose="020F0502020204030204" pitchFamily="34" charset="0"/>
              </a:rPr>
              <a:t>Not active</a:t>
            </a:r>
          </a:p>
          <a:p>
            <a:pPr eaLnBrk="1" hangingPunct="1">
              <a:defRPr/>
            </a:pPr>
            <a:r>
              <a:rPr lang="en-US" sz="1500" dirty="0">
                <a:latin typeface="Calibri" panose="020F0502020204030204" pitchFamily="34" charset="0"/>
                <a:cs typeface="Calibri" panose="020F0502020204030204" pitchFamily="34" charset="0"/>
              </a:rPr>
              <a:t>Ext. Stop</a:t>
            </a:r>
          </a:p>
          <a:p>
            <a:pPr eaLnBrk="1" hangingPunct="1">
              <a:defRPr/>
            </a:pPr>
            <a:r>
              <a:rPr lang="en-US" sz="1500" dirty="0">
                <a:latin typeface="Calibri" panose="020F0502020204030204" pitchFamily="34" charset="0"/>
                <a:cs typeface="Calibri" panose="020F0502020204030204" pitchFamily="34" charset="0"/>
              </a:rPr>
              <a:t>Min.</a:t>
            </a:r>
          </a:p>
          <a:p>
            <a:pPr eaLnBrk="1" hangingPunct="1">
              <a:defRPr/>
            </a:pPr>
            <a:r>
              <a:rPr lang="en-US" sz="1500" dirty="0">
                <a:latin typeface="Calibri" panose="020F0502020204030204" pitchFamily="34" charset="0"/>
                <a:cs typeface="Calibri" panose="020F0502020204030204" pitchFamily="34" charset="0"/>
              </a:rPr>
              <a:t>Max.</a:t>
            </a:r>
          </a:p>
          <a:p>
            <a:pPr eaLnBrk="1" hangingPunct="1">
              <a:defRPr/>
            </a:pPr>
            <a:r>
              <a:rPr lang="en-US" sz="1500" dirty="0">
                <a:latin typeface="Calibri" panose="020F0502020204030204" pitchFamily="34" charset="0"/>
                <a:cs typeface="Calibri" panose="020F0502020204030204" pitchFamily="34" charset="0"/>
              </a:rPr>
              <a:t>Ext. fault</a:t>
            </a:r>
          </a:p>
          <a:p>
            <a:pPr eaLnBrk="1" hangingPunct="1">
              <a:defRPr/>
            </a:pPr>
            <a:r>
              <a:rPr lang="en-US" sz="1500" dirty="0">
                <a:latin typeface="Calibri" panose="020F0502020204030204" pitchFamily="34" charset="0"/>
                <a:cs typeface="Calibri" panose="020F0502020204030204" pitchFamily="34" charset="0"/>
              </a:rPr>
              <a:t>Flow switch</a:t>
            </a:r>
          </a:p>
          <a:p>
            <a:pPr eaLnBrk="1" hangingPunct="1">
              <a:defRPr/>
            </a:pPr>
            <a:r>
              <a:rPr lang="en-US" sz="1500" dirty="0">
                <a:latin typeface="Calibri" panose="020F0502020204030204" pitchFamily="34" charset="0"/>
                <a:cs typeface="Calibri" panose="020F0502020204030204" pitchFamily="34" charset="0"/>
              </a:rPr>
              <a:t>Alarm reset</a:t>
            </a:r>
          </a:p>
          <a:p>
            <a:pPr eaLnBrk="1" hangingPunct="1">
              <a:defRPr/>
            </a:pPr>
            <a:r>
              <a:rPr lang="en-US" sz="1500" dirty="0">
                <a:latin typeface="Calibri" panose="020F0502020204030204" pitchFamily="34" charset="0"/>
                <a:cs typeface="Calibri" panose="020F0502020204030204" pitchFamily="34" charset="0"/>
              </a:rPr>
              <a:t>Dry running</a:t>
            </a:r>
          </a:p>
          <a:p>
            <a:pPr eaLnBrk="1" hangingPunct="1">
              <a:defRPr/>
            </a:pPr>
            <a:r>
              <a:rPr lang="en-US" sz="1500" dirty="0">
                <a:latin typeface="Calibri" panose="020F0502020204030204" pitchFamily="34" charset="0"/>
                <a:cs typeface="Calibri" panose="020F0502020204030204" pitchFamily="34" charset="0"/>
              </a:rPr>
              <a:t>Accumulated flow</a:t>
            </a:r>
          </a:p>
        </p:txBody>
      </p:sp>
      <p:sp>
        <p:nvSpPr>
          <p:cNvPr id="8" name="TextBox 7"/>
          <p:cNvSpPr txBox="1"/>
          <p:nvPr/>
        </p:nvSpPr>
        <p:spPr>
          <a:xfrm>
            <a:off x="2646363" y="1752991"/>
            <a:ext cx="2259914" cy="2631490"/>
          </a:xfrm>
          <a:prstGeom prst="rect">
            <a:avLst/>
          </a:prstGeom>
          <a:solidFill>
            <a:schemeClr val="accent2">
              <a:lumMod val="40000"/>
              <a:lumOff val="60000"/>
            </a:schemeClr>
          </a:solidFill>
        </p:spPr>
        <p:txBody>
          <a:bodyPr wrap="none">
            <a:spAutoFit/>
          </a:bodyPr>
          <a:lstStyle/>
          <a:p>
            <a:pPr eaLnBrk="1" hangingPunct="1">
              <a:defRPr/>
            </a:pPr>
            <a:r>
              <a:rPr lang="en-US" sz="1500" b="1" dirty="0">
                <a:latin typeface="Calibri" panose="020F0502020204030204" pitchFamily="34" charset="0"/>
                <a:cs typeface="Calibri" panose="020F0502020204030204" pitchFamily="34" charset="0"/>
              </a:rPr>
              <a:t>Function Dig input 2</a:t>
            </a:r>
          </a:p>
          <a:p>
            <a:pPr eaLnBrk="1" hangingPunct="1">
              <a:defRPr/>
            </a:pPr>
            <a:r>
              <a:rPr lang="en-US" sz="1500" dirty="0">
                <a:latin typeface="Calibri" panose="020F0502020204030204" pitchFamily="34" charset="0"/>
                <a:cs typeface="Calibri" panose="020F0502020204030204" pitchFamily="34" charset="0"/>
              </a:rPr>
              <a:t>Not active</a:t>
            </a:r>
          </a:p>
          <a:p>
            <a:pPr eaLnBrk="1" hangingPunct="1">
              <a:defRPr/>
            </a:pPr>
            <a:r>
              <a:rPr lang="en-US" sz="1500" dirty="0">
                <a:latin typeface="Calibri" panose="020F0502020204030204" pitchFamily="34" charset="0"/>
                <a:cs typeface="Calibri" panose="020F0502020204030204" pitchFamily="34" charset="0"/>
              </a:rPr>
              <a:t>Ext. Stop</a:t>
            </a:r>
          </a:p>
          <a:p>
            <a:pPr eaLnBrk="1" hangingPunct="1">
              <a:defRPr/>
            </a:pPr>
            <a:r>
              <a:rPr lang="en-US" sz="1500" dirty="0">
                <a:latin typeface="Calibri" panose="020F0502020204030204" pitchFamily="34" charset="0"/>
                <a:cs typeface="Calibri" panose="020F0502020204030204" pitchFamily="34" charset="0"/>
              </a:rPr>
              <a:t>Min.</a:t>
            </a:r>
          </a:p>
          <a:p>
            <a:pPr eaLnBrk="1" hangingPunct="1">
              <a:defRPr/>
            </a:pPr>
            <a:r>
              <a:rPr lang="en-US" sz="1500" dirty="0">
                <a:latin typeface="Calibri" panose="020F0502020204030204" pitchFamily="34" charset="0"/>
                <a:cs typeface="Calibri" panose="020F0502020204030204" pitchFamily="34" charset="0"/>
              </a:rPr>
              <a:t>Max.</a:t>
            </a:r>
          </a:p>
          <a:p>
            <a:pPr eaLnBrk="1" hangingPunct="1">
              <a:defRPr/>
            </a:pPr>
            <a:r>
              <a:rPr lang="en-US" sz="1500" dirty="0">
                <a:latin typeface="Calibri" panose="020F0502020204030204" pitchFamily="34" charset="0"/>
                <a:cs typeface="Calibri" panose="020F0502020204030204" pitchFamily="34" charset="0"/>
              </a:rPr>
              <a:t>Ext. fault</a:t>
            </a:r>
          </a:p>
          <a:p>
            <a:pPr eaLnBrk="1" hangingPunct="1">
              <a:defRPr/>
            </a:pPr>
            <a:r>
              <a:rPr lang="en-US" sz="1500" dirty="0">
                <a:latin typeface="Calibri" panose="020F0502020204030204" pitchFamily="34" charset="0"/>
                <a:cs typeface="Calibri" panose="020F0502020204030204" pitchFamily="34" charset="0"/>
              </a:rPr>
              <a:t>Flow switch</a:t>
            </a:r>
          </a:p>
          <a:p>
            <a:pPr eaLnBrk="1" hangingPunct="1">
              <a:defRPr/>
            </a:pPr>
            <a:r>
              <a:rPr lang="en-US" sz="1500" dirty="0">
                <a:latin typeface="Calibri" panose="020F0502020204030204" pitchFamily="34" charset="0"/>
                <a:cs typeface="Calibri" panose="020F0502020204030204" pitchFamily="34" charset="0"/>
              </a:rPr>
              <a:t>Alarm reset</a:t>
            </a:r>
          </a:p>
          <a:p>
            <a:pPr eaLnBrk="1" hangingPunct="1">
              <a:defRPr/>
            </a:pPr>
            <a:r>
              <a:rPr lang="en-US" sz="1500" dirty="0">
                <a:latin typeface="Calibri" panose="020F0502020204030204" pitchFamily="34" charset="0"/>
                <a:cs typeface="Calibri" panose="020F0502020204030204" pitchFamily="34" charset="0"/>
              </a:rPr>
              <a:t>Dry running</a:t>
            </a:r>
          </a:p>
          <a:p>
            <a:pPr eaLnBrk="1" hangingPunct="1">
              <a:defRPr/>
            </a:pPr>
            <a:r>
              <a:rPr lang="en-US" sz="1500" dirty="0">
                <a:latin typeface="Calibri" panose="020F0502020204030204" pitchFamily="34" charset="0"/>
                <a:cs typeface="Calibri" panose="020F0502020204030204" pitchFamily="34" charset="0"/>
              </a:rPr>
              <a:t>Accumulated flow</a:t>
            </a:r>
          </a:p>
          <a:p>
            <a:pPr eaLnBrk="1" hangingPunct="1">
              <a:defRPr/>
            </a:pPr>
            <a:r>
              <a:rPr lang="en-US" sz="1500" dirty="0">
                <a:latin typeface="Calibri" panose="020F0502020204030204" pitchFamily="34" charset="0"/>
                <a:cs typeface="Calibri" panose="020F0502020204030204" pitchFamily="34" charset="0"/>
              </a:rPr>
              <a:t>Predefined setpoint digit 1</a:t>
            </a:r>
          </a:p>
        </p:txBody>
      </p:sp>
      <p:cxnSp>
        <p:nvCxnSpPr>
          <p:cNvPr id="11" name="Straight Connector 10"/>
          <p:cNvCxnSpPr>
            <a:endCxn id="8" idx="3"/>
          </p:cNvCxnSpPr>
          <p:nvPr/>
        </p:nvCxnSpPr>
        <p:spPr>
          <a:xfrm flipH="1" flipV="1">
            <a:off x="4906277" y="3068736"/>
            <a:ext cx="1364349" cy="10289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1"/>
            <a:endCxn id="7" idx="3"/>
          </p:cNvCxnSpPr>
          <p:nvPr/>
        </p:nvCxnSpPr>
        <p:spPr>
          <a:xfrm flipH="1" flipV="1">
            <a:off x="2201863" y="2965841"/>
            <a:ext cx="444500" cy="1028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102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69925" y="104775"/>
            <a:ext cx="7772400" cy="630238"/>
          </a:xfrm>
        </p:spPr>
        <p:txBody>
          <a:bodyPr/>
          <a:lstStyle/>
          <a:p>
            <a:r>
              <a:rPr lang="en-US" altLang="en-US" sz="2400" b="1"/>
              <a:t>Hydro Multi-E Operation – Cascade Control</a:t>
            </a:r>
          </a:p>
        </p:txBody>
      </p:sp>
      <p:sp>
        <p:nvSpPr>
          <p:cNvPr id="97283" name="Rectangle 3"/>
          <p:cNvSpPr>
            <a:spLocks noGrp="1" noChangeArrowheads="1"/>
          </p:cNvSpPr>
          <p:nvPr>
            <p:ph type="body" idx="1"/>
          </p:nvPr>
        </p:nvSpPr>
        <p:spPr>
          <a:xfrm>
            <a:off x="547688" y="954088"/>
            <a:ext cx="7767637" cy="4924425"/>
          </a:xfrm>
        </p:spPr>
        <p:txBody>
          <a:bodyPr/>
          <a:lstStyle/>
          <a:p>
            <a:pPr>
              <a:buFontTx/>
              <a:buNone/>
            </a:pPr>
            <a:r>
              <a:rPr lang="en-US" altLang="en-US" sz="1600" b="1" dirty="0"/>
              <a:t>Hydro Multi-E Cascade Control</a:t>
            </a:r>
          </a:p>
          <a:p>
            <a:r>
              <a:rPr lang="en-US" altLang="en-US" sz="1600" dirty="0"/>
              <a:t>Only the required number of pumps are running at any given </a:t>
            </a:r>
            <a:r>
              <a:rPr lang="en-US" altLang="en-US" dirty="0"/>
              <a:t>time to maintain the Constant Pressure.</a:t>
            </a:r>
            <a:endParaRPr lang="en-US" altLang="en-US" sz="1600" dirty="0"/>
          </a:p>
          <a:p>
            <a:endParaRPr lang="en-US" altLang="en-US" sz="1600" dirty="0"/>
          </a:p>
          <a:p>
            <a:r>
              <a:rPr lang="en-US" altLang="en-US" sz="1600" dirty="0"/>
              <a:t>Pump operation is automatic and alters among the pumps in the system.</a:t>
            </a:r>
          </a:p>
          <a:p>
            <a:pPr>
              <a:buFontTx/>
              <a:buNone/>
            </a:pPr>
            <a:endParaRPr lang="en-US" altLang="en-US" sz="1600" dirty="0"/>
          </a:p>
          <a:p>
            <a:r>
              <a:rPr lang="en-US" altLang="en-US" sz="1600" dirty="0"/>
              <a:t>Pump alternation is based on First-On, First-Off. This insures equal wear on all pumps, i.e.: Pump #1 is not necessarily the Lead Pump.</a:t>
            </a:r>
          </a:p>
          <a:p>
            <a:pPr>
              <a:buFontTx/>
              <a:buNone/>
            </a:pPr>
            <a:endParaRPr lang="en-US" altLang="en-US" sz="1600" dirty="0"/>
          </a:p>
          <a:p>
            <a:pPr lvl="1"/>
            <a:r>
              <a:rPr lang="en-US" altLang="en-US" sz="1400" b="1" dirty="0"/>
              <a:t>When a pump needs to be staged ON, the pump that has been OFF the longest time will be staged ON.</a:t>
            </a:r>
          </a:p>
          <a:p>
            <a:pPr lvl="1">
              <a:buFontTx/>
              <a:buNone/>
            </a:pPr>
            <a:endParaRPr lang="en-US" altLang="en-US" sz="1400" b="1" dirty="0"/>
          </a:p>
          <a:p>
            <a:pPr lvl="1"/>
            <a:r>
              <a:rPr lang="en-US" altLang="en-US" sz="1400" b="1" dirty="0"/>
              <a:t>When a pump needs to be staged OFF, the pump that has been ON the longest time will be staged OFF.</a:t>
            </a:r>
          </a:p>
          <a:p>
            <a:pPr lvl="1">
              <a:buFontTx/>
              <a:buNone/>
            </a:pPr>
            <a:endParaRPr lang="en-US" altLang="en-US" sz="1400" b="1" dirty="0"/>
          </a:p>
          <a:p>
            <a:pPr lvl="1"/>
            <a:r>
              <a:rPr lang="en-US" altLang="en-US" sz="1400" b="1" dirty="0"/>
              <a:t>When one pump has been running continuously for 24 hours, the pumping duty is automatically taken over by the pump which has been OFF for the longest time, i.e. if there are any free pumps.</a:t>
            </a:r>
          </a:p>
          <a:p>
            <a:endParaRPr lang="en-US" altLang="en-US" sz="1400" b="1" dirty="0"/>
          </a:p>
        </p:txBody>
      </p:sp>
    </p:spTree>
    <p:extLst>
      <p:ext uri="{BB962C8B-B14F-4D97-AF65-F5344CB8AC3E}">
        <p14:creationId xmlns:p14="http://schemas.microsoft.com/office/powerpoint/2010/main" val="777890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Online Image Placeholder 3"/>
          <p:cNvSpPr>
            <a:spLocks noGrp="1"/>
          </p:cNvSpPr>
          <p:nvPr>
            <p:ph type="clipArt" sz="half" idx="2"/>
          </p:nvPr>
        </p:nvSpPr>
        <p:spPr/>
      </p:sp>
      <p:pic>
        <p:nvPicPr>
          <p:cNvPr id="8" name="Picture 7"/>
          <p:cNvPicPr>
            <a:picLocks noChangeAspect="1"/>
          </p:cNvPicPr>
          <p:nvPr/>
        </p:nvPicPr>
        <p:blipFill>
          <a:blip r:embed="rId2"/>
          <a:stretch>
            <a:fillRect/>
          </a:stretch>
        </p:blipFill>
        <p:spPr>
          <a:xfrm>
            <a:off x="685800" y="29547"/>
            <a:ext cx="7772400" cy="6338336"/>
          </a:xfrm>
          <a:prstGeom prst="rect">
            <a:avLst/>
          </a:prstGeom>
        </p:spPr>
      </p:pic>
      <p:sp>
        <p:nvSpPr>
          <p:cNvPr id="5" name="Oval 4"/>
          <p:cNvSpPr/>
          <p:nvPr/>
        </p:nvSpPr>
        <p:spPr>
          <a:xfrm>
            <a:off x="3505200" y="3962400"/>
            <a:ext cx="4013718" cy="3001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736211"/>
            <a:ext cx="4013718" cy="2801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76600" y="1295400"/>
            <a:ext cx="4013718" cy="246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892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30887"/>
          </a:xfrm>
        </p:spPr>
        <p:txBody>
          <a:bodyPr/>
          <a:lstStyle/>
          <a:p>
            <a:r>
              <a:rPr lang="en-US" sz="2800" dirty="0">
                <a:latin typeface="Calibri" panose="020F0502020204030204" pitchFamily="34" charset="0"/>
                <a:cs typeface="Calibri" panose="020F0502020204030204" pitchFamily="34" charset="0"/>
              </a:rPr>
              <a:t>Pulse flowmeter input</a:t>
            </a:r>
          </a:p>
        </p:txBody>
      </p:sp>
      <p:sp>
        <p:nvSpPr>
          <p:cNvPr id="3" name="Text Placeholder 2"/>
          <p:cNvSpPr>
            <a:spLocks noGrp="1"/>
          </p:cNvSpPr>
          <p:nvPr>
            <p:ph type="body" sz="half" idx="1"/>
          </p:nvPr>
        </p:nvSpPr>
        <p:spPr>
          <a:xfrm>
            <a:off x="304800" y="2286000"/>
            <a:ext cx="4114800" cy="1686616"/>
          </a:xfrm>
        </p:spPr>
        <p:txBody>
          <a:bodyPr/>
          <a:lstStyle/>
          <a:p>
            <a:pPr marL="0" indent="0">
              <a:buNone/>
            </a:pPr>
            <a:r>
              <a:rPr lang="en-US" sz="2000" dirty="0">
                <a:latin typeface="Calibri" panose="020F0502020204030204" pitchFamily="34" charset="0"/>
                <a:cs typeface="Calibri" panose="020F0502020204030204" pitchFamily="34" charset="0"/>
              </a:rPr>
              <a:t>Pulse flowmeter</a:t>
            </a:r>
          </a:p>
          <a:p>
            <a:pPr marL="0" indent="0">
              <a:buNone/>
            </a:pPr>
            <a:r>
              <a:rPr lang="en-US" dirty="0">
                <a:latin typeface="Calibri" panose="020F0502020204030204" pitchFamily="34" charset="0"/>
                <a:cs typeface="Calibri" panose="020F0502020204030204" pitchFamily="34" charset="0"/>
              </a:rPr>
              <a:t>Can connect an external pulse flowmeter to available digital input and use to register the actual and accumulated flows</a:t>
            </a:r>
          </a:p>
          <a:p>
            <a:r>
              <a:rPr lang="en-US" dirty="0">
                <a:latin typeface="Calibri" panose="020F0502020204030204" pitchFamily="34" charset="0"/>
                <a:cs typeface="Calibri" panose="020F0502020204030204" pitchFamily="34" charset="0"/>
              </a:rPr>
              <a:t>Accumulated flow and specific energy calculation</a:t>
            </a:r>
          </a:p>
        </p:txBody>
      </p:sp>
      <p:pic>
        <p:nvPicPr>
          <p:cNvPr id="6" name="Picture 5"/>
          <p:cNvPicPr>
            <a:picLocks noChangeAspect="1"/>
          </p:cNvPicPr>
          <p:nvPr/>
        </p:nvPicPr>
        <p:blipFill>
          <a:blip r:embed="rId2"/>
          <a:stretch>
            <a:fillRect/>
          </a:stretch>
        </p:blipFill>
        <p:spPr>
          <a:xfrm>
            <a:off x="4876800" y="1752600"/>
            <a:ext cx="4067743" cy="3038899"/>
          </a:xfrm>
          <a:prstGeom prst="rect">
            <a:avLst/>
          </a:prstGeom>
        </p:spPr>
      </p:pic>
    </p:spTree>
    <p:extLst>
      <p:ext uri="{BB962C8B-B14F-4D97-AF65-F5344CB8AC3E}">
        <p14:creationId xmlns:p14="http://schemas.microsoft.com/office/powerpoint/2010/main" val="1151174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5081" y="1822750"/>
            <a:ext cx="3971925" cy="1477328"/>
          </a:xfrm>
          <a:prstGeom prst="rect">
            <a:avLst/>
          </a:prstGeom>
          <a:noFill/>
        </p:spPr>
        <p:txBody>
          <a:bodyPr wrap="square" rtlCol="0">
            <a:spAutoFit/>
          </a:bodyPr>
          <a:lstStyle/>
          <a:p>
            <a:r>
              <a:rPr lang="en-US" sz="1500" dirty="0"/>
              <a:t>Control from discharge-suction sensor (DP across pumps)</a:t>
            </a:r>
          </a:p>
          <a:p>
            <a:endParaRPr lang="en-US" sz="1500" dirty="0">
              <a:latin typeface="+mn-lt"/>
            </a:endParaRPr>
          </a:p>
          <a:p>
            <a:endParaRPr lang="en-US" sz="1500" dirty="0">
              <a:latin typeface="+mn-lt"/>
            </a:endParaRPr>
          </a:p>
          <a:p>
            <a:r>
              <a:rPr lang="en-US" sz="1500" dirty="0">
                <a:latin typeface="+mn-lt"/>
              </a:rPr>
              <a:t>Replaces need for a differential pressure sensor installed across pumps </a:t>
            </a:r>
          </a:p>
        </p:txBody>
      </p:sp>
      <p:pic>
        <p:nvPicPr>
          <p:cNvPr id="6" name="Picture 5"/>
          <p:cNvPicPr>
            <a:picLocks noChangeAspect="1"/>
          </p:cNvPicPr>
          <p:nvPr/>
        </p:nvPicPr>
        <p:blipFill>
          <a:blip r:embed="rId2"/>
          <a:stretch>
            <a:fillRect/>
          </a:stretch>
        </p:blipFill>
        <p:spPr>
          <a:xfrm>
            <a:off x="5095559" y="793590"/>
            <a:ext cx="2851353" cy="2058320"/>
          </a:xfrm>
          <a:prstGeom prst="rect">
            <a:avLst/>
          </a:prstGeom>
        </p:spPr>
      </p:pic>
      <p:pic>
        <p:nvPicPr>
          <p:cNvPr id="8" name="Picture 7"/>
          <p:cNvPicPr>
            <a:picLocks noChangeAspect="1"/>
          </p:cNvPicPr>
          <p:nvPr/>
        </p:nvPicPr>
        <p:blipFill>
          <a:blip r:embed="rId3"/>
          <a:stretch>
            <a:fillRect/>
          </a:stretch>
        </p:blipFill>
        <p:spPr>
          <a:xfrm>
            <a:off x="5334077" y="3908084"/>
            <a:ext cx="1505160" cy="2210108"/>
          </a:xfrm>
          <a:prstGeom prst="rect">
            <a:avLst/>
          </a:prstGeom>
        </p:spPr>
      </p:pic>
      <p:pic>
        <p:nvPicPr>
          <p:cNvPr id="9" name="Picture 8"/>
          <p:cNvPicPr>
            <a:picLocks noChangeAspect="1"/>
          </p:cNvPicPr>
          <p:nvPr/>
        </p:nvPicPr>
        <p:blipFill>
          <a:blip r:embed="rId3"/>
          <a:stretch>
            <a:fillRect/>
          </a:stretch>
        </p:blipFill>
        <p:spPr>
          <a:xfrm>
            <a:off x="7038765" y="3820227"/>
            <a:ext cx="1505160" cy="2210108"/>
          </a:xfrm>
          <a:prstGeom prst="rect">
            <a:avLst/>
          </a:prstGeom>
        </p:spPr>
      </p:pic>
      <p:sp>
        <p:nvSpPr>
          <p:cNvPr id="10" name="Striped Right Arrow 9"/>
          <p:cNvSpPr/>
          <p:nvPr/>
        </p:nvSpPr>
        <p:spPr>
          <a:xfrm rot="5400000">
            <a:off x="6322022" y="3197158"/>
            <a:ext cx="1176850" cy="778422"/>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91754" y="312883"/>
            <a:ext cx="8420100" cy="536575"/>
          </a:xfrm>
        </p:spPr>
        <p:txBody>
          <a:bodyPr/>
          <a:lstStyle/>
          <a:p>
            <a:r>
              <a:rPr lang="en-US" sz="2400" dirty="0"/>
              <a:t>Calculate Diff. pressure / temp. based on single sensor inputs</a:t>
            </a:r>
            <a:br>
              <a:rPr lang="en-US" sz="2400" dirty="0"/>
            </a:br>
            <a:endParaRPr lang="en-US" sz="2400" dirty="0"/>
          </a:p>
        </p:txBody>
      </p:sp>
    </p:spTree>
    <p:extLst>
      <p:ext uri="{BB962C8B-B14F-4D97-AF65-F5344CB8AC3E}">
        <p14:creationId xmlns:p14="http://schemas.microsoft.com/office/powerpoint/2010/main" val="1763211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4"/>
          <p:cNvSpPr>
            <a:spLocks noChangeArrowheads="1"/>
          </p:cNvSpPr>
          <p:nvPr/>
        </p:nvSpPr>
        <p:spPr bwMode="auto">
          <a:xfrm>
            <a:off x="377825" y="363821"/>
            <a:ext cx="795337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1600">
                <a:solidFill>
                  <a:schemeClr val="bg1"/>
                </a:solidFill>
                <a:latin typeface="Grundfos TheSans" panose="020B0503040302060204" pitchFamily="34" charset="0"/>
              </a:defRPr>
            </a:lvl1pPr>
            <a:lvl2pPr marL="534988" indent="-173038">
              <a:spcBef>
                <a:spcPct val="20000"/>
              </a:spcBef>
              <a:buChar char="–"/>
              <a:defRPr sz="1600">
                <a:solidFill>
                  <a:schemeClr val="bg1"/>
                </a:solidFill>
                <a:latin typeface="Grundfos TheSans" panose="020B0503040302060204" pitchFamily="34" charset="0"/>
              </a:defRPr>
            </a:lvl2pPr>
            <a:lvl3pPr marL="898525" indent="-90488">
              <a:spcBef>
                <a:spcPct val="20000"/>
              </a:spcBef>
              <a:buChar char="•"/>
              <a:defRPr sz="1600">
                <a:solidFill>
                  <a:schemeClr val="bg1"/>
                </a:solidFill>
                <a:latin typeface="Grundfos TheSans" panose="020B0503040302060204" pitchFamily="34" charset="0"/>
              </a:defRPr>
            </a:lvl3pPr>
            <a:lvl4pPr marL="1343025" indent="-180975">
              <a:spcBef>
                <a:spcPct val="20000"/>
              </a:spcBef>
              <a:buChar char="–"/>
              <a:defRPr sz="1600">
                <a:solidFill>
                  <a:schemeClr val="bg1"/>
                </a:solidFill>
                <a:latin typeface="Grundfos TheSans" panose="020B0503040302060204" pitchFamily="34" charset="0"/>
              </a:defRPr>
            </a:lvl4pPr>
            <a:lvl5pPr marL="1704975" indent="-180975">
              <a:spcBef>
                <a:spcPct val="20000"/>
              </a:spcBef>
              <a:buChar char="»"/>
              <a:defRPr sz="1600">
                <a:solidFill>
                  <a:schemeClr val="bg1"/>
                </a:solidFill>
                <a:latin typeface="Grundfos TheSans" panose="020B0503040302060204" pitchFamily="34" charset="0"/>
              </a:defRPr>
            </a:lvl5pPr>
            <a:lvl6pPr marL="2162175" indent="-180975" eaLnBrk="0" fontAlgn="base" hangingPunct="0">
              <a:spcBef>
                <a:spcPct val="20000"/>
              </a:spcBef>
              <a:spcAft>
                <a:spcPct val="0"/>
              </a:spcAft>
              <a:buChar char="»"/>
              <a:defRPr sz="1600">
                <a:solidFill>
                  <a:schemeClr val="bg1"/>
                </a:solidFill>
                <a:latin typeface="Grundfos TheSans" panose="020B0503040302060204" pitchFamily="34" charset="0"/>
              </a:defRPr>
            </a:lvl6pPr>
            <a:lvl7pPr marL="2619375" indent="-180975" eaLnBrk="0" fontAlgn="base" hangingPunct="0">
              <a:spcBef>
                <a:spcPct val="20000"/>
              </a:spcBef>
              <a:spcAft>
                <a:spcPct val="0"/>
              </a:spcAft>
              <a:buChar char="»"/>
              <a:defRPr sz="1600">
                <a:solidFill>
                  <a:schemeClr val="bg1"/>
                </a:solidFill>
                <a:latin typeface="Grundfos TheSans" panose="020B0503040302060204" pitchFamily="34" charset="0"/>
              </a:defRPr>
            </a:lvl7pPr>
            <a:lvl8pPr marL="3076575" indent="-180975" eaLnBrk="0" fontAlgn="base" hangingPunct="0">
              <a:spcBef>
                <a:spcPct val="20000"/>
              </a:spcBef>
              <a:spcAft>
                <a:spcPct val="0"/>
              </a:spcAft>
              <a:buChar char="»"/>
              <a:defRPr sz="1600">
                <a:solidFill>
                  <a:schemeClr val="bg1"/>
                </a:solidFill>
                <a:latin typeface="Grundfos TheSans" panose="020B0503040302060204" pitchFamily="34" charset="0"/>
              </a:defRPr>
            </a:lvl8pPr>
            <a:lvl9pPr marL="3533775" indent="-180975" eaLnBrk="0" fontAlgn="base" hangingPunct="0">
              <a:spcBef>
                <a:spcPct val="20000"/>
              </a:spcBef>
              <a:spcAft>
                <a:spcPct val="0"/>
              </a:spcAft>
              <a:buChar char="»"/>
              <a:defRPr sz="1600">
                <a:solidFill>
                  <a:schemeClr val="bg1"/>
                </a:solidFill>
                <a:latin typeface="Grundfos TheSans" panose="020B0503040302060204" pitchFamily="34" charset="0"/>
              </a:defRPr>
            </a:lvl9pPr>
          </a:lstStyle>
          <a:p>
            <a:pPr>
              <a:spcBef>
                <a:spcPct val="0"/>
              </a:spcBef>
              <a:buFontTx/>
              <a:buNone/>
            </a:pPr>
            <a:r>
              <a:rPr lang="en-US" altLang="en-US" sz="2800" b="1" dirty="0">
                <a:solidFill>
                  <a:schemeClr val="tx2"/>
                </a:solidFill>
                <a:latin typeface="Calibri" panose="020F0502020204030204" pitchFamily="34" charset="0"/>
                <a:cs typeface="Calibri" panose="020F0502020204030204" pitchFamily="34" charset="0"/>
              </a:rPr>
              <a:t>Low Flow Stop Function</a:t>
            </a:r>
          </a:p>
        </p:txBody>
      </p:sp>
      <p:sp>
        <p:nvSpPr>
          <p:cNvPr id="96262" name="Rectangle 7"/>
          <p:cNvSpPr>
            <a:spLocks noChangeArrowheads="1"/>
          </p:cNvSpPr>
          <p:nvPr/>
        </p:nvSpPr>
        <p:spPr bwMode="auto">
          <a:xfrm>
            <a:off x="164998" y="1110179"/>
            <a:ext cx="4453302" cy="342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a:spcBef>
                <a:spcPct val="20000"/>
              </a:spcBef>
              <a:buChar char="•"/>
              <a:defRPr sz="1600">
                <a:solidFill>
                  <a:schemeClr val="bg1"/>
                </a:solidFill>
                <a:latin typeface="Grundfos TheSans" panose="020B0503040302060204" pitchFamily="34" charset="0"/>
              </a:defRPr>
            </a:lvl1pPr>
            <a:lvl2pPr marL="465138" indent="-285750">
              <a:spcBef>
                <a:spcPct val="20000"/>
              </a:spcBef>
              <a:buChar char="–"/>
              <a:defRPr sz="1600">
                <a:solidFill>
                  <a:schemeClr val="bg1"/>
                </a:solidFill>
                <a:latin typeface="Grundfos TheSans" panose="020B0503040302060204" pitchFamily="34" charset="0"/>
              </a:defRPr>
            </a:lvl2pPr>
            <a:lvl3pPr marL="1228725" indent="-228600">
              <a:spcBef>
                <a:spcPct val="20000"/>
              </a:spcBef>
              <a:buChar char="•"/>
              <a:defRPr sz="1600">
                <a:solidFill>
                  <a:schemeClr val="bg1"/>
                </a:solidFill>
                <a:latin typeface="Grundfos TheSans" panose="020B0503040302060204" pitchFamily="34" charset="0"/>
              </a:defRPr>
            </a:lvl3pPr>
            <a:lvl4pPr marL="1636713" indent="-228600">
              <a:spcBef>
                <a:spcPct val="20000"/>
              </a:spcBef>
              <a:buChar char="–"/>
              <a:defRPr sz="1600">
                <a:solidFill>
                  <a:schemeClr val="bg1"/>
                </a:solidFill>
                <a:latin typeface="Grundfos TheSans" panose="020B0503040302060204" pitchFamily="34" charset="0"/>
              </a:defRPr>
            </a:lvl4pPr>
            <a:lvl5pPr marL="2057400" indent="-228600">
              <a:spcBef>
                <a:spcPct val="20000"/>
              </a:spcBef>
              <a:buChar char="»"/>
              <a:defRPr sz="1600">
                <a:solidFill>
                  <a:schemeClr val="bg1"/>
                </a:solidFill>
                <a:latin typeface="Grundfos TheSans" panose="020B0503040302060204" pitchFamily="34" charset="0"/>
              </a:defRPr>
            </a:lvl5pPr>
            <a:lvl6pPr marL="2514600" indent="-228600" eaLnBrk="0" fontAlgn="base" hangingPunct="0">
              <a:spcBef>
                <a:spcPct val="20000"/>
              </a:spcBef>
              <a:spcAft>
                <a:spcPct val="0"/>
              </a:spcAft>
              <a:buChar char="»"/>
              <a:defRPr sz="1600">
                <a:solidFill>
                  <a:schemeClr val="bg1"/>
                </a:solidFill>
                <a:latin typeface="Grundfos TheSans" panose="020B0503040302060204" pitchFamily="34" charset="0"/>
              </a:defRPr>
            </a:lvl6pPr>
            <a:lvl7pPr marL="2971800" indent="-228600" eaLnBrk="0" fontAlgn="base" hangingPunct="0">
              <a:spcBef>
                <a:spcPct val="20000"/>
              </a:spcBef>
              <a:spcAft>
                <a:spcPct val="0"/>
              </a:spcAft>
              <a:buChar char="»"/>
              <a:defRPr sz="1600">
                <a:solidFill>
                  <a:schemeClr val="bg1"/>
                </a:solidFill>
                <a:latin typeface="Grundfos TheSans" panose="020B0503040302060204" pitchFamily="34" charset="0"/>
              </a:defRPr>
            </a:lvl7pPr>
            <a:lvl8pPr marL="3429000" indent="-228600" eaLnBrk="0" fontAlgn="base" hangingPunct="0">
              <a:spcBef>
                <a:spcPct val="20000"/>
              </a:spcBef>
              <a:spcAft>
                <a:spcPct val="0"/>
              </a:spcAft>
              <a:buChar char="»"/>
              <a:defRPr sz="1600">
                <a:solidFill>
                  <a:schemeClr val="bg1"/>
                </a:solidFill>
                <a:latin typeface="Grundfos TheSans" panose="020B0503040302060204" pitchFamily="34" charset="0"/>
              </a:defRPr>
            </a:lvl8pPr>
            <a:lvl9pPr marL="3886200" indent="-228600" eaLnBrk="0" fontAlgn="base" hangingPunct="0">
              <a:spcBef>
                <a:spcPct val="20000"/>
              </a:spcBef>
              <a:spcAft>
                <a:spcPct val="0"/>
              </a:spcAft>
              <a:buChar char="»"/>
              <a:defRPr sz="1600">
                <a:solidFill>
                  <a:schemeClr val="bg1"/>
                </a:solidFill>
                <a:latin typeface="Grundfos TheSans" panose="020B0503040302060204" pitchFamily="34" charset="0"/>
              </a:defRPr>
            </a:lvl9pPr>
          </a:lstStyle>
          <a:p>
            <a:pPr>
              <a:spcBef>
                <a:spcPct val="50000"/>
              </a:spcBef>
              <a:buNone/>
            </a:pPr>
            <a:r>
              <a:rPr lang="en-GB" altLang="en-US" b="1" u="sng" dirty="0">
                <a:solidFill>
                  <a:schemeClr val="tx1"/>
                </a:solidFill>
                <a:latin typeface="+mn-lt"/>
              </a:rPr>
              <a:t>Choices to determine activation:</a:t>
            </a:r>
          </a:p>
          <a:p>
            <a:pPr lvl="1">
              <a:spcBef>
                <a:spcPct val="50000"/>
              </a:spcBef>
            </a:pPr>
            <a:r>
              <a:rPr lang="en-GB" altLang="en-US" dirty="0">
                <a:solidFill>
                  <a:schemeClr val="tx1"/>
                </a:solidFill>
                <a:latin typeface="+mn-lt"/>
              </a:rPr>
              <a:t>Energy optimal – Qmin 20%</a:t>
            </a:r>
          </a:p>
          <a:p>
            <a:pPr lvl="1">
              <a:spcBef>
                <a:spcPct val="50000"/>
              </a:spcBef>
            </a:pPr>
            <a:r>
              <a:rPr lang="en-GB" altLang="en-US" dirty="0">
                <a:solidFill>
                  <a:schemeClr val="tx1"/>
                </a:solidFill>
                <a:latin typeface="+mn-lt"/>
              </a:rPr>
              <a:t>High comfort – Qmin 5%</a:t>
            </a:r>
          </a:p>
          <a:p>
            <a:pPr lvl="1">
              <a:spcBef>
                <a:spcPct val="50000"/>
              </a:spcBef>
            </a:pPr>
            <a:r>
              <a:rPr lang="en-GB" altLang="en-US" dirty="0">
                <a:solidFill>
                  <a:schemeClr val="tx1"/>
                </a:solidFill>
                <a:latin typeface="+mn-lt"/>
              </a:rPr>
              <a:t>Custom – Qmin 10% </a:t>
            </a:r>
            <a:r>
              <a:rPr lang="en-GB" altLang="en-US" b="1" dirty="0">
                <a:solidFill>
                  <a:schemeClr val="tx1"/>
                </a:solidFill>
                <a:latin typeface="+mn-lt"/>
              </a:rPr>
              <a:t>(Adjustable)</a:t>
            </a:r>
          </a:p>
          <a:p>
            <a:pPr>
              <a:spcBef>
                <a:spcPct val="50000"/>
              </a:spcBef>
            </a:pPr>
            <a:r>
              <a:rPr lang="en-GB" altLang="en-US" dirty="0">
                <a:solidFill>
                  <a:schemeClr val="tx1"/>
                </a:solidFill>
                <a:latin typeface="+mn-lt"/>
              </a:rPr>
              <a:t> Diaphragm tank volume has to be entered for all operation modes</a:t>
            </a:r>
          </a:p>
          <a:p>
            <a:pPr>
              <a:spcBef>
                <a:spcPct val="50000"/>
              </a:spcBef>
            </a:pPr>
            <a:r>
              <a:rPr lang="en-GB" altLang="en-US" dirty="0">
                <a:solidFill>
                  <a:schemeClr val="tx1"/>
                </a:solidFill>
                <a:latin typeface="+mn-lt"/>
              </a:rPr>
              <a:t>Custom mode the function will use </a:t>
            </a:r>
            <a:r>
              <a:rPr lang="en-GB" altLang="en-US" b="1" dirty="0">
                <a:solidFill>
                  <a:schemeClr val="tx1"/>
                </a:solidFill>
                <a:latin typeface="+mn-lt"/>
              </a:rPr>
              <a:t>user set values </a:t>
            </a:r>
            <a:r>
              <a:rPr lang="en-GB" altLang="en-US" dirty="0">
                <a:solidFill>
                  <a:schemeClr val="tx1"/>
                </a:solidFill>
                <a:latin typeface="+mn-lt"/>
              </a:rPr>
              <a:t>of Delta H, Qmin and diaphragm tank volume.</a:t>
            </a:r>
            <a:endParaRPr lang="en-US" altLang="en-US" dirty="0">
              <a:solidFill>
                <a:schemeClr val="tx1"/>
              </a:solidFill>
              <a:latin typeface="+mn-lt"/>
            </a:endParaRPr>
          </a:p>
          <a:p>
            <a:pPr lvl="1">
              <a:buFont typeface="Wingdings" panose="05000000000000000000" pitchFamily="2" charset="2"/>
              <a:buChar char="§"/>
            </a:pPr>
            <a:endParaRPr lang="en-US" altLang="en-US" dirty="0">
              <a:solidFill>
                <a:schemeClr val="tx1"/>
              </a:solidFill>
              <a:latin typeface="+mn-lt"/>
            </a:endParaRPr>
          </a:p>
          <a:p>
            <a:pPr lvl="1">
              <a:buFont typeface="Wingdings" panose="05000000000000000000" pitchFamily="2" charset="2"/>
              <a:buChar char="§"/>
            </a:pPr>
            <a:endParaRPr lang="en-US" altLang="en-US" dirty="0">
              <a:solidFill>
                <a:schemeClr val="tx1"/>
              </a:solidFill>
              <a:latin typeface="+mn-lt"/>
            </a:endParaRPr>
          </a:p>
        </p:txBody>
      </p:sp>
      <p:sp>
        <p:nvSpPr>
          <p:cNvPr id="15" name="Text Box 8"/>
          <p:cNvSpPr txBox="1">
            <a:spLocks noChangeArrowheads="1"/>
          </p:cNvSpPr>
          <p:nvPr/>
        </p:nvSpPr>
        <p:spPr bwMode="auto">
          <a:xfrm>
            <a:off x="5285997" y="5741924"/>
            <a:ext cx="40214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350" indent="-6350" eaLnBrk="0" hangingPunct="0">
              <a:spcBef>
                <a:spcPct val="20000"/>
              </a:spcBef>
              <a:buChar char="•"/>
              <a:defRPr sz="2000">
                <a:solidFill>
                  <a:schemeClr val="tx1"/>
                </a:solidFill>
                <a:latin typeface="Grundfos TheSans" panose="020B0503040302060204" pitchFamily="34" charset="0"/>
              </a:defRPr>
            </a:lvl1pPr>
            <a:lvl2pPr marL="742950" indent="-285750" eaLnBrk="0" hangingPunct="0">
              <a:spcBef>
                <a:spcPct val="20000"/>
              </a:spcBef>
              <a:buChar char="–"/>
              <a:defRPr>
                <a:solidFill>
                  <a:schemeClr val="tx1"/>
                </a:solidFill>
                <a:latin typeface="Grundfos TheSans" panose="020B0503040302060204" pitchFamily="34" charset="0"/>
              </a:defRPr>
            </a:lvl2pPr>
            <a:lvl3pPr marL="1143000" indent="-228600" eaLnBrk="0" hangingPunct="0">
              <a:spcBef>
                <a:spcPct val="20000"/>
              </a:spcBef>
              <a:buChar char="•"/>
              <a:defRPr>
                <a:solidFill>
                  <a:schemeClr val="tx1"/>
                </a:solidFill>
                <a:latin typeface="Grundfos TheSans" panose="020B0503040302060204" pitchFamily="34" charset="0"/>
              </a:defRPr>
            </a:lvl3pPr>
            <a:lvl4pPr marL="1600200" indent="-228600" eaLnBrk="0" hangingPunct="0">
              <a:spcBef>
                <a:spcPct val="20000"/>
              </a:spcBef>
              <a:buChar char="–"/>
              <a:defRPr>
                <a:solidFill>
                  <a:schemeClr val="tx1"/>
                </a:solidFill>
                <a:latin typeface="Grundfos TheSans" panose="020B0503040302060204" pitchFamily="34" charset="0"/>
              </a:defRPr>
            </a:lvl4pPr>
            <a:lvl5pPr marL="2057400" indent="-228600" eaLnBrk="0" hangingPunct="0">
              <a:spcBef>
                <a:spcPct val="20000"/>
              </a:spcBef>
              <a:buChar char="»"/>
              <a:defRPr>
                <a:solidFill>
                  <a:schemeClr val="tx1"/>
                </a:solidFill>
                <a:latin typeface="Grundfos TheSans" panose="020B0503040302060204" pitchFamily="34" charset="0"/>
              </a:defRPr>
            </a:lvl5pPr>
            <a:lvl6pPr marL="2514600" indent="-228600" eaLnBrk="0" fontAlgn="base" hangingPunct="0">
              <a:spcBef>
                <a:spcPct val="20000"/>
              </a:spcBef>
              <a:spcAft>
                <a:spcPct val="0"/>
              </a:spcAft>
              <a:buChar char="»"/>
              <a:defRPr>
                <a:solidFill>
                  <a:schemeClr val="tx1"/>
                </a:solidFill>
                <a:latin typeface="Grundfos TheSans" panose="020B0503040302060204" pitchFamily="34" charset="0"/>
              </a:defRPr>
            </a:lvl6pPr>
            <a:lvl7pPr marL="2971800" indent="-228600" eaLnBrk="0" fontAlgn="base" hangingPunct="0">
              <a:spcBef>
                <a:spcPct val="20000"/>
              </a:spcBef>
              <a:spcAft>
                <a:spcPct val="0"/>
              </a:spcAft>
              <a:buChar char="»"/>
              <a:defRPr>
                <a:solidFill>
                  <a:schemeClr val="tx1"/>
                </a:solidFill>
                <a:latin typeface="Grundfos TheSans" panose="020B0503040302060204" pitchFamily="34" charset="0"/>
              </a:defRPr>
            </a:lvl7pPr>
            <a:lvl8pPr marL="3429000" indent="-228600" eaLnBrk="0" fontAlgn="base" hangingPunct="0">
              <a:spcBef>
                <a:spcPct val="20000"/>
              </a:spcBef>
              <a:spcAft>
                <a:spcPct val="0"/>
              </a:spcAft>
              <a:buChar char="»"/>
              <a:defRPr>
                <a:solidFill>
                  <a:schemeClr val="tx1"/>
                </a:solidFill>
                <a:latin typeface="Grundfos TheSans" panose="020B0503040302060204" pitchFamily="34" charset="0"/>
              </a:defRPr>
            </a:lvl8pPr>
            <a:lvl9pPr marL="3886200" indent="-228600" eaLnBrk="0" fontAlgn="base" hangingPunct="0">
              <a:spcBef>
                <a:spcPct val="20000"/>
              </a:spcBef>
              <a:spcAft>
                <a:spcPct val="0"/>
              </a:spcAft>
              <a:buChar char="»"/>
              <a:defRPr>
                <a:solidFill>
                  <a:schemeClr val="tx1"/>
                </a:solidFill>
                <a:latin typeface="Grundfos TheSans" panose="020B0503040302060204" pitchFamily="34" charset="0"/>
              </a:defRPr>
            </a:lvl9pPr>
          </a:lstStyle>
          <a:p>
            <a:pPr eaLnBrk="1" hangingPunct="1">
              <a:spcBef>
                <a:spcPct val="50000"/>
              </a:spcBef>
              <a:buFontTx/>
              <a:buNone/>
            </a:pPr>
            <a:r>
              <a:rPr lang="en-GB" altLang="en-US" sz="1600" b="1" dirty="0">
                <a:solidFill>
                  <a:schemeClr val="tx2"/>
                </a:solidFill>
              </a:rPr>
              <a:t>In a low flow condition (Q&lt;Qmin) operation is changed to on/off operation</a:t>
            </a:r>
          </a:p>
        </p:txBody>
      </p:sp>
      <p:pic>
        <p:nvPicPr>
          <p:cNvPr id="2" name="Picture 1"/>
          <p:cNvPicPr>
            <a:picLocks noChangeAspect="1"/>
          </p:cNvPicPr>
          <p:nvPr/>
        </p:nvPicPr>
        <p:blipFill>
          <a:blip r:embed="rId3"/>
          <a:stretch>
            <a:fillRect/>
          </a:stretch>
        </p:blipFill>
        <p:spPr>
          <a:xfrm>
            <a:off x="5525286" y="3678786"/>
            <a:ext cx="3265085" cy="2083435"/>
          </a:xfrm>
          <a:prstGeom prst="rect">
            <a:avLst/>
          </a:prstGeom>
        </p:spPr>
      </p:pic>
      <p:pic>
        <p:nvPicPr>
          <p:cNvPr id="9"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1167" y="525377"/>
            <a:ext cx="1958101" cy="29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6971167" y="1020611"/>
            <a:ext cx="1958101" cy="9470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75966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9C2B63-5F50-4D92-8639-C56E81F84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329" t="6973" r="10959" b="4108"/>
          <a:stretch/>
        </p:blipFill>
        <p:spPr>
          <a:xfrm>
            <a:off x="1619250" y="685800"/>
            <a:ext cx="6057900" cy="5517016"/>
          </a:xfrm>
          <a:prstGeom prst="rect">
            <a:avLst/>
          </a:prstGeom>
        </p:spPr>
      </p:pic>
      <p:sp>
        <p:nvSpPr>
          <p:cNvPr id="5" name="Rectangle 2"/>
          <p:cNvSpPr txBox="1">
            <a:spLocks noChangeArrowheads="1"/>
          </p:cNvSpPr>
          <p:nvPr/>
        </p:nvSpPr>
        <p:spPr>
          <a:xfrm>
            <a:off x="457200" y="131591"/>
            <a:ext cx="8382000" cy="554209"/>
          </a:xfrm>
          <a:prstGeom prst="rect">
            <a:avLst/>
          </a:prstGeom>
        </p:spPr>
        <p:txBody>
          <a:bodyPr vert="horz" wrap="square" lIns="0" tIns="0" rIns="0" bIns="0" rtlCol="0" anchor="t" anchorCtr="0">
            <a:noAutofit/>
          </a:bodyPr>
          <a:lstStyle>
            <a:lvl1pPr algn="l" rtl="0" eaLnBrk="1" fontAlgn="base" hangingPunct="1">
              <a:spcBef>
                <a:spcPct val="0"/>
              </a:spcBef>
              <a:spcAft>
                <a:spcPct val="0"/>
              </a:spcAft>
              <a:defRPr sz="3600" b="1" kern="1200">
                <a:solidFill>
                  <a:srgbClr val="11497B"/>
                </a:solidFill>
                <a:latin typeface="Grundfos TheSans V2" pitchFamily="34" charset="0"/>
                <a:ea typeface="+mj-ea"/>
                <a:cs typeface="Adobe Arabic" pitchFamily="18" charset="-78"/>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GB" altLang="en-US" sz="2800" dirty="0">
                <a:solidFill>
                  <a:schemeClr val="tx2"/>
                </a:solidFill>
                <a:latin typeface="Calibri" panose="020F0502020204030204" pitchFamily="34" charset="0"/>
                <a:cs typeface="Calibri" panose="020F0502020204030204" pitchFamily="34" charset="0"/>
              </a:rPr>
              <a:t>NEW Hydro Multi-E – Sales Release November 2017</a:t>
            </a:r>
          </a:p>
        </p:txBody>
      </p:sp>
    </p:spTree>
    <p:extLst>
      <p:ext uri="{BB962C8B-B14F-4D97-AF65-F5344CB8AC3E}">
        <p14:creationId xmlns:p14="http://schemas.microsoft.com/office/powerpoint/2010/main" val="403717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997" y="1622375"/>
            <a:ext cx="2502532" cy="375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98288" y="2282073"/>
            <a:ext cx="2502996" cy="12176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360363" y="522923"/>
            <a:ext cx="8420100" cy="430887"/>
          </a:xfrm>
        </p:spPr>
        <p:txBody>
          <a:bodyPr/>
          <a:lstStyle/>
          <a:p>
            <a:r>
              <a:rPr lang="en-US" sz="2800" dirty="0">
                <a:latin typeface="Calibri" panose="020F0502020204030204" pitchFamily="34" charset="0"/>
                <a:cs typeface="Calibri" panose="020F0502020204030204" pitchFamily="34" charset="0"/>
              </a:rPr>
              <a:t>Stop Function</a:t>
            </a:r>
          </a:p>
        </p:txBody>
      </p:sp>
      <p:pic>
        <p:nvPicPr>
          <p:cNvPr id="3" name="Picture 2"/>
          <p:cNvPicPr/>
          <p:nvPr/>
        </p:nvPicPr>
        <p:blipFill>
          <a:blip r:embed="rId3"/>
          <a:stretch>
            <a:fillRect/>
          </a:stretch>
        </p:blipFill>
        <p:spPr>
          <a:xfrm>
            <a:off x="947453" y="1622434"/>
            <a:ext cx="2517385" cy="2058035"/>
          </a:xfrm>
          <a:prstGeom prst="rect">
            <a:avLst/>
          </a:prstGeom>
        </p:spPr>
      </p:pic>
      <p:pic>
        <p:nvPicPr>
          <p:cNvPr id="4" name="Picture 3"/>
          <p:cNvPicPr/>
          <p:nvPr/>
        </p:nvPicPr>
        <p:blipFill>
          <a:blip r:embed="rId4"/>
          <a:stretch>
            <a:fillRect/>
          </a:stretch>
        </p:blipFill>
        <p:spPr>
          <a:xfrm>
            <a:off x="1860221" y="1622434"/>
            <a:ext cx="2494797" cy="2058035"/>
          </a:xfrm>
          <a:prstGeom prst="rect">
            <a:avLst/>
          </a:prstGeom>
        </p:spPr>
      </p:pic>
      <p:pic>
        <p:nvPicPr>
          <p:cNvPr id="5" name="Picture 4"/>
          <p:cNvPicPr/>
          <p:nvPr/>
        </p:nvPicPr>
        <p:blipFill>
          <a:blip r:embed="rId5"/>
          <a:stretch>
            <a:fillRect/>
          </a:stretch>
        </p:blipFill>
        <p:spPr>
          <a:xfrm>
            <a:off x="2804134" y="1622375"/>
            <a:ext cx="2519691" cy="2058036"/>
          </a:xfrm>
          <a:prstGeom prst="rect">
            <a:avLst/>
          </a:prstGeom>
        </p:spPr>
      </p:pic>
      <p:pic>
        <p:nvPicPr>
          <p:cNvPr id="6" name="Picture 5"/>
          <p:cNvPicPr/>
          <p:nvPr/>
        </p:nvPicPr>
        <p:blipFill>
          <a:blip r:embed="rId6"/>
          <a:stretch>
            <a:fillRect/>
          </a:stretch>
        </p:blipFill>
        <p:spPr>
          <a:xfrm>
            <a:off x="3778433" y="1622405"/>
            <a:ext cx="2517385" cy="2058034"/>
          </a:xfrm>
          <a:prstGeom prst="rect">
            <a:avLst/>
          </a:prstGeom>
        </p:spPr>
      </p:pic>
      <p:pic>
        <p:nvPicPr>
          <p:cNvPr id="7" name="Picture 6"/>
          <p:cNvPicPr/>
          <p:nvPr/>
        </p:nvPicPr>
        <p:blipFill>
          <a:blip r:embed="rId7"/>
          <a:stretch>
            <a:fillRect/>
          </a:stretch>
        </p:blipFill>
        <p:spPr>
          <a:xfrm>
            <a:off x="4720040" y="1622432"/>
            <a:ext cx="2519691" cy="2058037"/>
          </a:xfrm>
          <a:prstGeom prst="rect">
            <a:avLst/>
          </a:prstGeom>
        </p:spPr>
      </p:pic>
      <p:pic>
        <p:nvPicPr>
          <p:cNvPr id="8" name="Picture 7"/>
          <p:cNvPicPr/>
          <p:nvPr/>
        </p:nvPicPr>
        <p:blipFill>
          <a:blip r:embed="rId8"/>
          <a:stretch>
            <a:fillRect/>
          </a:stretch>
        </p:blipFill>
        <p:spPr>
          <a:xfrm>
            <a:off x="5695933" y="1622418"/>
            <a:ext cx="2532853" cy="2058038"/>
          </a:xfrm>
          <a:prstGeom prst="rect">
            <a:avLst/>
          </a:prstGeom>
        </p:spPr>
      </p:pic>
      <p:pic>
        <p:nvPicPr>
          <p:cNvPr id="9" name="Picture 8"/>
          <p:cNvPicPr/>
          <p:nvPr/>
        </p:nvPicPr>
        <p:blipFill>
          <a:blip r:embed="rId9"/>
          <a:stretch>
            <a:fillRect/>
          </a:stretch>
        </p:blipFill>
        <p:spPr>
          <a:xfrm>
            <a:off x="6579027" y="1622423"/>
            <a:ext cx="2532853" cy="2058033"/>
          </a:xfrm>
          <a:prstGeom prst="rect">
            <a:avLst/>
          </a:prstGeom>
        </p:spPr>
      </p:pic>
      <p:pic>
        <p:nvPicPr>
          <p:cNvPr id="12" name="Picture 11"/>
          <p:cNvPicPr>
            <a:picLocks noChangeAspect="1"/>
          </p:cNvPicPr>
          <p:nvPr/>
        </p:nvPicPr>
        <p:blipFill>
          <a:blip r:embed="rId10"/>
          <a:stretch>
            <a:fillRect/>
          </a:stretch>
        </p:blipFill>
        <p:spPr>
          <a:xfrm>
            <a:off x="5623823" y="4386967"/>
            <a:ext cx="3234868" cy="1854659"/>
          </a:xfrm>
          <a:prstGeom prst="rect">
            <a:avLst/>
          </a:prstGeom>
        </p:spPr>
      </p:pic>
      <p:sp>
        <p:nvSpPr>
          <p:cNvPr id="13" name="Rounded Rectangle 12"/>
          <p:cNvSpPr/>
          <p:nvPr/>
        </p:nvSpPr>
        <p:spPr>
          <a:xfrm>
            <a:off x="6579027" y="4386968"/>
            <a:ext cx="2279664" cy="2014957"/>
          </a:xfrm>
          <a:prstGeom prst="roundRect">
            <a:avLst/>
          </a:prstGeom>
          <a:noFill/>
          <a:ln w="25400">
            <a:solidFill>
              <a:schemeClr val="tx2"/>
            </a:solidFill>
            <a:prstDash val="sysDash"/>
          </a:ln>
        </p:spPr>
        <p:txBody>
          <a:bodyPr wrap="square" lIns="180000" tIns="108000" rtlCol="0" anchor="ctr">
            <a:spAutoFit/>
          </a:bodyPr>
          <a:lstStyle/>
          <a:p>
            <a:pPr algn="ctr"/>
            <a:endParaRPr lang="en-US" sz="900" b="1" dirty="0">
              <a:solidFill>
                <a:prstClr val="white"/>
              </a:solidFill>
            </a:endParaRPr>
          </a:p>
        </p:txBody>
      </p:sp>
      <p:sp>
        <p:nvSpPr>
          <p:cNvPr id="14" name="TextBox 13"/>
          <p:cNvSpPr txBox="1"/>
          <p:nvPr/>
        </p:nvSpPr>
        <p:spPr>
          <a:xfrm>
            <a:off x="6215051" y="3555971"/>
            <a:ext cx="3038416" cy="830997"/>
          </a:xfrm>
          <a:prstGeom prst="rect">
            <a:avLst/>
          </a:prstGeom>
          <a:noFill/>
        </p:spPr>
        <p:txBody>
          <a:bodyPr wrap="square" rtlCol="0">
            <a:spAutoFit/>
          </a:bodyPr>
          <a:lstStyle/>
          <a:p>
            <a:pPr>
              <a:lnSpc>
                <a:spcPct val="200000"/>
              </a:lnSpc>
            </a:pPr>
            <a:r>
              <a:rPr lang="en-US" sz="2400" b="1" dirty="0">
                <a:solidFill>
                  <a:schemeClr val="tx2"/>
                </a:solidFill>
                <a:latin typeface="Calibri" charset="0"/>
                <a:ea typeface="Calibri" charset="0"/>
                <a:cs typeface="Calibri" charset="0"/>
              </a:rPr>
              <a:t>Stop Function “Trap”</a:t>
            </a:r>
          </a:p>
        </p:txBody>
      </p:sp>
      <p:sp>
        <p:nvSpPr>
          <p:cNvPr id="15" name="TextBox 14"/>
          <p:cNvSpPr txBox="1"/>
          <p:nvPr/>
        </p:nvSpPr>
        <p:spPr>
          <a:xfrm>
            <a:off x="-426506" y="5636550"/>
            <a:ext cx="6406391" cy="400110"/>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t>Diaphragm tank precharge = 70% setpoint pressure </a:t>
            </a:r>
            <a:endParaRPr lang="en-US" sz="2000" dirty="0">
              <a:latin typeface="Calibri" charset="0"/>
              <a:ea typeface="Calibri" charset="0"/>
              <a:cs typeface="Calibri" charset="0"/>
            </a:endParaRPr>
          </a:p>
        </p:txBody>
      </p:sp>
    </p:spTree>
    <p:extLst>
      <p:ext uri="{BB962C8B-B14F-4D97-AF65-F5344CB8AC3E}">
        <p14:creationId xmlns:p14="http://schemas.microsoft.com/office/powerpoint/2010/main" val="209196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53" y="1070243"/>
            <a:ext cx="7798777" cy="5196473"/>
          </a:xfrm>
          <a:prstGeom prst="rect">
            <a:avLst/>
          </a:prstGeom>
        </p:spPr>
      </p:pic>
      <p:sp>
        <p:nvSpPr>
          <p:cNvPr id="7" name="Title 3"/>
          <p:cNvSpPr>
            <a:spLocks noGrp="1"/>
          </p:cNvSpPr>
          <p:nvPr>
            <p:ph type="title"/>
          </p:nvPr>
        </p:nvSpPr>
        <p:spPr/>
        <p:txBody>
          <a:bodyPr/>
          <a:lstStyle/>
          <a:p>
            <a:r>
              <a:rPr lang="en-US" b="1" dirty="0">
                <a:ln w="0"/>
                <a:effectLst>
                  <a:outerShdw blurRad="50800" dist="38100" dir="2700000" algn="tl" rotWithShape="0">
                    <a:prstClr val="black">
                      <a:alpha val="40000"/>
                    </a:prstClr>
                  </a:outerShdw>
                </a:effectLst>
              </a:rPr>
              <a:t>Pipework protection</a:t>
            </a:r>
          </a:p>
        </p:txBody>
      </p:sp>
      <p:sp>
        <p:nvSpPr>
          <p:cNvPr id="8" name="TextBox 7"/>
          <p:cNvSpPr txBox="1"/>
          <p:nvPr/>
        </p:nvSpPr>
        <p:spPr>
          <a:xfrm>
            <a:off x="509953" y="1033603"/>
            <a:ext cx="3121418" cy="7478970"/>
          </a:xfrm>
          <a:prstGeom prst="rect">
            <a:avLst/>
          </a:prstGeom>
          <a:noFill/>
        </p:spPr>
        <p:txBody>
          <a:bodyPr wrap="square" rtlCol="0">
            <a:spAutoFit/>
          </a:bodyPr>
          <a:lstStyle/>
          <a:p>
            <a:r>
              <a:rPr lang="en-US" sz="1600" b="1" dirty="0"/>
              <a:t>Application challenge</a:t>
            </a:r>
          </a:p>
          <a:p>
            <a:r>
              <a:rPr lang="en-US" sz="1600" dirty="0"/>
              <a:t>Water hammer can happen when filling empty pipes during commissioning or after a power interruption. The result can be pipe burst and flooding.</a:t>
            </a:r>
          </a:p>
          <a:p>
            <a:endParaRPr lang="en-US" sz="1600" b="1" dirty="0"/>
          </a:p>
          <a:p>
            <a:r>
              <a:rPr lang="en-US" sz="1600" b="1" dirty="0"/>
              <a:t>Normal solution</a:t>
            </a:r>
          </a:p>
          <a:p>
            <a:pPr marL="160720" indent="-160720">
              <a:buFontTx/>
              <a:buChar char="-"/>
            </a:pPr>
            <a:r>
              <a:rPr lang="en-US" sz="1600" dirty="0"/>
              <a:t>Slowly fill the pipe system manually during commissioning</a:t>
            </a:r>
          </a:p>
          <a:p>
            <a:pPr marL="160720" indent="-160720">
              <a:buFontTx/>
              <a:buChar char="-"/>
            </a:pPr>
            <a:endParaRPr lang="en-US" sz="1600" dirty="0"/>
          </a:p>
          <a:p>
            <a:r>
              <a:rPr lang="en-US" sz="1600" b="1" dirty="0"/>
              <a:t>Ideal solution</a:t>
            </a:r>
          </a:p>
          <a:p>
            <a:pPr marL="160720" indent="-160720">
              <a:buFontTx/>
              <a:buChar char="-"/>
            </a:pPr>
            <a:r>
              <a:rPr lang="en-US" sz="1600" dirty="0"/>
              <a:t>Pipe Fill</a:t>
            </a:r>
            <a:endParaRPr lang="en-US" sz="1600" b="1" dirty="0"/>
          </a:p>
          <a:p>
            <a:r>
              <a:rPr lang="en-US" sz="1600" b="1" dirty="0"/>
              <a:t>How?</a:t>
            </a:r>
          </a:p>
          <a:p>
            <a:pPr marL="160720" indent="-160720">
              <a:buFontTx/>
              <a:buChar char="-"/>
            </a:pPr>
            <a:r>
              <a:rPr lang="en-US" sz="1600" dirty="0"/>
              <a:t>Slowly fill pipe in two phases</a:t>
            </a:r>
          </a:p>
          <a:p>
            <a:pPr marL="617920" lvl="1" indent="-160720">
              <a:buFontTx/>
              <a:buChar char="-"/>
            </a:pPr>
            <a:r>
              <a:rPr lang="en-US" sz="1600" dirty="0"/>
              <a:t>Filling phase</a:t>
            </a:r>
          </a:p>
          <a:p>
            <a:pPr marL="617920" lvl="1" indent="-160720">
              <a:buFontTx/>
              <a:buChar char="-"/>
            </a:pPr>
            <a:r>
              <a:rPr lang="en-US" sz="1600" dirty="0"/>
              <a:t>Pressure build up phase</a:t>
            </a:r>
          </a:p>
          <a:p>
            <a:pPr marL="160720" indent="-160720">
              <a:buFontTx/>
              <a:buChar char="-"/>
            </a:pPr>
            <a:endParaRPr lang="en-US" sz="1600"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p:txBody>
      </p:sp>
      <p:pic>
        <p:nvPicPr>
          <p:cNvPr id="3" name="Picture 2"/>
          <p:cNvPicPr>
            <a:picLocks noChangeAspect="1"/>
          </p:cNvPicPr>
          <p:nvPr/>
        </p:nvPicPr>
        <p:blipFill>
          <a:blip r:embed="rId3"/>
          <a:stretch>
            <a:fillRect/>
          </a:stretch>
        </p:blipFill>
        <p:spPr>
          <a:xfrm>
            <a:off x="7333615" y="1562198"/>
            <a:ext cx="1296591" cy="3723680"/>
          </a:xfrm>
          <a:prstGeom prst="rect">
            <a:avLst/>
          </a:prstGeom>
        </p:spPr>
      </p:pic>
      <p:sp>
        <p:nvSpPr>
          <p:cNvPr id="4" name="Rectangle 3"/>
          <p:cNvSpPr/>
          <p:nvPr/>
        </p:nvSpPr>
        <p:spPr>
          <a:xfrm>
            <a:off x="7648949" y="1905848"/>
            <a:ext cx="83276" cy="2867240"/>
          </a:xfrm>
          <a:prstGeom prst="rect">
            <a:avLst/>
          </a:prstGeom>
          <a:gradFill>
            <a:gsLst>
              <a:gs pos="0">
                <a:srgbClr val="0066CC"/>
              </a:gs>
              <a:gs pos="23000">
                <a:srgbClr val="0066CC"/>
              </a:gs>
              <a:gs pos="100000">
                <a:schemeClr val="accent1">
                  <a:lumMod val="45000"/>
                  <a:lumOff val="55000"/>
                </a:schemeClr>
              </a:gs>
              <a:gs pos="90000">
                <a:schemeClr val="accent1">
                  <a:lumMod val="30000"/>
                  <a:lumOff val="70000"/>
                </a:schemeClr>
              </a:gs>
            </a:gsLst>
            <a:lin ang="5400000" scaled="1"/>
          </a:gradFill>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sz="1013"/>
          </a:p>
        </p:txBody>
      </p:sp>
      <p:sp>
        <p:nvSpPr>
          <p:cNvPr id="11" name="Rectangle 10"/>
          <p:cNvSpPr/>
          <p:nvPr/>
        </p:nvSpPr>
        <p:spPr>
          <a:xfrm>
            <a:off x="7648053" y="1905848"/>
            <a:ext cx="83276" cy="2867240"/>
          </a:xfrm>
          <a:prstGeom prst="rect">
            <a:avLst/>
          </a:prstGeom>
          <a:gradFill>
            <a:gsLst>
              <a:gs pos="0">
                <a:srgbClr val="0066CC"/>
              </a:gs>
              <a:gs pos="23000">
                <a:srgbClr val="0066CC"/>
              </a:gs>
              <a:gs pos="100000">
                <a:schemeClr val="accent1">
                  <a:lumMod val="45000"/>
                  <a:lumOff val="55000"/>
                </a:schemeClr>
              </a:gs>
              <a:gs pos="90000">
                <a:schemeClr val="accent1">
                  <a:lumMod val="30000"/>
                  <a:lumOff val="70000"/>
                </a:schemeClr>
              </a:gs>
            </a:gsLst>
            <a:lin ang="5400000" scaled="1"/>
          </a:gradFill>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sz="1013"/>
          </a:p>
        </p:txBody>
      </p:sp>
      <p:pic>
        <p:nvPicPr>
          <p:cNvPr id="9" name="Picture 8"/>
          <p:cNvPicPr>
            <a:picLocks noChangeAspect="1"/>
          </p:cNvPicPr>
          <p:nvPr/>
        </p:nvPicPr>
        <p:blipFill rotWithShape="1">
          <a:blip r:embed="rId4"/>
          <a:srcRect l="1816" r="5558"/>
          <a:stretch/>
        </p:blipFill>
        <p:spPr>
          <a:xfrm>
            <a:off x="3796887" y="1562198"/>
            <a:ext cx="3536280" cy="3710737"/>
          </a:xfrm>
          <a:prstGeom prst="rect">
            <a:avLst/>
          </a:prstGeom>
        </p:spPr>
      </p:pic>
    </p:spTree>
    <p:extLst>
      <p:ext uri="{BB962C8B-B14F-4D97-AF65-F5344CB8AC3E}">
        <p14:creationId xmlns:p14="http://schemas.microsoft.com/office/powerpoint/2010/main" val="270765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fade">
                                      <p:cBhvr>
                                        <p:cTn id="39" dur="500"/>
                                        <p:tgtEl>
                                          <p:spTgt spid="8">
                                            <p:txEl>
                                              <p:pRg st="6" end="6"/>
                                            </p:txEl>
                                          </p:spTgt>
                                        </p:tgtEl>
                                      </p:cBhvr>
                                    </p:animEffect>
                                  </p:childTnLst>
                                </p:cTn>
                              </p:par>
                              <p:par>
                                <p:cTn id="40" presetID="1" presetClass="entr" presetSubtype="0" fill="hold" nodeType="with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8" end="8"/>
                                            </p:txEl>
                                          </p:spTgt>
                                        </p:tgtEl>
                                        <p:attrNameLst>
                                          <p:attrName>style.visibility</p:attrName>
                                        </p:attrNameLst>
                                      </p:cBhvr>
                                      <p:to>
                                        <p:strVal val="visible"/>
                                      </p:to>
                                    </p:set>
                                    <p:animEffect transition="in" filter="fade">
                                      <p:cBhvr>
                                        <p:cTn id="46" dur="500"/>
                                        <p:tgtEl>
                                          <p:spTgt spid="8">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animEffect transition="in" filter="fade">
                                      <p:cBhvr>
                                        <p:cTn id="51" dur="500"/>
                                        <p:tgtEl>
                                          <p:spTgt spid="8">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down)">
                                      <p:cBhvr>
                                        <p:cTn id="64" dur="4000"/>
                                        <p:tgtEl>
                                          <p:spTgt spid="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 presetClass="emph" presetSubtype="2" fill="hold" nodeType="withEffect">
                                  <p:stCondLst>
                                    <p:cond delay="0"/>
                                  </p:stCondLst>
                                  <p:childTnLst>
                                    <p:animClr clrSpc="rgb" dir="cw">
                                      <p:cBhvr>
                                        <p:cTn id="69" dur="4000" fill="hold"/>
                                        <p:tgtEl>
                                          <p:spTgt spid="11"/>
                                        </p:tgtEl>
                                        <p:attrNameLst>
                                          <p:attrName>fillcolor</p:attrName>
                                        </p:attrNameLst>
                                      </p:cBhvr>
                                      <p:to>
                                        <a:srgbClr val="FF0101"/>
                                      </p:to>
                                    </p:animClr>
                                    <p:set>
                                      <p:cBhvr>
                                        <p:cTn id="70" dur="4000" fill="hold"/>
                                        <p:tgtEl>
                                          <p:spTgt spid="11"/>
                                        </p:tgtEl>
                                        <p:attrNameLst>
                                          <p:attrName>fill.type</p:attrName>
                                        </p:attrNameLst>
                                      </p:cBhvr>
                                      <p:to>
                                        <p:strVal val="solid"/>
                                      </p:to>
                                    </p:set>
                                    <p:set>
                                      <p:cBhvr>
                                        <p:cTn id="71" dur="4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 Fill </a:t>
            </a:r>
          </a:p>
        </p:txBody>
      </p:sp>
      <p:sp>
        <p:nvSpPr>
          <p:cNvPr id="4" name="Rectangle 7"/>
          <p:cNvSpPr>
            <a:spLocks noChangeArrowheads="1"/>
          </p:cNvSpPr>
          <p:nvPr/>
        </p:nvSpPr>
        <p:spPr bwMode="auto">
          <a:xfrm>
            <a:off x="73559" y="1289902"/>
            <a:ext cx="4234874" cy="463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a:spcBef>
                <a:spcPct val="20000"/>
              </a:spcBef>
              <a:buChar char="•"/>
              <a:defRPr sz="1600">
                <a:solidFill>
                  <a:schemeClr val="bg1"/>
                </a:solidFill>
                <a:latin typeface="Grundfos TheSans" panose="020B0503040302060204" pitchFamily="34" charset="0"/>
              </a:defRPr>
            </a:lvl1pPr>
            <a:lvl2pPr marL="465138" indent="-285750">
              <a:spcBef>
                <a:spcPct val="20000"/>
              </a:spcBef>
              <a:buChar char="–"/>
              <a:defRPr sz="1600">
                <a:solidFill>
                  <a:schemeClr val="bg1"/>
                </a:solidFill>
                <a:latin typeface="Grundfos TheSans" panose="020B0503040302060204" pitchFamily="34" charset="0"/>
              </a:defRPr>
            </a:lvl2pPr>
            <a:lvl3pPr marL="1228725" indent="-228600">
              <a:spcBef>
                <a:spcPct val="20000"/>
              </a:spcBef>
              <a:buChar char="•"/>
              <a:defRPr sz="1600">
                <a:solidFill>
                  <a:schemeClr val="bg1"/>
                </a:solidFill>
                <a:latin typeface="Grundfos TheSans" panose="020B0503040302060204" pitchFamily="34" charset="0"/>
              </a:defRPr>
            </a:lvl3pPr>
            <a:lvl4pPr marL="1636713" indent="-228600">
              <a:spcBef>
                <a:spcPct val="20000"/>
              </a:spcBef>
              <a:buChar char="–"/>
              <a:defRPr sz="1600">
                <a:solidFill>
                  <a:schemeClr val="bg1"/>
                </a:solidFill>
                <a:latin typeface="Grundfos TheSans" panose="020B0503040302060204" pitchFamily="34" charset="0"/>
              </a:defRPr>
            </a:lvl4pPr>
            <a:lvl5pPr marL="2057400" indent="-228600">
              <a:spcBef>
                <a:spcPct val="20000"/>
              </a:spcBef>
              <a:buChar char="»"/>
              <a:defRPr sz="1600">
                <a:solidFill>
                  <a:schemeClr val="bg1"/>
                </a:solidFill>
                <a:latin typeface="Grundfos TheSans" panose="020B0503040302060204" pitchFamily="34" charset="0"/>
              </a:defRPr>
            </a:lvl5pPr>
            <a:lvl6pPr marL="2514600" indent="-228600" eaLnBrk="0" fontAlgn="base" hangingPunct="0">
              <a:spcBef>
                <a:spcPct val="20000"/>
              </a:spcBef>
              <a:spcAft>
                <a:spcPct val="0"/>
              </a:spcAft>
              <a:buChar char="»"/>
              <a:defRPr sz="1600">
                <a:solidFill>
                  <a:schemeClr val="bg1"/>
                </a:solidFill>
                <a:latin typeface="Grundfos TheSans" panose="020B0503040302060204" pitchFamily="34" charset="0"/>
              </a:defRPr>
            </a:lvl6pPr>
            <a:lvl7pPr marL="2971800" indent="-228600" eaLnBrk="0" fontAlgn="base" hangingPunct="0">
              <a:spcBef>
                <a:spcPct val="20000"/>
              </a:spcBef>
              <a:spcAft>
                <a:spcPct val="0"/>
              </a:spcAft>
              <a:buChar char="»"/>
              <a:defRPr sz="1600">
                <a:solidFill>
                  <a:schemeClr val="bg1"/>
                </a:solidFill>
                <a:latin typeface="Grundfos TheSans" panose="020B0503040302060204" pitchFamily="34" charset="0"/>
              </a:defRPr>
            </a:lvl7pPr>
            <a:lvl8pPr marL="3429000" indent="-228600" eaLnBrk="0" fontAlgn="base" hangingPunct="0">
              <a:spcBef>
                <a:spcPct val="20000"/>
              </a:spcBef>
              <a:spcAft>
                <a:spcPct val="0"/>
              </a:spcAft>
              <a:buChar char="»"/>
              <a:defRPr sz="1600">
                <a:solidFill>
                  <a:schemeClr val="bg1"/>
                </a:solidFill>
                <a:latin typeface="Grundfos TheSans" panose="020B0503040302060204" pitchFamily="34" charset="0"/>
              </a:defRPr>
            </a:lvl8pPr>
            <a:lvl9pPr marL="3886200" indent="-228600" eaLnBrk="0" fontAlgn="base" hangingPunct="0">
              <a:spcBef>
                <a:spcPct val="20000"/>
              </a:spcBef>
              <a:spcAft>
                <a:spcPct val="0"/>
              </a:spcAft>
              <a:buChar char="»"/>
              <a:defRPr sz="1600">
                <a:solidFill>
                  <a:schemeClr val="bg1"/>
                </a:solidFill>
                <a:latin typeface="Grundfos TheSans" panose="020B0503040302060204" pitchFamily="34" charset="0"/>
              </a:defRPr>
            </a:lvl9pPr>
          </a:lstStyle>
          <a:p>
            <a:pPr>
              <a:spcBef>
                <a:spcPct val="50000"/>
              </a:spcBef>
              <a:buNone/>
            </a:pPr>
            <a:r>
              <a:rPr lang="en-GB" altLang="en-US" sz="2000" b="1" dirty="0">
                <a:solidFill>
                  <a:schemeClr val="tx1"/>
                </a:solidFill>
                <a:latin typeface="+mn-lt"/>
              </a:rPr>
              <a:t>Pipe Fill takes place in two phases</a:t>
            </a:r>
          </a:p>
          <a:p>
            <a:pPr marL="342900" indent="-342900">
              <a:spcBef>
                <a:spcPct val="50000"/>
              </a:spcBef>
              <a:buFont typeface="+mj-lt"/>
              <a:buAutoNum type="arabicPeriod"/>
            </a:pPr>
            <a:r>
              <a:rPr lang="en-GB" altLang="en-US" b="1" dirty="0">
                <a:solidFill>
                  <a:schemeClr val="tx1"/>
                </a:solidFill>
                <a:latin typeface="+mn-lt"/>
              </a:rPr>
              <a:t>Filling phase </a:t>
            </a:r>
            <a:r>
              <a:rPr lang="en-GB" altLang="en-US" dirty="0">
                <a:solidFill>
                  <a:schemeClr val="tx1"/>
                </a:solidFill>
                <a:latin typeface="+mn-lt"/>
              </a:rPr>
              <a:t>– pipework is slowly filled with water. When pressure sensor of system detects pipework has been filled, phase two begins.</a:t>
            </a:r>
          </a:p>
          <a:p>
            <a:pPr marL="342900" indent="-342900">
              <a:spcBef>
                <a:spcPct val="50000"/>
              </a:spcBef>
              <a:buFont typeface="+mj-lt"/>
              <a:buAutoNum type="arabicPeriod"/>
            </a:pPr>
            <a:r>
              <a:rPr lang="en-GB" altLang="en-US" b="1" dirty="0">
                <a:solidFill>
                  <a:schemeClr val="tx1"/>
                </a:solidFill>
                <a:latin typeface="+mn-lt"/>
              </a:rPr>
              <a:t>Pressure build-up phase </a:t>
            </a:r>
            <a:r>
              <a:rPr lang="en-GB" altLang="en-US" dirty="0">
                <a:solidFill>
                  <a:schemeClr val="tx1"/>
                </a:solidFill>
                <a:latin typeface="+mn-lt"/>
              </a:rPr>
              <a:t>– system pressure is increased until setpoint is reached. Pressure build-up takes place over a given time. </a:t>
            </a:r>
          </a:p>
          <a:p>
            <a:pPr marL="284163" lvl="1" indent="0">
              <a:spcBef>
                <a:spcPct val="50000"/>
              </a:spcBef>
              <a:buNone/>
            </a:pPr>
            <a:r>
              <a:rPr lang="en-GB" altLang="en-US" dirty="0">
                <a:solidFill>
                  <a:schemeClr val="tx1"/>
                </a:solidFill>
                <a:latin typeface="+mn-lt"/>
              </a:rPr>
              <a:t>Note: If setpoint is not reached within given time, a warning or alarm can be given, and pumps can be stopped at same time.</a:t>
            </a:r>
          </a:p>
          <a:p>
            <a:pPr lvl="1">
              <a:buFont typeface="Wingdings" panose="05000000000000000000" pitchFamily="2" charset="2"/>
              <a:buChar char="§"/>
            </a:pPr>
            <a:endParaRPr lang="en-US" altLang="en-US" dirty="0">
              <a:solidFill>
                <a:schemeClr val="tx1"/>
              </a:solidFill>
              <a:latin typeface="+mn-lt"/>
            </a:endParaRPr>
          </a:p>
          <a:p>
            <a:pPr lvl="1">
              <a:buFont typeface="Wingdings" panose="05000000000000000000" pitchFamily="2" charset="2"/>
              <a:buChar char="§"/>
            </a:pPr>
            <a:endParaRPr lang="en-US" altLang="en-US" dirty="0">
              <a:solidFill>
                <a:schemeClr val="tx1"/>
              </a:solidFill>
              <a:latin typeface="+mn-lt"/>
            </a:endParaRPr>
          </a:p>
        </p:txBody>
      </p:sp>
      <p:pic>
        <p:nvPicPr>
          <p:cNvPr id="5" name="Picture 4"/>
          <p:cNvPicPr>
            <a:picLocks noChangeAspect="1"/>
          </p:cNvPicPr>
          <p:nvPr/>
        </p:nvPicPr>
        <p:blipFill>
          <a:blip r:embed="rId2"/>
          <a:stretch>
            <a:fillRect/>
          </a:stretch>
        </p:blipFill>
        <p:spPr>
          <a:xfrm>
            <a:off x="4323140" y="804723"/>
            <a:ext cx="4744127" cy="4735192"/>
          </a:xfrm>
          <a:prstGeom prst="rect">
            <a:avLst/>
          </a:prstGeom>
        </p:spPr>
      </p:pic>
    </p:spTree>
    <p:extLst>
      <p:ext uri="{BB962C8B-B14F-4D97-AF65-F5344CB8AC3E}">
        <p14:creationId xmlns:p14="http://schemas.microsoft.com/office/powerpoint/2010/main" val="709604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202"/>
            <a:ext cx="8420400" cy="658973"/>
          </a:xfrm>
        </p:spPr>
        <p:txBody>
          <a:bodyPr/>
          <a:lstStyle/>
          <a:p>
            <a:r>
              <a:rPr lang="en-US" dirty="0"/>
              <a:t>External Setpoint influence</a:t>
            </a:r>
          </a:p>
        </p:txBody>
      </p:sp>
      <p:sp>
        <p:nvSpPr>
          <p:cNvPr id="4" name="Subtitle 14"/>
          <p:cNvSpPr txBox="1">
            <a:spLocks/>
          </p:cNvSpPr>
          <p:nvPr/>
        </p:nvSpPr>
        <p:spPr>
          <a:xfrm>
            <a:off x="130030" y="1031082"/>
            <a:ext cx="8421687" cy="450849"/>
          </a:xfrm>
          <a:prstGeom prst="rect">
            <a:avLst/>
          </a:prstGeom>
        </p:spPr>
        <p:txBody>
          <a:bodyPr/>
          <a:lstStyle>
            <a:lvl1pPr marL="179388"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1pPr>
            <a:lvl2pPr marL="539750"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2pPr>
            <a:lvl3pPr marL="900113"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3pPr>
            <a:lvl4pPr marL="1252538"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4pPr>
            <a:lvl5pPr marL="1612900"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da-DK" sz="2400" dirty="0"/>
              <a:t>Nine different influence functions are available.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2087563"/>
            <a:ext cx="236061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725" y="2168525"/>
            <a:ext cx="23606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588" y="3963988"/>
            <a:ext cx="2462212"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63600" y="1893888"/>
            <a:ext cx="1193800" cy="277812"/>
          </a:xfrm>
          <a:prstGeom prst="rect">
            <a:avLst/>
          </a:prstGeom>
          <a:noFill/>
        </p:spPr>
        <p:txBody>
          <a:bodyPr wrap="none">
            <a:spAutoFit/>
          </a:bodyPr>
          <a:lstStyle/>
          <a:p>
            <a:pPr eaLnBrk="1" hangingPunct="1">
              <a:defRPr/>
            </a:pPr>
            <a:r>
              <a:rPr lang="en-US" sz="1200" b="1">
                <a:solidFill>
                  <a:schemeClr val="accent2">
                    <a:lumMod val="50000"/>
                  </a:schemeClr>
                </a:solidFill>
                <a:cs typeface="Arial" charset="0"/>
              </a:rPr>
              <a:t>Linear function</a:t>
            </a:r>
          </a:p>
        </p:txBody>
      </p:sp>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700" y="4567238"/>
            <a:ext cx="2462213"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705225" y="1870075"/>
            <a:ext cx="1658938" cy="277813"/>
          </a:xfrm>
          <a:prstGeom prst="rect">
            <a:avLst/>
          </a:prstGeom>
          <a:noFill/>
        </p:spPr>
        <p:txBody>
          <a:bodyPr wrap="none">
            <a:spAutoFit/>
          </a:bodyPr>
          <a:lstStyle/>
          <a:p>
            <a:pPr eaLnBrk="1" hangingPunct="1">
              <a:defRPr/>
            </a:pPr>
            <a:r>
              <a:rPr lang="en-US" sz="1200" b="1" dirty="0">
                <a:solidFill>
                  <a:schemeClr val="accent2">
                    <a:lumMod val="50000"/>
                  </a:schemeClr>
                </a:solidFill>
                <a:cs typeface="Arial" charset="0"/>
              </a:rPr>
              <a:t>Linear with MIN/STOP</a:t>
            </a:r>
          </a:p>
        </p:txBody>
      </p:sp>
      <p:sp>
        <p:nvSpPr>
          <p:cNvPr id="14" name="TextBox 13"/>
          <p:cNvSpPr txBox="1"/>
          <p:nvPr/>
        </p:nvSpPr>
        <p:spPr>
          <a:xfrm>
            <a:off x="6732588" y="1809750"/>
            <a:ext cx="1263650" cy="277813"/>
          </a:xfrm>
          <a:prstGeom prst="rect">
            <a:avLst/>
          </a:prstGeom>
          <a:noFill/>
        </p:spPr>
        <p:txBody>
          <a:bodyPr wrap="none">
            <a:spAutoFit/>
          </a:bodyPr>
          <a:lstStyle/>
          <a:p>
            <a:pPr eaLnBrk="1" hangingPunct="1">
              <a:defRPr/>
            </a:pPr>
            <a:r>
              <a:rPr lang="en-US" sz="1200" b="1">
                <a:solidFill>
                  <a:schemeClr val="accent2">
                    <a:lumMod val="50000"/>
                  </a:schemeClr>
                </a:solidFill>
                <a:cs typeface="Arial" charset="0"/>
              </a:rPr>
              <a:t>Inverse function</a:t>
            </a:r>
          </a:p>
        </p:txBody>
      </p:sp>
      <p:sp>
        <p:nvSpPr>
          <p:cNvPr id="15" name="TextBox 14"/>
          <p:cNvSpPr txBox="1"/>
          <p:nvPr/>
        </p:nvSpPr>
        <p:spPr>
          <a:xfrm>
            <a:off x="503238" y="6040438"/>
            <a:ext cx="1735137" cy="276225"/>
          </a:xfrm>
          <a:prstGeom prst="rect">
            <a:avLst/>
          </a:prstGeom>
          <a:noFill/>
        </p:spPr>
        <p:txBody>
          <a:bodyPr wrap="none">
            <a:spAutoFit/>
          </a:bodyPr>
          <a:lstStyle/>
          <a:p>
            <a:pPr eaLnBrk="1" hangingPunct="1">
              <a:defRPr/>
            </a:pPr>
            <a:r>
              <a:rPr lang="en-US" sz="1200" b="1" dirty="0">
                <a:solidFill>
                  <a:schemeClr val="accent2">
                    <a:lumMod val="50000"/>
                  </a:schemeClr>
                </a:solidFill>
                <a:cs typeface="Arial" charset="0"/>
              </a:rPr>
              <a:t>Inverse with MIN/STOP</a:t>
            </a:r>
          </a:p>
        </p:txBody>
      </p:sp>
      <p:sp>
        <p:nvSpPr>
          <p:cNvPr id="16" name="TextBox 15"/>
          <p:cNvSpPr txBox="1"/>
          <p:nvPr/>
        </p:nvSpPr>
        <p:spPr>
          <a:xfrm>
            <a:off x="3892550" y="6040438"/>
            <a:ext cx="1184275" cy="276225"/>
          </a:xfrm>
          <a:prstGeom prst="rect">
            <a:avLst/>
          </a:prstGeom>
          <a:noFill/>
        </p:spPr>
        <p:txBody>
          <a:bodyPr wrap="none">
            <a:spAutoFit/>
          </a:bodyPr>
          <a:lstStyle/>
          <a:p>
            <a:pPr eaLnBrk="1" hangingPunct="1">
              <a:defRPr/>
            </a:pPr>
            <a:r>
              <a:rPr lang="en-US" sz="1200" b="1" dirty="0">
                <a:solidFill>
                  <a:schemeClr val="accent2">
                    <a:lumMod val="50000"/>
                  </a:schemeClr>
                </a:solidFill>
                <a:cs typeface="Arial" charset="0"/>
              </a:rPr>
              <a:t>Influence table</a:t>
            </a:r>
          </a:p>
        </p:txBody>
      </p:sp>
      <p:sp>
        <p:nvSpPr>
          <p:cNvPr id="17" name="TextBox 16"/>
          <p:cNvSpPr txBox="1"/>
          <p:nvPr/>
        </p:nvSpPr>
        <p:spPr>
          <a:xfrm>
            <a:off x="6061075" y="6049963"/>
            <a:ext cx="2776538" cy="276225"/>
          </a:xfrm>
          <a:prstGeom prst="rect">
            <a:avLst/>
          </a:prstGeom>
          <a:noFill/>
        </p:spPr>
        <p:txBody>
          <a:bodyPr wrap="none">
            <a:spAutoFit/>
          </a:bodyPr>
          <a:lstStyle/>
          <a:p>
            <a:pPr eaLnBrk="1" hangingPunct="1">
              <a:defRPr/>
            </a:pPr>
            <a:r>
              <a:rPr lang="en-US" sz="1200" b="1" dirty="0">
                <a:solidFill>
                  <a:schemeClr val="accent2">
                    <a:lumMod val="50000"/>
                  </a:schemeClr>
                </a:solidFill>
                <a:cs typeface="Arial" charset="0"/>
              </a:rPr>
              <a:t>Influence table with STOP at MIN/MAX</a:t>
            </a:r>
          </a:p>
        </p:txBody>
      </p:sp>
      <p:pic>
        <p:nvPicPr>
          <p:cNvPr id="18" name="Picture 17"/>
          <p:cNvPicPr>
            <a:picLocks noChangeAspect="1"/>
          </p:cNvPicPr>
          <p:nvPr/>
        </p:nvPicPr>
        <p:blipFill>
          <a:blip r:embed="rId6"/>
          <a:stretch>
            <a:fillRect/>
          </a:stretch>
        </p:blipFill>
        <p:spPr>
          <a:xfrm>
            <a:off x="3309050" y="2147888"/>
            <a:ext cx="2594863" cy="2100262"/>
          </a:xfrm>
          <a:prstGeom prst="rect">
            <a:avLst/>
          </a:prstGeom>
        </p:spPr>
      </p:pic>
      <p:pic>
        <p:nvPicPr>
          <p:cNvPr id="19" name="Picture 18"/>
          <p:cNvPicPr>
            <a:picLocks noChangeAspect="1"/>
          </p:cNvPicPr>
          <p:nvPr/>
        </p:nvPicPr>
        <p:blipFill>
          <a:blip r:embed="rId7"/>
          <a:stretch>
            <a:fillRect/>
          </a:stretch>
        </p:blipFill>
        <p:spPr>
          <a:xfrm>
            <a:off x="412750" y="3997325"/>
            <a:ext cx="2490979" cy="2079625"/>
          </a:xfrm>
          <a:prstGeom prst="rect">
            <a:avLst/>
          </a:prstGeom>
        </p:spPr>
      </p:pic>
      <p:sp>
        <p:nvSpPr>
          <p:cNvPr id="7" name="Oval 6"/>
          <p:cNvSpPr/>
          <p:nvPr/>
        </p:nvSpPr>
        <p:spPr>
          <a:xfrm>
            <a:off x="130030" y="1685132"/>
            <a:ext cx="2773699" cy="2367969"/>
          </a:xfrm>
          <a:prstGeom prst="ellipse">
            <a:avLst/>
          </a:prstGeom>
          <a:noFill/>
          <a:ln w="19050">
            <a:solidFill>
              <a:schemeClr val="tx2"/>
            </a:solidFill>
          </a:ln>
        </p:spPr>
        <p:txBody>
          <a:bodyPr wrap="square" lIns="180000" tIns="108000" rtlCol="0" anchor="ctr">
            <a:spAutoFit/>
          </a:bodyPr>
          <a:lstStyle/>
          <a:p>
            <a:pPr algn="ctr"/>
            <a:endParaRPr lang="en-US" sz="900" b="1" dirty="0">
              <a:solidFill>
                <a:prstClr val="white"/>
              </a:solidFill>
            </a:endParaRPr>
          </a:p>
        </p:txBody>
      </p:sp>
    </p:spTree>
    <p:extLst>
      <p:ext uri="{BB962C8B-B14F-4D97-AF65-F5344CB8AC3E}">
        <p14:creationId xmlns:p14="http://schemas.microsoft.com/office/powerpoint/2010/main" val="226599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4540243" y="1671750"/>
            <a:ext cx="4240220" cy="2989960"/>
          </a:xfrm>
          <a:prstGeom prst="rect">
            <a:avLst/>
          </a:prstGeom>
        </p:spPr>
      </p:pic>
      <p:sp>
        <p:nvSpPr>
          <p:cNvPr id="4" name="Line 83"/>
          <p:cNvSpPr>
            <a:spLocks noChangeShapeType="1"/>
          </p:cNvSpPr>
          <p:nvPr/>
        </p:nvSpPr>
        <p:spPr bwMode="auto">
          <a:xfrm flipV="1">
            <a:off x="988443" y="1715780"/>
            <a:ext cx="0" cy="1947863"/>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 name="Line 84"/>
          <p:cNvSpPr>
            <a:spLocks noChangeShapeType="1"/>
          </p:cNvSpPr>
          <p:nvPr/>
        </p:nvSpPr>
        <p:spPr bwMode="auto">
          <a:xfrm>
            <a:off x="880493" y="3522356"/>
            <a:ext cx="2916237" cy="0"/>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 name="Text Box 86"/>
          <p:cNvSpPr txBox="1">
            <a:spLocks noChangeArrowheads="1"/>
          </p:cNvSpPr>
          <p:nvPr/>
        </p:nvSpPr>
        <p:spPr bwMode="auto">
          <a:xfrm>
            <a:off x="647925" y="1507818"/>
            <a:ext cx="6810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Grundfos TheSans" panose="020B0503040302060204" pitchFamily="34" charset="0"/>
              </a:defRPr>
            </a:lvl1pPr>
            <a:lvl2pPr marL="742950" indent="-285750">
              <a:spcBef>
                <a:spcPct val="20000"/>
              </a:spcBef>
              <a:buChar char="–"/>
              <a:defRPr sz="1600">
                <a:solidFill>
                  <a:schemeClr val="tx1"/>
                </a:solidFill>
                <a:latin typeface="Grundfos TheSans" panose="020B0503040302060204" pitchFamily="34" charset="0"/>
              </a:defRPr>
            </a:lvl2pPr>
            <a:lvl3pPr marL="1143000" indent="-228600">
              <a:spcBef>
                <a:spcPct val="20000"/>
              </a:spcBef>
              <a:buChar char="•"/>
              <a:defRPr sz="1600">
                <a:solidFill>
                  <a:schemeClr val="tx1"/>
                </a:solidFill>
                <a:latin typeface="Grundfos TheSans" panose="020B0503040302060204" pitchFamily="34" charset="0"/>
              </a:defRPr>
            </a:lvl3pPr>
            <a:lvl4pPr marL="1600200" indent="-228600">
              <a:spcBef>
                <a:spcPct val="20000"/>
              </a:spcBef>
              <a:buChar char="–"/>
              <a:defRPr sz="1600">
                <a:solidFill>
                  <a:schemeClr val="tx1"/>
                </a:solidFill>
                <a:latin typeface="Grundfos TheSans" panose="020B0503040302060204" pitchFamily="34" charset="0"/>
              </a:defRPr>
            </a:lvl4pPr>
            <a:lvl5pPr marL="2057400" indent="-228600">
              <a:spcBef>
                <a:spcPct val="20000"/>
              </a:spcBef>
              <a:buChar char="»"/>
              <a:defRPr sz="1600">
                <a:solidFill>
                  <a:schemeClr val="tx1"/>
                </a:solidFill>
                <a:latin typeface="Grundfos TheSans" panose="020B0503040302060204" pitchFamily="34" charset="0"/>
              </a:defRPr>
            </a:lvl5pPr>
            <a:lvl6pPr marL="2514600" indent="-228600" eaLnBrk="0" fontAlgn="base" hangingPunct="0">
              <a:spcBef>
                <a:spcPct val="20000"/>
              </a:spcBef>
              <a:spcAft>
                <a:spcPct val="0"/>
              </a:spcAft>
              <a:buChar char="»"/>
              <a:defRPr sz="1600">
                <a:solidFill>
                  <a:schemeClr val="tx1"/>
                </a:solidFill>
                <a:latin typeface="Grundfos TheSans" panose="020B0503040302060204" pitchFamily="34" charset="0"/>
              </a:defRPr>
            </a:lvl6pPr>
            <a:lvl7pPr marL="2971800" indent="-228600" eaLnBrk="0" fontAlgn="base" hangingPunct="0">
              <a:spcBef>
                <a:spcPct val="20000"/>
              </a:spcBef>
              <a:spcAft>
                <a:spcPct val="0"/>
              </a:spcAft>
              <a:buChar char="»"/>
              <a:defRPr sz="1600">
                <a:solidFill>
                  <a:schemeClr val="tx1"/>
                </a:solidFill>
                <a:latin typeface="Grundfos TheSans" panose="020B0503040302060204" pitchFamily="34" charset="0"/>
              </a:defRPr>
            </a:lvl7pPr>
            <a:lvl8pPr marL="3429000" indent="-228600" eaLnBrk="0" fontAlgn="base" hangingPunct="0">
              <a:spcBef>
                <a:spcPct val="20000"/>
              </a:spcBef>
              <a:spcAft>
                <a:spcPct val="0"/>
              </a:spcAft>
              <a:buChar char="»"/>
              <a:defRPr sz="1600">
                <a:solidFill>
                  <a:schemeClr val="tx1"/>
                </a:solidFill>
                <a:latin typeface="Grundfos TheSans" panose="020B0503040302060204" pitchFamily="34" charset="0"/>
              </a:defRPr>
            </a:lvl8pPr>
            <a:lvl9pPr marL="3886200" indent="-228600" eaLnBrk="0" fontAlgn="base" hangingPunct="0">
              <a:spcBef>
                <a:spcPct val="20000"/>
              </a:spcBef>
              <a:spcAft>
                <a:spcPct val="0"/>
              </a:spcAft>
              <a:buChar char="»"/>
              <a:defRPr sz="1600">
                <a:solidFill>
                  <a:schemeClr val="tx1"/>
                </a:solidFill>
                <a:latin typeface="Grundfos TheSans" panose="020B0503040302060204" pitchFamily="34" charset="0"/>
              </a:defRPr>
            </a:lvl9pPr>
          </a:lstStyle>
          <a:p>
            <a:pPr>
              <a:spcBef>
                <a:spcPct val="0"/>
              </a:spcBef>
              <a:buFontTx/>
              <a:buNone/>
            </a:pPr>
            <a:r>
              <a:rPr lang="en-US" altLang="da-DK" sz="1400" b="1" dirty="0">
                <a:solidFill>
                  <a:srgbClr val="000000"/>
                </a:solidFill>
              </a:rPr>
              <a:t>H</a:t>
            </a:r>
          </a:p>
        </p:txBody>
      </p:sp>
      <p:sp>
        <p:nvSpPr>
          <p:cNvPr id="7" name="Freeform 89"/>
          <p:cNvSpPr>
            <a:spLocks/>
          </p:cNvSpPr>
          <p:nvPr/>
        </p:nvSpPr>
        <p:spPr bwMode="auto">
          <a:xfrm>
            <a:off x="988444" y="2042443"/>
            <a:ext cx="2387146" cy="1483088"/>
          </a:xfrm>
          <a:custGeom>
            <a:avLst/>
            <a:gdLst>
              <a:gd name="T0" fmla="*/ 0 w 5073"/>
              <a:gd name="T1" fmla="*/ 0 h 2679"/>
              <a:gd name="T2" fmla="*/ 2147483646 w 5073"/>
              <a:gd name="T3" fmla="*/ 2147483646 h 2679"/>
              <a:gd name="T4" fmla="*/ 2147483646 w 5073"/>
              <a:gd name="T5" fmla="*/ 2147483646 h 2679"/>
              <a:gd name="T6" fmla="*/ 2147483646 w 5073"/>
              <a:gd name="T7" fmla="*/ 2147483646 h 2679"/>
              <a:gd name="T8" fmla="*/ 2147483646 w 5073"/>
              <a:gd name="T9" fmla="*/ 2147483646 h 2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73" h="2679">
                <a:moveTo>
                  <a:pt x="0" y="0"/>
                </a:moveTo>
                <a:cubicBezTo>
                  <a:pt x="280" y="19"/>
                  <a:pt x="560" y="38"/>
                  <a:pt x="969" y="171"/>
                </a:cubicBezTo>
                <a:cubicBezTo>
                  <a:pt x="1378" y="304"/>
                  <a:pt x="1976" y="560"/>
                  <a:pt x="2451" y="798"/>
                </a:cubicBezTo>
                <a:cubicBezTo>
                  <a:pt x="2926" y="1036"/>
                  <a:pt x="3382" y="1282"/>
                  <a:pt x="3819" y="1596"/>
                </a:cubicBezTo>
                <a:cubicBezTo>
                  <a:pt x="4256" y="1910"/>
                  <a:pt x="4664" y="2294"/>
                  <a:pt x="5073" y="2679"/>
                </a:cubicBez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90"/>
          <p:cNvSpPr>
            <a:spLocks/>
          </p:cNvSpPr>
          <p:nvPr/>
        </p:nvSpPr>
        <p:spPr bwMode="auto">
          <a:xfrm>
            <a:off x="975743" y="3360431"/>
            <a:ext cx="839787" cy="160338"/>
          </a:xfrm>
          <a:custGeom>
            <a:avLst/>
            <a:gdLst>
              <a:gd name="T0" fmla="*/ 0 w 5073"/>
              <a:gd name="T1" fmla="*/ 0 h 2679"/>
              <a:gd name="T2" fmla="*/ 2147483646 w 5073"/>
              <a:gd name="T3" fmla="*/ 2147483646 h 2679"/>
              <a:gd name="T4" fmla="*/ 2147483646 w 5073"/>
              <a:gd name="T5" fmla="*/ 2147483646 h 2679"/>
              <a:gd name="T6" fmla="*/ 2147483646 w 5073"/>
              <a:gd name="T7" fmla="*/ 2147483646 h 2679"/>
              <a:gd name="T8" fmla="*/ 2147483646 w 5073"/>
              <a:gd name="T9" fmla="*/ 2147483646 h 2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73" h="2679">
                <a:moveTo>
                  <a:pt x="0" y="0"/>
                </a:moveTo>
                <a:cubicBezTo>
                  <a:pt x="280" y="19"/>
                  <a:pt x="560" y="38"/>
                  <a:pt x="969" y="171"/>
                </a:cubicBezTo>
                <a:cubicBezTo>
                  <a:pt x="1378" y="304"/>
                  <a:pt x="1976" y="560"/>
                  <a:pt x="2451" y="798"/>
                </a:cubicBezTo>
                <a:cubicBezTo>
                  <a:pt x="2926" y="1036"/>
                  <a:pt x="3382" y="1282"/>
                  <a:pt x="3819" y="1596"/>
                </a:cubicBezTo>
                <a:cubicBezTo>
                  <a:pt x="4256" y="1910"/>
                  <a:pt x="4664" y="2294"/>
                  <a:pt x="5073" y="2679"/>
                </a:cubicBezTo>
              </a:path>
            </a:pathLst>
          </a:custGeom>
          <a:noFill/>
          <a:ln w="19050" cap="flat" cmpd="sng">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 name="Straight Connector 8"/>
          <p:cNvCxnSpPr/>
          <p:nvPr/>
        </p:nvCxnSpPr>
        <p:spPr>
          <a:xfrm>
            <a:off x="988443" y="2578238"/>
            <a:ext cx="1308533" cy="0"/>
          </a:xfrm>
          <a:prstGeom prst="line">
            <a:avLst/>
          </a:prstGeom>
          <a:ln w="38100">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75742" y="2584070"/>
            <a:ext cx="1308532" cy="942530"/>
          </a:xfrm>
          <a:prstGeom prst="line">
            <a:avLst/>
          </a:prstGeom>
          <a:ln w="38100">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1" name="Text Box 96"/>
          <p:cNvSpPr txBox="1">
            <a:spLocks noChangeArrowheads="1"/>
          </p:cNvSpPr>
          <p:nvPr/>
        </p:nvSpPr>
        <p:spPr bwMode="auto">
          <a:xfrm>
            <a:off x="51456" y="2424349"/>
            <a:ext cx="8531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1600">
                <a:solidFill>
                  <a:schemeClr val="tx1"/>
                </a:solidFill>
                <a:latin typeface="Grundfos TheSans" panose="020B0503040302060204" pitchFamily="34" charset="0"/>
              </a:defRPr>
            </a:lvl1pPr>
            <a:lvl2pPr marL="742950" indent="-285750">
              <a:spcBef>
                <a:spcPct val="20000"/>
              </a:spcBef>
              <a:buChar char="–"/>
              <a:defRPr sz="1600">
                <a:solidFill>
                  <a:schemeClr val="tx1"/>
                </a:solidFill>
                <a:latin typeface="Grundfos TheSans" panose="020B0503040302060204" pitchFamily="34" charset="0"/>
              </a:defRPr>
            </a:lvl2pPr>
            <a:lvl3pPr marL="1143000" indent="-228600">
              <a:spcBef>
                <a:spcPct val="20000"/>
              </a:spcBef>
              <a:buChar char="•"/>
              <a:defRPr sz="1600">
                <a:solidFill>
                  <a:schemeClr val="tx1"/>
                </a:solidFill>
                <a:latin typeface="Grundfos TheSans" panose="020B0503040302060204" pitchFamily="34" charset="0"/>
              </a:defRPr>
            </a:lvl3pPr>
            <a:lvl4pPr marL="1600200" indent="-228600">
              <a:spcBef>
                <a:spcPct val="20000"/>
              </a:spcBef>
              <a:buChar char="–"/>
              <a:defRPr sz="1600">
                <a:solidFill>
                  <a:schemeClr val="tx1"/>
                </a:solidFill>
                <a:latin typeface="Grundfos TheSans" panose="020B0503040302060204" pitchFamily="34" charset="0"/>
              </a:defRPr>
            </a:lvl4pPr>
            <a:lvl5pPr marL="2057400" indent="-228600">
              <a:spcBef>
                <a:spcPct val="20000"/>
              </a:spcBef>
              <a:buChar char="»"/>
              <a:defRPr sz="1600">
                <a:solidFill>
                  <a:schemeClr val="tx1"/>
                </a:solidFill>
                <a:latin typeface="Grundfos TheSans" panose="020B0503040302060204" pitchFamily="34" charset="0"/>
              </a:defRPr>
            </a:lvl5pPr>
            <a:lvl6pPr marL="2514600" indent="-228600" eaLnBrk="0" fontAlgn="base" hangingPunct="0">
              <a:spcBef>
                <a:spcPct val="20000"/>
              </a:spcBef>
              <a:spcAft>
                <a:spcPct val="0"/>
              </a:spcAft>
              <a:buChar char="»"/>
              <a:defRPr sz="1600">
                <a:solidFill>
                  <a:schemeClr val="tx1"/>
                </a:solidFill>
                <a:latin typeface="Grundfos TheSans" panose="020B0503040302060204" pitchFamily="34" charset="0"/>
              </a:defRPr>
            </a:lvl6pPr>
            <a:lvl7pPr marL="2971800" indent="-228600" eaLnBrk="0" fontAlgn="base" hangingPunct="0">
              <a:spcBef>
                <a:spcPct val="20000"/>
              </a:spcBef>
              <a:spcAft>
                <a:spcPct val="0"/>
              </a:spcAft>
              <a:buChar char="»"/>
              <a:defRPr sz="1600">
                <a:solidFill>
                  <a:schemeClr val="tx1"/>
                </a:solidFill>
                <a:latin typeface="Grundfos TheSans" panose="020B0503040302060204" pitchFamily="34" charset="0"/>
              </a:defRPr>
            </a:lvl7pPr>
            <a:lvl8pPr marL="3429000" indent="-228600" eaLnBrk="0" fontAlgn="base" hangingPunct="0">
              <a:spcBef>
                <a:spcPct val="20000"/>
              </a:spcBef>
              <a:spcAft>
                <a:spcPct val="0"/>
              </a:spcAft>
              <a:buChar char="»"/>
              <a:defRPr sz="1600">
                <a:solidFill>
                  <a:schemeClr val="tx1"/>
                </a:solidFill>
                <a:latin typeface="Grundfos TheSans" panose="020B0503040302060204" pitchFamily="34" charset="0"/>
              </a:defRPr>
            </a:lvl8pPr>
            <a:lvl9pPr marL="3886200" indent="-228600" eaLnBrk="0" fontAlgn="base" hangingPunct="0">
              <a:spcBef>
                <a:spcPct val="20000"/>
              </a:spcBef>
              <a:spcAft>
                <a:spcPct val="0"/>
              </a:spcAft>
              <a:buChar char="»"/>
              <a:defRPr sz="1600">
                <a:solidFill>
                  <a:schemeClr val="tx1"/>
                </a:solidFill>
                <a:latin typeface="Grundfos TheSans" panose="020B0503040302060204" pitchFamily="34" charset="0"/>
              </a:defRPr>
            </a:lvl9pPr>
          </a:lstStyle>
          <a:p>
            <a:pPr eaLnBrk="1" hangingPunct="1">
              <a:spcBef>
                <a:spcPct val="0"/>
              </a:spcBef>
              <a:buFontTx/>
              <a:buNone/>
            </a:pPr>
            <a:r>
              <a:rPr lang="en-US" altLang="da-DK" sz="1400" b="1" dirty="0"/>
              <a:t>Setpoint</a:t>
            </a:r>
          </a:p>
        </p:txBody>
      </p:sp>
      <p:sp>
        <p:nvSpPr>
          <p:cNvPr id="12" name="Text Box 96"/>
          <p:cNvSpPr txBox="1">
            <a:spLocks noChangeArrowheads="1"/>
          </p:cNvSpPr>
          <p:nvPr/>
        </p:nvSpPr>
        <p:spPr bwMode="auto">
          <a:xfrm>
            <a:off x="1119775" y="4959926"/>
            <a:ext cx="7113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1600">
                <a:solidFill>
                  <a:schemeClr val="tx1"/>
                </a:solidFill>
                <a:latin typeface="Grundfos TheSans" panose="020B0503040302060204" pitchFamily="34" charset="0"/>
              </a:defRPr>
            </a:lvl1pPr>
            <a:lvl2pPr marL="742950" indent="-285750">
              <a:spcBef>
                <a:spcPct val="20000"/>
              </a:spcBef>
              <a:buChar char="–"/>
              <a:defRPr sz="1600">
                <a:solidFill>
                  <a:schemeClr val="tx1"/>
                </a:solidFill>
                <a:latin typeface="Grundfos TheSans" panose="020B0503040302060204" pitchFamily="34" charset="0"/>
              </a:defRPr>
            </a:lvl2pPr>
            <a:lvl3pPr marL="1143000" indent="-228600">
              <a:spcBef>
                <a:spcPct val="20000"/>
              </a:spcBef>
              <a:buChar char="•"/>
              <a:defRPr sz="1600">
                <a:solidFill>
                  <a:schemeClr val="tx1"/>
                </a:solidFill>
                <a:latin typeface="Grundfos TheSans" panose="020B0503040302060204" pitchFamily="34" charset="0"/>
              </a:defRPr>
            </a:lvl3pPr>
            <a:lvl4pPr marL="1600200" indent="-228600">
              <a:spcBef>
                <a:spcPct val="20000"/>
              </a:spcBef>
              <a:buChar char="–"/>
              <a:defRPr sz="1600">
                <a:solidFill>
                  <a:schemeClr val="tx1"/>
                </a:solidFill>
                <a:latin typeface="Grundfos TheSans" panose="020B0503040302060204" pitchFamily="34" charset="0"/>
              </a:defRPr>
            </a:lvl4pPr>
            <a:lvl5pPr marL="2057400" indent="-228600">
              <a:spcBef>
                <a:spcPct val="20000"/>
              </a:spcBef>
              <a:buChar char="»"/>
              <a:defRPr sz="1600">
                <a:solidFill>
                  <a:schemeClr val="tx1"/>
                </a:solidFill>
                <a:latin typeface="Grundfos TheSans" panose="020B0503040302060204" pitchFamily="34" charset="0"/>
              </a:defRPr>
            </a:lvl5pPr>
            <a:lvl6pPr marL="2514600" indent="-228600" eaLnBrk="0" fontAlgn="base" hangingPunct="0">
              <a:spcBef>
                <a:spcPct val="20000"/>
              </a:spcBef>
              <a:spcAft>
                <a:spcPct val="0"/>
              </a:spcAft>
              <a:buChar char="»"/>
              <a:defRPr sz="1600">
                <a:solidFill>
                  <a:schemeClr val="tx1"/>
                </a:solidFill>
                <a:latin typeface="Grundfos TheSans" panose="020B0503040302060204" pitchFamily="34" charset="0"/>
              </a:defRPr>
            </a:lvl6pPr>
            <a:lvl7pPr marL="2971800" indent="-228600" eaLnBrk="0" fontAlgn="base" hangingPunct="0">
              <a:spcBef>
                <a:spcPct val="20000"/>
              </a:spcBef>
              <a:spcAft>
                <a:spcPct val="0"/>
              </a:spcAft>
              <a:buChar char="»"/>
              <a:defRPr sz="1600">
                <a:solidFill>
                  <a:schemeClr val="tx1"/>
                </a:solidFill>
                <a:latin typeface="Grundfos TheSans" panose="020B0503040302060204" pitchFamily="34" charset="0"/>
              </a:defRPr>
            </a:lvl7pPr>
            <a:lvl8pPr marL="3429000" indent="-228600" eaLnBrk="0" fontAlgn="base" hangingPunct="0">
              <a:spcBef>
                <a:spcPct val="20000"/>
              </a:spcBef>
              <a:spcAft>
                <a:spcPct val="0"/>
              </a:spcAft>
              <a:buChar char="»"/>
              <a:defRPr sz="1600">
                <a:solidFill>
                  <a:schemeClr val="tx1"/>
                </a:solidFill>
                <a:latin typeface="Grundfos TheSans" panose="020B0503040302060204" pitchFamily="34" charset="0"/>
              </a:defRPr>
            </a:lvl8pPr>
            <a:lvl9pPr marL="3886200" indent="-228600" eaLnBrk="0" fontAlgn="base" hangingPunct="0">
              <a:spcBef>
                <a:spcPct val="20000"/>
              </a:spcBef>
              <a:spcAft>
                <a:spcPct val="0"/>
              </a:spcAft>
              <a:buChar char="»"/>
              <a:defRPr sz="1600">
                <a:solidFill>
                  <a:schemeClr val="tx1"/>
                </a:solidFill>
                <a:latin typeface="Grundfos TheSans" panose="020B0503040302060204" pitchFamily="34" charset="0"/>
              </a:defRPr>
            </a:lvl9pPr>
          </a:lstStyle>
          <a:p>
            <a:pPr eaLnBrk="1" hangingPunct="1">
              <a:spcBef>
                <a:spcPct val="0"/>
              </a:spcBef>
              <a:buFontTx/>
              <a:buNone/>
            </a:pPr>
            <a:r>
              <a:rPr lang="en-US" altLang="da-DK" sz="1400" b="1" dirty="0"/>
              <a:t>Actual Setpoint = </a:t>
            </a:r>
            <a:r>
              <a:rPr lang="en-US" altLang="da-DK" sz="1400" dirty="0"/>
              <a:t>Sensor min + (setpoint – sensor min) x Input signal/Input signal range</a:t>
            </a:r>
          </a:p>
        </p:txBody>
      </p:sp>
      <p:sp>
        <p:nvSpPr>
          <p:cNvPr id="13" name="Down Arrow 12"/>
          <p:cNvSpPr/>
          <p:nvPr/>
        </p:nvSpPr>
        <p:spPr>
          <a:xfrm>
            <a:off x="1599757" y="2622170"/>
            <a:ext cx="215773" cy="327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727733" y="2995692"/>
            <a:ext cx="3488966" cy="1593"/>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24133" y="2584070"/>
            <a:ext cx="2892566"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292671" y="2442104"/>
            <a:ext cx="1578006" cy="954234"/>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653040" y="4020345"/>
            <a:ext cx="41874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96"/>
          <p:cNvSpPr txBox="1">
            <a:spLocks noChangeArrowheads="1"/>
          </p:cNvSpPr>
          <p:nvPr/>
        </p:nvSpPr>
        <p:spPr bwMode="auto">
          <a:xfrm>
            <a:off x="1126893" y="5462708"/>
            <a:ext cx="587801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1600">
                <a:solidFill>
                  <a:schemeClr val="tx1"/>
                </a:solidFill>
                <a:latin typeface="Grundfos TheSans" panose="020B0503040302060204" pitchFamily="34" charset="0"/>
              </a:defRPr>
            </a:lvl1pPr>
            <a:lvl2pPr marL="742950" indent="-285750">
              <a:spcBef>
                <a:spcPct val="20000"/>
              </a:spcBef>
              <a:buChar char="–"/>
              <a:defRPr sz="1600">
                <a:solidFill>
                  <a:schemeClr val="tx1"/>
                </a:solidFill>
                <a:latin typeface="Grundfos TheSans" panose="020B0503040302060204" pitchFamily="34" charset="0"/>
              </a:defRPr>
            </a:lvl2pPr>
            <a:lvl3pPr marL="1143000" indent="-228600">
              <a:spcBef>
                <a:spcPct val="20000"/>
              </a:spcBef>
              <a:buChar char="•"/>
              <a:defRPr sz="1600">
                <a:solidFill>
                  <a:schemeClr val="tx1"/>
                </a:solidFill>
                <a:latin typeface="Grundfos TheSans" panose="020B0503040302060204" pitchFamily="34" charset="0"/>
              </a:defRPr>
            </a:lvl3pPr>
            <a:lvl4pPr marL="1600200" indent="-228600">
              <a:spcBef>
                <a:spcPct val="20000"/>
              </a:spcBef>
              <a:buChar char="–"/>
              <a:defRPr sz="1600">
                <a:solidFill>
                  <a:schemeClr val="tx1"/>
                </a:solidFill>
                <a:latin typeface="Grundfos TheSans" panose="020B0503040302060204" pitchFamily="34" charset="0"/>
              </a:defRPr>
            </a:lvl4pPr>
            <a:lvl5pPr marL="2057400" indent="-228600">
              <a:spcBef>
                <a:spcPct val="20000"/>
              </a:spcBef>
              <a:buChar char="»"/>
              <a:defRPr sz="1600">
                <a:solidFill>
                  <a:schemeClr val="tx1"/>
                </a:solidFill>
                <a:latin typeface="Grundfos TheSans" panose="020B0503040302060204" pitchFamily="34" charset="0"/>
              </a:defRPr>
            </a:lvl5pPr>
            <a:lvl6pPr marL="2514600" indent="-228600" eaLnBrk="0" fontAlgn="base" hangingPunct="0">
              <a:spcBef>
                <a:spcPct val="20000"/>
              </a:spcBef>
              <a:spcAft>
                <a:spcPct val="0"/>
              </a:spcAft>
              <a:buChar char="»"/>
              <a:defRPr sz="1600">
                <a:solidFill>
                  <a:schemeClr val="tx1"/>
                </a:solidFill>
                <a:latin typeface="Grundfos TheSans" panose="020B0503040302060204" pitchFamily="34" charset="0"/>
              </a:defRPr>
            </a:lvl6pPr>
            <a:lvl7pPr marL="2971800" indent="-228600" eaLnBrk="0" fontAlgn="base" hangingPunct="0">
              <a:spcBef>
                <a:spcPct val="20000"/>
              </a:spcBef>
              <a:spcAft>
                <a:spcPct val="0"/>
              </a:spcAft>
              <a:buChar char="»"/>
              <a:defRPr sz="1600">
                <a:solidFill>
                  <a:schemeClr val="tx1"/>
                </a:solidFill>
                <a:latin typeface="Grundfos TheSans" panose="020B0503040302060204" pitchFamily="34" charset="0"/>
              </a:defRPr>
            </a:lvl7pPr>
            <a:lvl8pPr marL="3429000" indent="-228600" eaLnBrk="0" fontAlgn="base" hangingPunct="0">
              <a:spcBef>
                <a:spcPct val="20000"/>
              </a:spcBef>
              <a:spcAft>
                <a:spcPct val="0"/>
              </a:spcAft>
              <a:buChar char="»"/>
              <a:defRPr sz="1600">
                <a:solidFill>
                  <a:schemeClr val="tx1"/>
                </a:solidFill>
                <a:latin typeface="Grundfos TheSans" panose="020B0503040302060204" pitchFamily="34" charset="0"/>
              </a:defRPr>
            </a:lvl8pPr>
            <a:lvl9pPr marL="3886200" indent="-228600" eaLnBrk="0" fontAlgn="base" hangingPunct="0">
              <a:spcBef>
                <a:spcPct val="20000"/>
              </a:spcBef>
              <a:spcAft>
                <a:spcPct val="0"/>
              </a:spcAft>
              <a:buChar char="»"/>
              <a:defRPr sz="1600">
                <a:solidFill>
                  <a:schemeClr val="tx1"/>
                </a:solidFill>
                <a:latin typeface="Grundfos TheSans" panose="020B0503040302060204" pitchFamily="34" charset="0"/>
              </a:defRPr>
            </a:lvl9pPr>
          </a:lstStyle>
          <a:p>
            <a:pPr eaLnBrk="1" hangingPunct="1">
              <a:spcBef>
                <a:spcPct val="0"/>
              </a:spcBef>
              <a:buFontTx/>
              <a:buNone/>
            </a:pPr>
            <a:r>
              <a:rPr lang="en-US" altLang="da-DK" sz="1400" dirty="0"/>
              <a:t>Example: Input signal type 0-10V.   V</a:t>
            </a:r>
            <a:r>
              <a:rPr lang="en-US" altLang="da-DK" sz="900" dirty="0"/>
              <a:t>in</a:t>
            </a:r>
            <a:r>
              <a:rPr lang="en-US" altLang="da-DK" sz="1400" dirty="0"/>
              <a:t> = 6.0V</a:t>
            </a:r>
          </a:p>
          <a:p>
            <a:pPr eaLnBrk="1" hangingPunct="1">
              <a:spcBef>
                <a:spcPct val="0"/>
              </a:spcBef>
              <a:buFontTx/>
              <a:buNone/>
            </a:pPr>
            <a:endParaRPr lang="en-US" altLang="da-DK" sz="1400" b="1" dirty="0"/>
          </a:p>
          <a:p>
            <a:pPr eaLnBrk="1" hangingPunct="1">
              <a:spcBef>
                <a:spcPct val="0"/>
              </a:spcBef>
              <a:buFontTx/>
              <a:buNone/>
            </a:pPr>
            <a:r>
              <a:rPr lang="en-US" altLang="da-DK" sz="1400" b="1" dirty="0"/>
              <a:t>Actual Setpoint = </a:t>
            </a:r>
            <a:r>
              <a:rPr lang="en-US" altLang="da-DK" sz="1400" dirty="0"/>
              <a:t>0 + (232 – 0) 6/(10-0) = 232 x 6/10 = 232 x 0.6 = </a:t>
            </a:r>
            <a:r>
              <a:rPr lang="en-US" altLang="da-DK" sz="1400" b="1" dirty="0"/>
              <a:t>139 psi</a:t>
            </a:r>
            <a:endParaRPr lang="en-US" altLang="da-DK" sz="1400" dirty="0"/>
          </a:p>
        </p:txBody>
      </p:sp>
      <p:sp>
        <p:nvSpPr>
          <p:cNvPr id="21" name="TextBox 20"/>
          <p:cNvSpPr txBox="1"/>
          <p:nvPr/>
        </p:nvSpPr>
        <p:spPr>
          <a:xfrm>
            <a:off x="6772730" y="3478704"/>
            <a:ext cx="575799" cy="400110"/>
          </a:xfrm>
          <a:prstGeom prst="rect">
            <a:avLst/>
          </a:prstGeom>
          <a:solidFill>
            <a:schemeClr val="bg1"/>
          </a:solidFill>
        </p:spPr>
        <p:txBody>
          <a:bodyPr wrap="square" tIns="0" bIns="0" rtlCol="0">
            <a:spAutoFit/>
          </a:bodyPr>
          <a:lstStyle/>
          <a:p>
            <a:pPr algn="ctr"/>
            <a:r>
              <a:rPr lang="en-US" sz="1300" dirty="0">
                <a:solidFill>
                  <a:srgbClr val="FF0000"/>
                </a:solidFill>
              </a:rPr>
              <a:t>(60%)</a:t>
            </a:r>
          </a:p>
          <a:p>
            <a:pPr algn="ctr"/>
            <a:r>
              <a:rPr lang="en-US" sz="1300" dirty="0">
                <a:solidFill>
                  <a:srgbClr val="FF0000"/>
                </a:solidFill>
              </a:rPr>
              <a:t>6V</a:t>
            </a:r>
          </a:p>
        </p:txBody>
      </p:sp>
      <p:sp>
        <p:nvSpPr>
          <p:cNvPr id="25" name="TextBox 24"/>
          <p:cNvSpPr txBox="1"/>
          <p:nvPr/>
        </p:nvSpPr>
        <p:spPr>
          <a:xfrm>
            <a:off x="5427103" y="2849722"/>
            <a:ext cx="327581" cy="200055"/>
          </a:xfrm>
          <a:prstGeom prst="rect">
            <a:avLst/>
          </a:prstGeom>
          <a:solidFill>
            <a:schemeClr val="bg1"/>
          </a:solidFill>
        </p:spPr>
        <p:txBody>
          <a:bodyPr wrap="none" lIns="36000" tIns="0" rIns="36000" bIns="0" rtlCol="0">
            <a:spAutoFit/>
          </a:bodyPr>
          <a:lstStyle/>
          <a:p>
            <a:pPr algn="ctr"/>
            <a:r>
              <a:rPr lang="en-US" sz="1300" b="1" dirty="0">
                <a:solidFill>
                  <a:srgbClr val="FF0000"/>
                </a:solidFill>
              </a:rPr>
              <a:t>139</a:t>
            </a:r>
          </a:p>
        </p:txBody>
      </p:sp>
      <p:sp>
        <p:nvSpPr>
          <p:cNvPr id="27" name="Rectangle 26"/>
          <p:cNvSpPr/>
          <p:nvPr/>
        </p:nvSpPr>
        <p:spPr>
          <a:xfrm>
            <a:off x="6661092" y="3878814"/>
            <a:ext cx="575345" cy="730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69587" y="3932385"/>
            <a:ext cx="1670650" cy="184666"/>
          </a:xfrm>
          <a:prstGeom prst="rect">
            <a:avLst/>
          </a:prstGeom>
          <a:solidFill>
            <a:srgbClr val="FFFF00"/>
          </a:solidFill>
        </p:spPr>
        <p:txBody>
          <a:bodyPr wrap="none" tIns="0" bIns="0" rtlCol="0">
            <a:spAutoFit/>
          </a:bodyPr>
          <a:lstStyle/>
          <a:p>
            <a:r>
              <a:rPr lang="en-US" sz="1200" dirty="0"/>
              <a:t>0                                 10V</a:t>
            </a:r>
          </a:p>
        </p:txBody>
      </p:sp>
      <p:sp>
        <p:nvSpPr>
          <p:cNvPr id="28" name="Title 1"/>
          <p:cNvSpPr txBox="1">
            <a:spLocks/>
          </p:cNvSpPr>
          <p:nvPr/>
        </p:nvSpPr>
        <p:spPr bwMode="auto">
          <a:xfrm>
            <a:off x="330043" y="150676"/>
            <a:ext cx="8420400" cy="55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kern="1200">
                <a:solidFill>
                  <a:srgbClr val="11497B"/>
                </a:solidFill>
                <a:latin typeface="Calibri" panose="020F0502020204030204" pitchFamily="34" charset="0"/>
                <a:ea typeface="MS PGothic" panose="020B0600070205080204" pitchFamily="34" charset="-128"/>
                <a:cs typeface="+mj-cs"/>
              </a:defRPr>
            </a:lvl1pPr>
            <a:lvl2pPr algn="l" rtl="0" eaLnBrk="0" fontAlgn="base" hangingPunct="0">
              <a:spcBef>
                <a:spcPct val="0"/>
              </a:spcBef>
              <a:spcAft>
                <a:spcPct val="0"/>
              </a:spcAft>
              <a:defRPr sz="2800" b="1">
                <a:solidFill>
                  <a:srgbClr val="11497B"/>
                </a:solidFill>
                <a:latin typeface="Calibri" charset="0"/>
                <a:ea typeface="MS PGothic" panose="020B0600070205080204" pitchFamily="34" charset="-128"/>
              </a:defRPr>
            </a:lvl2pPr>
            <a:lvl3pPr algn="l" rtl="0" eaLnBrk="0" fontAlgn="base" hangingPunct="0">
              <a:spcBef>
                <a:spcPct val="0"/>
              </a:spcBef>
              <a:spcAft>
                <a:spcPct val="0"/>
              </a:spcAft>
              <a:defRPr sz="2800" b="1">
                <a:solidFill>
                  <a:srgbClr val="11497B"/>
                </a:solidFill>
                <a:latin typeface="Calibri" charset="0"/>
                <a:ea typeface="MS PGothic" panose="020B0600070205080204" pitchFamily="34" charset="-128"/>
              </a:defRPr>
            </a:lvl3pPr>
            <a:lvl4pPr algn="l" rtl="0" eaLnBrk="0" fontAlgn="base" hangingPunct="0">
              <a:spcBef>
                <a:spcPct val="0"/>
              </a:spcBef>
              <a:spcAft>
                <a:spcPct val="0"/>
              </a:spcAft>
              <a:defRPr sz="2800" b="1">
                <a:solidFill>
                  <a:srgbClr val="11497B"/>
                </a:solidFill>
                <a:latin typeface="Calibri" charset="0"/>
                <a:ea typeface="MS PGothic" panose="020B0600070205080204" pitchFamily="34" charset="-128"/>
              </a:defRPr>
            </a:lvl4pPr>
            <a:lvl5pPr algn="l" rtl="0" eaLnBrk="0" fontAlgn="base" hangingPunct="0">
              <a:spcBef>
                <a:spcPct val="0"/>
              </a:spcBef>
              <a:spcAft>
                <a:spcPct val="0"/>
              </a:spcAft>
              <a:defRPr sz="2800" b="1">
                <a:solidFill>
                  <a:srgbClr val="11497B"/>
                </a:solidFill>
                <a:latin typeface="Calibri" charset="0"/>
                <a:ea typeface="MS PGothic" panose="020B0600070205080204" pitchFamily="34" charset="-128"/>
              </a:defRPr>
            </a:lvl5pPr>
            <a:lvl6pPr marL="457200" algn="l" rtl="0" fontAlgn="base">
              <a:spcBef>
                <a:spcPct val="0"/>
              </a:spcBef>
              <a:spcAft>
                <a:spcPct val="0"/>
              </a:spcAft>
              <a:defRPr sz="2800" b="1">
                <a:solidFill>
                  <a:srgbClr val="11497B"/>
                </a:solidFill>
                <a:latin typeface="Calibri" charset="0"/>
                <a:ea typeface="ＭＳ Ｐゴシック" charset="-128"/>
              </a:defRPr>
            </a:lvl6pPr>
            <a:lvl7pPr marL="914400" algn="l" rtl="0" fontAlgn="base">
              <a:spcBef>
                <a:spcPct val="0"/>
              </a:spcBef>
              <a:spcAft>
                <a:spcPct val="0"/>
              </a:spcAft>
              <a:defRPr sz="2800" b="1">
                <a:solidFill>
                  <a:srgbClr val="11497B"/>
                </a:solidFill>
                <a:latin typeface="Calibri" charset="0"/>
                <a:ea typeface="ＭＳ Ｐゴシック" charset="-128"/>
              </a:defRPr>
            </a:lvl7pPr>
            <a:lvl8pPr marL="1371600" algn="l" rtl="0" fontAlgn="base">
              <a:spcBef>
                <a:spcPct val="0"/>
              </a:spcBef>
              <a:spcAft>
                <a:spcPct val="0"/>
              </a:spcAft>
              <a:defRPr sz="2800" b="1">
                <a:solidFill>
                  <a:srgbClr val="11497B"/>
                </a:solidFill>
                <a:latin typeface="Calibri" charset="0"/>
                <a:ea typeface="ＭＳ Ｐゴシック" charset="-128"/>
              </a:defRPr>
            </a:lvl8pPr>
            <a:lvl9pPr marL="1828800" algn="l" rtl="0" fontAlgn="base">
              <a:spcBef>
                <a:spcPct val="0"/>
              </a:spcBef>
              <a:spcAft>
                <a:spcPct val="0"/>
              </a:spcAft>
              <a:defRPr sz="2800" b="1">
                <a:solidFill>
                  <a:srgbClr val="11497B"/>
                </a:solidFill>
                <a:latin typeface="Calibri" charset="0"/>
                <a:ea typeface="ＭＳ Ｐゴシック" charset="-128"/>
              </a:defRPr>
            </a:lvl9pPr>
          </a:lstStyle>
          <a:p>
            <a:r>
              <a:rPr lang="en-US" dirty="0"/>
              <a:t>External Setpoint influence</a:t>
            </a:r>
          </a:p>
        </p:txBody>
      </p:sp>
      <p:sp>
        <p:nvSpPr>
          <p:cNvPr id="3" name="Rectangle 2"/>
          <p:cNvSpPr/>
          <p:nvPr/>
        </p:nvSpPr>
        <p:spPr>
          <a:xfrm>
            <a:off x="6169587" y="4406537"/>
            <a:ext cx="2063738" cy="202826"/>
          </a:xfrm>
          <a:prstGeom prst="rect">
            <a:avLst/>
          </a:prstGeom>
          <a:solidFill>
            <a:schemeClr val="bg1"/>
          </a:solidFill>
        </p:spPr>
        <p:txBody>
          <a:bodyPr wrap="square" lIns="180000" tIns="108000" rtlCol="0" anchor="ctr">
            <a:spAutoFit/>
          </a:bodyPr>
          <a:lstStyle/>
          <a:p>
            <a:pPr algn="ctr"/>
            <a:endParaRPr lang="en-US" sz="900" b="1" dirty="0">
              <a:solidFill>
                <a:prstClr val="white"/>
              </a:solidFill>
            </a:endParaRPr>
          </a:p>
        </p:txBody>
      </p:sp>
      <p:sp>
        <p:nvSpPr>
          <p:cNvPr id="17" name="Rectangle 16"/>
          <p:cNvSpPr/>
          <p:nvPr/>
        </p:nvSpPr>
        <p:spPr>
          <a:xfrm>
            <a:off x="4693920" y="2732126"/>
            <a:ext cx="618309" cy="507463"/>
          </a:xfrm>
          <a:prstGeom prst="rect">
            <a:avLst/>
          </a:prstGeom>
          <a:solidFill>
            <a:schemeClr val="bg1"/>
          </a:solidFill>
        </p:spPr>
        <p:txBody>
          <a:bodyPr wrap="square" lIns="180000" tIns="108000" rtlCol="0" anchor="ctr">
            <a:spAutoFit/>
          </a:bodyPr>
          <a:lstStyle/>
          <a:p>
            <a:pPr algn="ctr"/>
            <a:endParaRPr lang="en-US" sz="900" b="1" dirty="0">
              <a:solidFill>
                <a:prstClr val="white"/>
              </a:solidFill>
            </a:endParaRPr>
          </a:p>
        </p:txBody>
      </p:sp>
      <p:sp>
        <p:nvSpPr>
          <p:cNvPr id="18" name="Rectangle 17"/>
          <p:cNvSpPr/>
          <p:nvPr/>
        </p:nvSpPr>
        <p:spPr>
          <a:xfrm>
            <a:off x="5439151" y="2785764"/>
            <a:ext cx="865568" cy="549878"/>
          </a:xfrm>
          <a:prstGeom prst="rect">
            <a:avLst/>
          </a:prstGeom>
          <a:solidFill>
            <a:schemeClr val="bg1"/>
          </a:solidFill>
        </p:spPr>
        <p:txBody>
          <a:bodyPr wrap="square" lIns="180000" tIns="108000" rtlCol="0" anchor="ctr">
            <a:spAutoFit/>
          </a:bodyPr>
          <a:lstStyle/>
          <a:p>
            <a:pPr algn="ctr"/>
            <a:endParaRPr lang="en-US" sz="900" b="1" dirty="0">
              <a:solidFill>
                <a:prstClr val="white"/>
              </a:solidFill>
            </a:endParaRPr>
          </a:p>
        </p:txBody>
      </p:sp>
      <p:sp>
        <p:nvSpPr>
          <p:cNvPr id="22" name="Rectangle 21"/>
          <p:cNvSpPr/>
          <p:nvPr/>
        </p:nvSpPr>
        <p:spPr>
          <a:xfrm>
            <a:off x="6314046" y="2891049"/>
            <a:ext cx="634718" cy="82555"/>
          </a:xfrm>
          <a:prstGeom prst="rect">
            <a:avLst/>
          </a:prstGeom>
          <a:solidFill>
            <a:schemeClr val="bg1"/>
          </a:solidFill>
        </p:spPr>
        <p:txBody>
          <a:bodyPr wrap="square" lIns="180000" tIns="108000" rtlCol="0" anchor="ctr">
            <a:spAutoFit/>
          </a:bodyPr>
          <a:lstStyle/>
          <a:p>
            <a:pPr algn="ctr"/>
            <a:endParaRPr lang="en-US" sz="900" b="1" dirty="0">
              <a:solidFill>
                <a:prstClr val="white"/>
              </a:solidFill>
            </a:endParaRPr>
          </a:p>
        </p:txBody>
      </p:sp>
      <p:sp>
        <p:nvSpPr>
          <p:cNvPr id="29" name="Rectangle 28"/>
          <p:cNvSpPr/>
          <p:nvPr/>
        </p:nvSpPr>
        <p:spPr>
          <a:xfrm>
            <a:off x="7004912" y="2997285"/>
            <a:ext cx="104553" cy="399053"/>
          </a:xfrm>
          <a:prstGeom prst="rect">
            <a:avLst/>
          </a:prstGeom>
          <a:solidFill>
            <a:schemeClr val="bg1"/>
          </a:solidFill>
        </p:spPr>
        <p:txBody>
          <a:bodyPr wrap="square" lIns="180000" tIns="108000" rtlCol="0" anchor="ctr">
            <a:spAutoFit/>
          </a:bodyPr>
          <a:lstStyle/>
          <a:p>
            <a:pPr algn="ctr"/>
            <a:endParaRPr lang="en-US" sz="900" b="1" dirty="0">
              <a:solidFill>
                <a:prstClr val="white"/>
              </a:solidFill>
            </a:endParaRPr>
          </a:p>
        </p:txBody>
      </p:sp>
      <p:sp>
        <p:nvSpPr>
          <p:cNvPr id="30" name="Rectangle 29"/>
          <p:cNvSpPr/>
          <p:nvPr/>
        </p:nvSpPr>
        <p:spPr>
          <a:xfrm>
            <a:off x="6772730" y="3478704"/>
            <a:ext cx="575799" cy="400110"/>
          </a:xfrm>
          <a:prstGeom prst="rect">
            <a:avLst/>
          </a:prstGeom>
          <a:solidFill>
            <a:schemeClr val="bg1"/>
          </a:solidFill>
        </p:spPr>
        <p:txBody>
          <a:bodyPr wrap="square" lIns="180000" tIns="108000" rtlCol="0" anchor="ctr">
            <a:spAutoFit/>
          </a:bodyPr>
          <a:lstStyle/>
          <a:p>
            <a:pPr algn="ctr"/>
            <a:endParaRPr lang="en-US" sz="900" b="1" dirty="0">
              <a:solidFill>
                <a:prstClr val="white"/>
              </a:solidFill>
            </a:endParaRPr>
          </a:p>
        </p:txBody>
      </p:sp>
    </p:spTree>
    <p:extLst>
      <p:ext uri="{BB962C8B-B14F-4D97-AF65-F5344CB8AC3E}">
        <p14:creationId xmlns:p14="http://schemas.microsoft.com/office/powerpoint/2010/main" val="203068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17" grpId="0" animBg="1"/>
      <p:bldP spid="18" grpId="0" animBg="1"/>
      <p:bldP spid="22" grpId="0" animBg="1"/>
      <p:bldP spid="29"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87338" y="128588"/>
            <a:ext cx="7953375" cy="496887"/>
          </a:xfrm>
        </p:spPr>
        <p:txBody>
          <a:bodyPr/>
          <a:lstStyle/>
          <a:p>
            <a:r>
              <a:rPr lang="en-US" altLang="en-US" sz="2400" b="1" dirty="0"/>
              <a:t>Documentation &amp; Submittal Information</a:t>
            </a:r>
          </a:p>
        </p:txBody>
      </p:sp>
      <p:sp>
        <p:nvSpPr>
          <p:cNvPr id="100355" name="Rectangle 3"/>
          <p:cNvSpPr>
            <a:spLocks noGrp="1" noChangeArrowheads="1"/>
          </p:cNvSpPr>
          <p:nvPr>
            <p:ph type="body" idx="1"/>
          </p:nvPr>
        </p:nvSpPr>
        <p:spPr>
          <a:xfrm>
            <a:off x="302889" y="990600"/>
            <a:ext cx="8250238" cy="4924425"/>
          </a:xfrm>
        </p:spPr>
        <p:txBody>
          <a:bodyPr/>
          <a:lstStyle/>
          <a:p>
            <a:pPr>
              <a:buFontTx/>
              <a:buNone/>
            </a:pPr>
            <a:r>
              <a:rPr lang="en-US" altLang="en-US" sz="1600" b="1" dirty="0"/>
              <a:t>Documentation &amp; Submittal information available on the BoosterpaQ website: </a:t>
            </a:r>
            <a:r>
              <a:rPr lang="en-US" altLang="en-US" sz="1600" b="1" dirty="0">
                <a:hlinkClick r:id="rId2"/>
              </a:rPr>
              <a:t>www.BoosterpaQ.com</a:t>
            </a:r>
            <a:endParaRPr lang="en-US" altLang="en-US" sz="1600" b="1" dirty="0"/>
          </a:p>
          <a:p>
            <a:pPr>
              <a:buFontTx/>
              <a:buNone/>
            </a:pPr>
            <a:endParaRPr lang="en-US" altLang="en-US" sz="1600" b="1" dirty="0"/>
          </a:p>
          <a:p>
            <a:r>
              <a:rPr lang="en-US" altLang="en-US" sz="1600" dirty="0"/>
              <a:t>AutoCAD drawings and pdf drawings – available on: </a:t>
            </a:r>
          </a:p>
          <a:p>
            <a:r>
              <a:rPr lang="en-US" altLang="en-US" sz="1600" dirty="0"/>
              <a:t>Plumbing component submittal information</a:t>
            </a:r>
          </a:p>
          <a:p>
            <a:r>
              <a:rPr lang="en-US" altLang="en-US" dirty="0"/>
              <a:t>CSI Specifications</a:t>
            </a:r>
            <a:endParaRPr lang="en-US" altLang="en-US" sz="1600" dirty="0"/>
          </a:p>
          <a:p>
            <a:r>
              <a:rPr lang="en-US" altLang="en-US" dirty="0"/>
              <a:t>Grundfos Product Center update 12/14/17</a:t>
            </a:r>
          </a:p>
          <a:p>
            <a:pPr marL="0" indent="0">
              <a:buNone/>
            </a:pPr>
            <a:endParaRPr lang="en-US" altLang="en-US" sz="1600" dirty="0"/>
          </a:p>
          <a:p>
            <a:pPr>
              <a:buFontTx/>
              <a:buNone/>
            </a:pPr>
            <a:r>
              <a:rPr lang="en-US" altLang="en-US" sz="1600" b="1" dirty="0"/>
              <a:t>Hydro Multi-E Installation and Operation Instructions	</a:t>
            </a:r>
            <a:r>
              <a:rPr lang="en-US" altLang="en-US" b="1" dirty="0"/>
              <a:t>98419766</a:t>
            </a:r>
            <a:endParaRPr lang="en-US" altLang="en-US" sz="1600" b="1" dirty="0"/>
          </a:p>
          <a:p>
            <a:endParaRPr lang="en-US" altLang="en-US" sz="1600" b="1" dirty="0"/>
          </a:p>
          <a:p>
            <a:pPr>
              <a:buFontTx/>
              <a:buNone/>
            </a:pPr>
            <a:r>
              <a:rPr lang="en-US" altLang="en-US" b="1" dirty="0"/>
              <a:t>Hydro Multi-E Data Booklet				98607787</a:t>
            </a:r>
            <a:endParaRPr lang="en-US" altLang="en-US" sz="1600" b="1" dirty="0"/>
          </a:p>
          <a:p>
            <a:pPr>
              <a:buFontTx/>
              <a:buNone/>
            </a:pPr>
            <a:endParaRPr lang="en-US" altLang="en-US" b="1" dirty="0"/>
          </a:p>
          <a:p>
            <a:pPr>
              <a:buFontTx/>
              <a:buNone/>
            </a:pPr>
            <a:r>
              <a:rPr lang="en-US" altLang="en-US" sz="1600" b="1" dirty="0"/>
              <a:t>Hydro Multi-E Flyer					L-HME-SL-01</a:t>
            </a:r>
          </a:p>
          <a:p>
            <a:pPr>
              <a:buFontTx/>
              <a:buNone/>
            </a:pPr>
            <a:endParaRPr lang="en-US" altLang="en-US" sz="1600" dirty="0"/>
          </a:p>
          <a:p>
            <a:pPr marL="0" indent="0">
              <a:buNone/>
            </a:pPr>
            <a:r>
              <a:rPr lang="en-US" altLang="en-US" sz="1600" b="1" dirty="0"/>
              <a:t>Hydro Multi-E Brochure				L-HME-SL-02</a:t>
            </a:r>
          </a:p>
          <a:p>
            <a:endParaRPr lang="en-US" altLang="en-US" sz="1600" dirty="0"/>
          </a:p>
          <a:p>
            <a:endParaRPr lang="en-US" altLang="en-US" dirty="0"/>
          </a:p>
        </p:txBody>
      </p:sp>
    </p:spTree>
    <p:extLst>
      <p:ext uri="{BB962C8B-B14F-4D97-AF65-F5344CB8AC3E}">
        <p14:creationId xmlns:p14="http://schemas.microsoft.com/office/powerpoint/2010/main" val="4018650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DA61-0C93-4439-9DC9-334DF1E79D1E}"/>
              </a:ext>
            </a:extLst>
          </p:cNvPr>
          <p:cNvSpPr>
            <a:spLocks noGrp="1"/>
          </p:cNvSpPr>
          <p:nvPr>
            <p:ph type="title"/>
          </p:nvPr>
        </p:nvSpPr>
        <p:spPr>
          <a:xfrm>
            <a:off x="304800" y="152400"/>
            <a:ext cx="8421525" cy="430887"/>
          </a:xfrm>
        </p:spPr>
        <p:txBody>
          <a:bodyPr/>
          <a:lstStyle/>
          <a:p>
            <a:r>
              <a:rPr lang="en-US" sz="2800" dirty="0">
                <a:latin typeface="Calibri" panose="020F0502020204030204" pitchFamily="34" charset="0"/>
                <a:cs typeface="Calibri" panose="020F0502020204030204" pitchFamily="34" charset="0"/>
              </a:rPr>
              <a:t>Example Multi-E Drawing:</a:t>
            </a:r>
          </a:p>
        </p:txBody>
      </p:sp>
      <p:pic>
        <p:nvPicPr>
          <p:cNvPr id="5" name="Picture 4">
            <a:extLst>
              <a:ext uri="{FF2B5EF4-FFF2-40B4-BE49-F238E27FC236}">
                <a16:creationId xmlns:a16="http://schemas.microsoft.com/office/drawing/2014/main" id="{B9040B8A-C3B2-4AF5-82B7-0FF1A0706402}"/>
              </a:ext>
            </a:extLst>
          </p:cNvPr>
          <p:cNvPicPr>
            <a:picLocks noChangeAspect="1"/>
          </p:cNvPicPr>
          <p:nvPr/>
        </p:nvPicPr>
        <p:blipFill>
          <a:blip r:embed="rId2"/>
          <a:stretch>
            <a:fillRect/>
          </a:stretch>
        </p:blipFill>
        <p:spPr>
          <a:xfrm>
            <a:off x="762000" y="776566"/>
            <a:ext cx="7315200" cy="5535514"/>
          </a:xfrm>
          <a:prstGeom prst="rect">
            <a:avLst/>
          </a:prstGeom>
        </p:spPr>
      </p:pic>
    </p:spTree>
    <p:extLst>
      <p:ext uri="{BB962C8B-B14F-4D97-AF65-F5344CB8AC3E}">
        <p14:creationId xmlns:p14="http://schemas.microsoft.com/office/powerpoint/2010/main" val="3345695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181600" y="2759598"/>
            <a:ext cx="3962400" cy="3226865"/>
          </a:xfrm>
          <a:prstGeom prst="rect">
            <a:avLst/>
          </a:prstGeom>
        </p:spPr>
      </p:pic>
      <p:sp>
        <p:nvSpPr>
          <p:cNvPr id="101379" name="Rectangle 3"/>
          <p:cNvSpPr>
            <a:spLocks noGrp="1" noChangeArrowheads="1"/>
          </p:cNvSpPr>
          <p:nvPr>
            <p:ph type="title"/>
          </p:nvPr>
        </p:nvSpPr>
        <p:spPr>
          <a:xfrm>
            <a:off x="625475" y="112713"/>
            <a:ext cx="7772400" cy="369332"/>
          </a:xfrm>
        </p:spPr>
        <p:txBody>
          <a:bodyPr/>
          <a:lstStyle/>
          <a:p>
            <a:r>
              <a:rPr lang="en-GB" altLang="en-US" sz="2400" b="1" dirty="0">
                <a:latin typeface="Calibri" panose="020F0502020204030204" pitchFamily="34" charset="0"/>
                <a:cs typeface="Calibri" panose="020F0502020204030204" pitchFamily="34" charset="0"/>
              </a:rPr>
              <a:t>Hydro Multi-E - Summary</a:t>
            </a:r>
          </a:p>
        </p:txBody>
      </p:sp>
      <p:sp>
        <p:nvSpPr>
          <p:cNvPr id="101380" name="Rectangle 4"/>
          <p:cNvSpPr>
            <a:spLocks noGrp="1" noChangeArrowheads="1"/>
          </p:cNvSpPr>
          <p:nvPr>
            <p:ph type="body" idx="1"/>
          </p:nvPr>
        </p:nvSpPr>
        <p:spPr>
          <a:xfrm>
            <a:off x="381000" y="762000"/>
            <a:ext cx="5054600" cy="5690789"/>
          </a:xfrm>
          <a:noFill/>
          <a:ln/>
        </p:spPr>
        <p:txBody>
          <a:bodyPr/>
          <a:lstStyle/>
          <a:p>
            <a:pPr marL="1588" indent="12700">
              <a:lnSpc>
                <a:spcPct val="90000"/>
              </a:lnSpc>
            </a:pPr>
            <a:r>
              <a:rPr lang="en-US" dirty="0">
                <a:latin typeface="Calibri" panose="020F0502020204030204" pitchFamily="34" charset="0"/>
                <a:cs typeface="Calibri" panose="020F0502020204030204" pitchFamily="34" charset="0"/>
              </a:rPr>
              <a:t>Performance range: max gpm 420 max pressure 232 psi</a:t>
            </a:r>
          </a:p>
          <a:p>
            <a:pPr marL="1588" indent="12700">
              <a:lnSpc>
                <a:spcPct val="90000"/>
              </a:lnSpc>
            </a:pPr>
            <a:endParaRPr lang="en-US" dirty="0">
              <a:latin typeface="Calibri" panose="020F0502020204030204" pitchFamily="34" charset="0"/>
              <a:cs typeface="Calibri" panose="020F0502020204030204" pitchFamily="34" charset="0"/>
            </a:endParaRPr>
          </a:p>
          <a:p>
            <a:pPr marL="1588" indent="12700">
              <a:lnSpc>
                <a:spcPct val="90000"/>
              </a:lnSpc>
            </a:pPr>
            <a:r>
              <a:rPr lang="en-GB" altLang="en-US" sz="1600" dirty="0">
                <a:latin typeface="Calibri" panose="020F0502020204030204" pitchFamily="34" charset="0"/>
                <a:cs typeface="Calibri" panose="020F0502020204030204" pitchFamily="34" charset="0"/>
              </a:rPr>
              <a:t>2 &amp; 3 VFD/ECM CRE 3-20 pump systems</a:t>
            </a:r>
          </a:p>
          <a:p>
            <a:pPr marL="915988" lvl="1">
              <a:lnSpc>
                <a:spcPct val="90000"/>
              </a:lnSpc>
            </a:pPr>
            <a:r>
              <a:rPr lang="en-GB" altLang="en-US" sz="1400" b="1" dirty="0">
                <a:latin typeface="Calibri" panose="020F0502020204030204" pitchFamily="34" charset="0"/>
                <a:cs typeface="Calibri" panose="020F0502020204030204" pitchFamily="34" charset="0"/>
              </a:rPr>
              <a:t>3x460V up to 10HP</a:t>
            </a:r>
          </a:p>
          <a:p>
            <a:pPr marL="915988" lvl="1">
              <a:lnSpc>
                <a:spcPct val="90000"/>
              </a:lnSpc>
            </a:pPr>
            <a:r>
              <a:rPr lang="en-GB" altLang="en-US" sz="1400" b="1" dirty="0">
                <a:latin typeface="Calibri" panose="020F0502020204030204" pitchFamily="34" charset="0"/>
                <a:cs typeface="Calibri" panose="020F0502020204030204" pitchFamily="34" charset="0"/>
              </a:rPr>
              <a:t>3x208-230V up to 7.5 (Available Q218)</a:t>
            </a:r>
          </a:p>
          <a:p>
            <a:pPr marL="915988" lvl="1">
              <a:lnSpc>
                <a:spcPct val="90000"/>
              </a:lnSpc>
            </a:pPr>
            <a:r>
              <a:rPr lang="en-GB" altLang="en-US" sz="1400" b="1" dirty="0">
                <a:latin typeface="Calibri" panose="020F0502020204030204" pitchFamily="34" charset="0"/>
                <a:cs typeface="Calibri" panose="020F0502020204030204" pitchFamily="34" charset="0"/>
              </a:rPr>
              <a:t>1x230V up to 2HP</a:t>
            </a:r>
          </a:p>
          <a:p>
            <a:pPr marL="1588" indent="12700">
              <a:lnSpc>
                <a:spcPct val="90000"/>
              </a:lnSpc>
            </a:pPr>
            <a:endParaRPr lang="en-GB" altLang="en-US" sz="1600" dirty="0">
              <a:latin typeface="Calibri" panose="020F0502020204030204" pitchFamily="34" charset="0"/>
              <a:cs typeface="Calibri" panose="020F0502020204030204" pitchFamily="34" charset="0"/>
            </a:endParaRPr>
          </a:p>
          <a:p>
            <a:pPr marL="1588" indent="12700">
              <a:lnSpc>
                <a:spcPct val="90000"/>
              </a:lnSpc>
            </a:pPr>
            <a:r>
              <a:rPr lang="en-GB" altLang="en-US" sz="1600" dirty="0">
                <a:latin typeface="Calibri" panose="020F0502020204030204" pitchFamily="34" charset="0"/>
                <a:cs typeface="Calibri" panose="020F0502020204030204" pitchFamily="34" charset="0"/>
              </a:rPr>
              <a:t>All </a:t>
            </a:r>
            <a:r>
              <a:rPr lang="en-GB" altLang="en-US" dirty="0">
                <a:latin typeface="Calibri" panose="020F0502020204030204" pitchFamily="34" charset="0"/>
                <a:cs typeface="Calibri" panose="020F0502020204030204" pitchFamily="34" charset="0"/>
              </a:rPr>
              <a:t>VFD/ECM MLE </a:t>
            </a:r>
            <a:r>
              <a:rPr lang="en-GB" altLang="en-US" sz="1600" dirty="0">
                <a:latin typeface="Calibri" panose="020F0502020204030204" pitchFamily="34" charset="0"/>
                <a:cs typeface="Calibri" panose="020F0502020204030204" pitchFamily="34" charset="0"/>
              </a:rPr>
              <a:t>motors are capable of system control</a:t>
            </a:r>
          </a:p>
          <a:p>
            <a:pPr marL="915988" lvl="1">
              <a:lnSpc>
                <a:spcPct val="90000"/>
              </a:lnSpc>
            </a:pPr>
            <a:r>
              <a:rPr lang="en-GB" altLang="en-US" sz="1400" b="1" dirty="0">
                <a:latin typeface="Calibri" panose="020F0502020204030204" pitchFamily="34" charset="0"/>
                <a:cs typeface="Calibri" panose="020F0502020204030204" pitchFamily="34" charset="0"/>
              </a:rPr>
              <a:t>Two motors on system have discharge sensors</a:t>
            </a:r>
          </a:p>
          <a:p>
            <a:pPr marL="915988" lvl="1">
              <a:lnSpc>
                <a:spcPct val="90000"/>
              </a:lnSpc>
            </a:pPr>
            <a:r>
              <a:rPr lang="en-GB" altLang="en-US" sz="1400" b="1" dirty="0">
                <a:latin typeface="Calibri" panose="020F0502020204030204" pitchFamily="34" charset="0"/>
                <a:cs typeface="Calibri" panose="020F0502020204030204" pitchFamily="34" charset="0"/>
              </a:rPr>
              <a:t>100% system control redundancy </a:t>
            </a:r>
          </a:p>
          <a:p>
            <a:pPr marL="1588" indent="12700">
              <a:lnSpc>
                <a:spcPct val="90000"/>
              </a:lnSpc>
            </a:pPr>
            <a:endParaRPr lang="en-GB" altLang="en-US" dirty="0">
              <a:latin typeface="Calibri" panose="020F0502020204030204" pitchFamily="34" charset="0"/>
              <a:cs typeface="Calibri" panose="020F0502020204030204" pitchFamily="34" charset="0"/>
            </a:endParaRPr>
          </a:p>
          <a:p>
            <a:pPr marL="1588" indent="12700">
              <a:lnSpc>
                <a:spcPct val="90000"/>
              </a:lnSpc>
            </a:pPr>
            <a:r>
              <a:rPr lang="en-GB" altLang="en-US" dirty="0">
                <a:latin typeface="Calibri" panose="020F0502020204030204" pitchFamily="34" charset="0"/>
                <a:cs typeface="Calibri" panose="020F0502020204030204" pitchFamily="34" charset="0"/>
              </a:rPr>
              <a:t>VFD/PM MLE combined efficiency are more efficient than NEMA Premium motor only efficiency!</a:t>
            </a:r>
            <a:endParaRPr lang="en-GB" altLang="en-US" sz="1600" dirty="0">
              <a:latin typeface="Calibri" panose="020F0502020204030204" pitchFamily="34" charset="0"/>
              <a:cs typeface="Calibri" panose="020F0502020204030204" pitchFamily="34" charset="0"/>
            </a:endParaRPr>
          </a:p>
          <a:p>
            <a:pPr marL="1588" indent="12700">
              <a:lnSpc>
                <a:spcPct val="90000"/>
              </a:lnSpc>
              <a:buFontTx/>
              <a:buNone/>
            </a:pPr>
            <a:endParaRPr lang="en-GB" altLang="en-US" sz="1600" b="1" dirty="0">
              <a:latin typeface="Calibri" panose="020F0502020204030204" pitchFamily="34" charset="0"/>
              <a:cs typeface="Calibri" panose="020F0502020204030204" pitchFamily="34" charset="0"/>
            </a:endParaRPr>
          </a:p>
          <a:p>
            <a:pPr marL="1588" indent="12700">
              <a:lnSpc>
                <a:spcPct val="90000"/>
              </a:lnSpc>
              <a:buFontTx/>
              <a:buNone/>
            </a:pPr>
            <a:r>
              <a:rPr lang="en-GB" altLang="en-US" sz="1600" b="1" dirty="0">
                <a:latin typeface="Calibri" panose="020F0502020204030204" pitchFamily="34" charset="0"/>
                <a:cs typeface="Calibri" panose="020F0502020204030204" pitchFamily="34" charset="0"/>
              </a:rPr>
              <a:t>Features and benefits</a:t>
            </a:r>
          </a:p>
          <a:p>
            <a:pPr marL="1588" indent="12700">
              <a:lnSpc>
                <a:spcPct val="90000"/>
              </a:lnSpc>
            </a:pPr>
            <a:r>
              <a:rPr lang="en-GB" altLang="en-US" dirty="0">
                <a:latin typeface="Calibri" panose="020F0502020204030204" pitchFamily="34" charset="0"/>
                <a:cs typeface="Calibri" panose="020F0502020204030204" pitchFamily="34" charset="0"/>
              </a:rPr>
              <a:t>Control panel HMI for communication </a:t>
            </a:r>
          </a:p>
          <a:p>
            <a:pPr marL="1588" indent="12700">
              <a:lnSpc>
                <a:spcPct val="90000"/>
              </a:lnSpc>
            </a:pPr>
            <a:r>
              <a:rPr lang="en-GB" altLang="en-US" sz="1600" dirty="0">
                <a:latin typeface="Calibri" panose="020F0502020204030204" pitchFamily="34" charset="0"/>
                <a:cs typeface="Calibri" panose="020F0502020204030204" pitchFamily="34" charset="0"/>
              </a:rPr>
              <a:t>Single Point Power Connection</a:t>
            </a:r>
          </a:p>
          <a:p>
            <a:pPr marL="1588" indent="12700">
              <a:lnSpc>
                <a:spcPct val="90000"/>
              </a:lnSpc>
            </a:pPr>
            <a:r>
              <a:rPr lang="en-GB" altLang="en-US" dirty="0">
                <a:latin typeface="Calibri" panose="020F0502020204030204" pitchFamily="34" charset="0"/>
                <a:cs typeface="Calibri" panose="020F0502020204030204" pitchFamily="34" charset="0"/>
              </a:rPr>
              <a:t>IE5 Efficient MLE Motors</a:t>
            </a:r>
          </a:p>
          <a:p>
            <a:pPr marL="1588" indent="12700">
              <a:lnSpc>
                <a:spcPct val="90000"/>
              </a:lnSpc>
            </a:pPr>
            <a:r>
              <a:rPr lang="en-GB" altLang="en-US" dirty="0">
                <a:latin typeface="Calibri" panose="020F0502020204030204" pitchFamily="34" charset="0"/>
                <a:cs typeface="Calibri" panose="020F0502020204030204" pitchFamily="34" charset="0"/>
              </a:rPr>
              <a:t>System NSF61/372 certified</a:t>
            </a:r>
          </a:p>
          <a:p>
            <a:pPr marL="1588" indent="12700">
              <a:lnSpc>
                <a:spcPct val="90000"/>
              </a:lnSpc>
            </a:pPr>
            <a:r>
              <a:rPr lang="en-GB" altLang="en-US" sz="1600" dirty="0">
                <a:latin typeface="Calibri" panose="020F0502020204030204" pitchFamily="34" charset="0"/>
                <a:cs typeface="Calibri" panose="020F0502020204030204" pitchFamily="34" charset="0"/>
              </a:rPr>
              <a:t>UL Listed Packaged Pumping System</a:t>
            </a:r>
          </a:p>
          <a:p>
            <a:pPr marL="1588" indent="12700">
              <a:lnSpc>
                <a:spcPct val="90000"/>
              </a:lnSpc>
            </a:pPr>
            <a:r>
              <a:rPr lang="en-GB" altLang="en-US" sz="1600" dirty="0">
                <a:latin typeface="Calibri" panose="020F0502020204030204" pitchFamily="34" charset="0"/>
                <a:cs typeface="Calibri" panose="020F0502020204030204" pitchFamily="34" charset="0"/>
              </a:rPr>
              <a:t>Small footprint</a:t>
            </a:r>
          </a:p>
          <a:p>
            <a:pPr marL="1588" indent="12700">
              <a:lnSpc>
                <a:spcPct val="90000"/>
              </a:lnSpc>
            </a:pPr>
            <a:endParaRPr lang="en-GB"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5609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95600"/>
            <a:ext cx="8423255" cy="553998"/>
          </a:xfrm>
        </p:spPr>
        <p:txBody>
          <a:bodyPr/>
          <a:lstStyle/>
          <a:p>
            <a:pPr algn="ctr"/>
            <a:r>
              <a:rPr lang="da-DK" dirty="0" err="1"/>
              <a:t>Questions</a:t>
            </a:r>
            <a:r>
              <a:rPr lang="da-DK" dirty="0"/>
              <a:t>?</a:t>
            </a:r>
          </a:p>
        </p:txBody>
      </p:sp>
    </p:spTree>
    <p:extLst>
      <p:ext uri="{BB962C8B-B14F-4D97-AF65-F5344CB8AC3E}">
        <p14:creationId xmlns:p14="http://schemas.microsoft.com/office/powerpoint/2010/main" val="8842685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1" name="think-cell Slide" r:id="rId4" imgW="270" imgH="270" progId="TCLayout.ActiveDocument.1">
                  <p:embed/>
                </p:oleObj>
              </mc:Choice>
              <mc:Fallback>
                <p:oleObj name="think-cell Slide" r:id="rId4" imgW="270" imgH="270" progId="TCLayout.ActiveDocument.1">
                  <p:embed/>
                  <p:pic>
                    <p:nvPicPr>
                      <p:cNvPr id="34818"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6" name="Rectangle 2"/>
          <p:cNvSpPr>
            <a:spLocks noGrp="1" noChangeArrowheads="1"/>
          </p:cNvSpPr>
          <p:nvPr>
            <p:ph type="ctrTitle"/>
          </p:nvPr>
        </p:nvSpPr>
        <p:spPr/>
        <p:txBody>
          <a:bodyPr>
            <a:normAutofit fontScale="90000"/>
          </a:bodyPr>
          <a:lstStyle/>
          <a:p>
            <a:pPr eaLnBrk="1" fontAlgn="auto" hangingPunct="1">
              <a:spcAft>
                <a:spcPts val="0"/>
              </a:spcAft>
              <a:defRPr/>
            </a:pPr>
            <a:r>
              <a:rPr lang="en-US" sz="3100" dirty="0">
                <a:solidFill>
                  <a:schemeClr val="tx2"/>
                </a:solidFill>
                <a:latin typeface="+mj-lt"/>
              </a:rPr>
              <a:t>SCADA </a:t>
            </a:r>
            <a:r>
              <a:rPr lang="en-US" sz="3100" b="1" dirty="0">
                <a:solidFill>
                  <a:schemeClr val="tx2"/>
                </a:solidFill>
                <a:latin typeface="+mj-lt"/>
              </a:rPr>
              <a:t>Communication - CIM</a:t>
            </a:r>
            <a:br>
              <a:rPr lang="en-US" dirty="0">
                <a:latin typeface="+mj-lt"/>
              </a:rPr>
            </a:br>
            <a:r>
              <a:rPr lang="en-US" sz="1600" dirty="0">
                <a:latin typeface="+mj-lt"/>
              </a:rPr>
              <a:t>Communication Interface Module (CIM)</a:t>
            </a:r>
          </a:p>
        </p:txBody>
      </p:sp>
      <p:sp>
        <p:nvSpPr>
          <p:cNvPr id="34820" name="Text Box 4"/>
          <p:cNvSpPr txBox="1">
            <a:spLocks noChangeArrowheads="1"/>
          </p:cNvSpPr>
          <p:nvPr/>
        </p:nvSpPr>
        <p:spPr bwMode="auto">
          <a:xfrm>
            <a:off x="-468313" y="1755775"/>
            <a:ext cx="3505201"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1pPr>
            <a:lvl2pPr marL="742950" indent="-28575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2pPr>
            <a:lvl3pPr marL="11430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3pPr>
            <a:lvl4pPr marL="16002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4pPr>
            <a:lvl5pPr marL="20574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9pPr>
          </a:lstStyle>
          <a:p>
            <a:pPr algn="ctr" eaLnBrk="1" hangingPunct="1">
              <a:spcBef>
                <a:spcPct val="50000"/>
              </a:spcBef>
              <a:buFontTx/>
              <a:buNone/>
            </a:pPr>
            <a:r>
              <a:rPr lang="da-DK" altLang="da-DK" b="1">
                <a:solidFill>
                  <a:schemeClr val="tx1"/>
                </a:solidFill>
                <a:latin typeface="Grundfos TheSans" panose="020B0503040302060204" pitchFamily="34" charset="0"/>
                <a:ea typeface="MS PGothic" panose="020B0600070205080204" pitchFamily="34" charset="-128"/>
              </a:rPr>
              <a:t>CIM 200 Modbus RTU</a:t>
            </a:r>
            <a:br>
              <a:rPr lang="da-DK" altLang="da-DK" b="1">
                <a:solidFill>
                  <a:schemeClr val="tx1"/>
                </a:solidFill>
                <a:latin typeface="Grundfos TheSans" panose="020B0503040302060204" pitchFamily="34" charset="0"/>
                <a:ea typeface="MS PGothic" panose="020B0600070205080204" pitchFamily="34" charset="-128"/>
              </a:rPr>
            </a:br>
            <a:endParaRPr lang="da-DK" altLang="da-DK" b="1">
              <a:solidFill>
                <a:schemeClr val="tx1"/>
              </a:solidFill>
              <a:latin typeface="Grundfos TheSans" panose="020B0503040302060204" pitchFamily="34" charset="0"/>
              <a:ea typeface="MS PGothic" panose="020B0600070205080204" pitchFamily="34" charset="-128"/>
            </a:endParaRPr>
          </a:p>
          <a:p>
            <a:pPr algn="ctr" eaLnBrk="1" hangingPunct="1">
              <a:spcBef>
                <a:spcPct val="50000"/>
              </a:spcBef>
              <a:buFontTx/>
              <a:buNone/>
            </a:pPr>
            <a:r>
              <a:rPr lang="da-DK" altLang="da-DK" b="1">
                <a:solidFill>
                  <a:schemeClr val="tx1"/>
                </a:solidFill>
                <a:latin typeface="Grundfos TheSans" panose="020B0503040302060204" pitchFamily="34" charset="0"/>
                <a:ea typeface="MS PGothic" panose="020B0600070205080204" pitchFamily="34" charset="-128"/>
              </a:rPr>
              <a:t>CIM 500 Modbus TCP</a:t>
            </a:r>
            <a:endParaRPr lang="en-US" altLang="da-DK" b="1">
              <a:solidFill>
                <a:schemeClr val="tx1"/>
              </a:solidFill>
              <a:latin typeface="Grundfos TheSans" panose="020B0503040302060204" pitchFamily="34" charset="0"/>
              <a:ea typeface="MS PGothic" panose="020B0600070205080204" pitchFamily="34" charset="-128"/>
            </a:endParaRPr>
          </a:p>
        </p:txBody>
      </p:sp>
      <p:sp>
        <p:nvSpPr>
          <p:cNvPr id="34821" name="Text Box 5"/>
          <p:cNvSpPr txBox="1">
            <a:spLocks noChangeArrowheads="1"/>
          </p:cNvSpPr>
          <p:nvPr/>
        </p:nvSpPr>
        <p:spPr bwMode="auto">
          <a:xfrm>
            <a:off x="-130175" y="4637088"/>
            <a:ext cx="35052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1pPr>
            <a:lvl2pPr marL="742950" indent="-28575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2pPr>
            <a:lvl3pPr marL="11430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3pPr>
            <a:lvl4pPr marL="16002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4pPr>
            <a:lvl5pPr marL="20574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9pPr>
          </a:lstStyle>
          <a:p>
            <a:pPr algn="ctr" eaLnBrk="1" hangingPunct="1">
              <a:spcBef>
                <a:spcPct val="50000"/>
              </a:spcBef>
              <a:buFontTx/>
              <a:buNone/>
            </a:pPr>
            <a:r>
              <a:rPr lang="da-DK" altLang="da-DK" b="1">
                <a:solidFill>
                  <a:schemeClr val="tx1"/>
                </a:solidFill>
                <a:latin typeface="Grundfos TheSans" panose="020B0503040302060204" pitchFamily="34" charset="0"/>
                <a:ea typeface="MS PGothic" panose="020B0600070205080204" pitchFamily="34" charset="-128"/>
              </a:rPr>
              <a:t>CIM 300 BACnet MS/TP</a:t>
            </a:r>
            <a:br>
              <a:rPr lang="da-DK" altLang="da-DK" b="1">
                <a:solidFill>
                  <a:schemeClr val="tx1"/>
                </a:solidFill>
                <a:latin typeface="Grundfos TheSans" panose="020B0503040302060204" pitchFamily="34" charset="0"/>
                <a:ea typeface="MS PGothic" panose="020B0600070205080204" pitchFamily="34" charset="-128"/>
              </a:rPr>
            </a:br>
            <a:endParaRPr lang="da-DK" altLang="da-DK" b="1">
              <a:solidFill>
                <a:schemeClr val="tx1"/>
              </a:solidFill>
              <a:latin typeface="Grundfos TheSans" panose="020B0503040302060204" pitchFamily="34" charset="0"/>
              <a:ea typeface="MS PGothic" panose="020B0600070205080204" pitchFamily="34" charset="-128"/>
            </a:endParaRPr>
          </a:p>
          <a:p>
            <a:pPr algn="ctr" eaLnBrk="1" hangingPunct="1">
              <a:spcBef>
                <a:spcPct val="50000"/>
              </a:spcBef>
              <a:buFontTx/>
              <a:buNone/>
            </a:pPr>
            <a:r>
              <a:rPr lang="da-DK" altLang="da-DK" b="1">
                <a:solidFill>
                  <a:schemeClr val="tx1"/>
                </a:solidFill>
                <a:latin typeface="Grundfos TheSans" panose="020B0503040302060204" pitchFamily="34" charset="0"/>
                <a:ea typeface="MS PGothic" panose="020B0600070205080204" pitchFamily="34" charset="-128"/>
              </a:rPr>
              <a:t>CIM 500 BACnet IP</a:t>
            </a:r>
            <a:endParaRPr lang="en-US" altLang="da-DK" b="1">
              <a:solidFill>
                <a:schemeClr val="tx1"/>
              </a:solidFill>
              <a:latin typeface="Grundfos TheSans" panose="020B0503040302060204" pitchFamily="34" charset="0"/>
              <a:ea typeface="MS PGothic" panose="020B0600070205080204" pitchFamily="34" charset="-128"/>
            </a:endParaRPr>
          </a:p>
        </p:txBody>
      </p:sp>
      <p:sp>
        <p:nvSpPr>
          <p:cNvPr id="34822" name="Text Box 6"/>
          <p:cNvSpPr txBox="1">
            <a:spLocks noChangeArrowheads="1"/>
          </p:cNvSpPr>
          <p:nvPr/>
        </p:nvSpPr>
        <p:spPr bwMode="auto">
          <a:xfrm>
            <a:off x="2892425" y="5464175"/>
            <a:ext cx="3505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1pPr>
            <a:lvl2pPr marL="742950" indent="-28575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2pPr>
            <a:lvl3pPr marL="11430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3pPr>
            <a:lvl4pPr marL="16002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4pPr>
            <a:lvl5pPr marL="20574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9pPr>
          </a:lstStyle>
          <a:p>
            <a:pPr algn="ctr" eaLnBrk="1" hangingPunct="1">
              <a:spcBef>
                <a:spcPct val="50000"/>
              </a:spcBef>
              <a:buFontTx/>
              <a:buNone/>
            </a:pPr>
            <a:r>
              <a:rPr lang="da-DK" altLang="da-DK" b="1">
                <a:solidFill>
                  <a:schemeClr val="tx1"/>
                </a:solidFill>
                <a:latin typeface="Grundfos TheSans" panose="020B0503040302060204" pitchFamily="34" charset="0"/>
                <a:ea typeface="MS PGothic" panose="020B0600070205080204" pitchFamily="34" charset="-128"/>
              </a:rPr>
              <a:t>CIM 100 LON         CIM 110 LON MPC</a:t>
            </a:r>
            <a:endParaRPr lang="en-US" altLang="da-DK" b="1">
              <a:solidFill>
                <a:schemeClr val="tx1"/>
              </a:solidFill>
              <a:latin typeface="Grundfos TheSans" panose="020B0503040302060204" pitchFamily="34" charset="0"/>
              <a:ea typeface="MS PGothic" panose="020B0600070205080204" pitchFamily="34" charset="-128"/>
            </a:endParaRPr>
          </a:p>
        </p:txBody>
      </p:sp>
      <p:sp>
        <p:nvSpPr>
          <p:cNvPr id="34823" name="Text Box 7"/>
          <p:cNvSpPr txBox="1">
            <a:spLocks noChangeArrowheads="1"/>
          </p:cNvSpPr>
          <p:nvPr/>
        </p:nvSpPr>
        <p:spPr bwMode="auto">
          <a:xfrm>
            <a:off x="6103938" y="4348163"/>
            <a:ext cx="35052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1pPr>
            <a:lvl2pPr marL="742950" indent="-28575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2pPr>
            <a:lvl3pPr marL="11430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3pPr>
            <a:lvl4pPr marL="16002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4pPr>
            <a:lvl5pPr marL="20574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9pPr>
          </a:lstStyle>
          <a:p>
            <a:pPr algn="ctr" eaLnBrk="1" hangingPunct="1">
              <a:spcBef>
                <a:spcPct val="50000"/>
              </a:spcBef>
              <a:buFontTx/>
              <a:buNone/>
            </a:pPr>
            <a:r>
              <a:rPr lang="da-DK" altLang="da-DK" b="1">
                <a:solidFill>
                  <a:schemeClr val="tx1"/>
                </a:solidFill>
                <a:latin typeface="Grundfos TheSans" panose="020B0503040302060204" pitchFamily="34" charset="0"/>
                <a:ea typeface="MS PGothic" panose="020B0600070205080204" pitchFamily="34" charset="-128"/>
              </a:rPr>
              <a:t>CIM 150 PROFIBUS DP</a:t>
            </a:r>
          </a:p>
          <a:p>
            <a:pPr algn="ctr" eaLnBrk="1" hangingPunct="1">
              <a:spcBef>
                <a:spcPct val="50000"/>
              </a:spcBef>
              <a:buFontTx/>
              <a:buNone/>
            </a:pPr>
            <a:br>
              <a:rPr lang="da-DK" altLang="da-DK" b="1">
                <a:solidFill>
                  <a:schemeClr val="tx1"/>
                </a:solidFill>
                <a:latin typeface="Grundfos TheSans" panose="020B0503040302060204" pitchFamily="34" charset="0"/>
                <a:ea typeface="MS PGothic" panose="020B0600070205080204" pitchFamily="34" charset="-128"/>
              </a:rPr>
            </a:br>
            <a:r>
              <a:rPr lang="da-DK" altLang="da-DK" b="1">
                <a:solidFill>
                  <a:schemeClr val="tx1"/>
                </a:solidFill>
                <a:latin typeface="Grundfos TheSans" panose="020B0503040302060204" pitchFamily="34" charset="0"/>
                <a:ea typeface="MS PGothic" panose="020B0600070205080204" pitchFamily="34" charset="-128"/>
              </a:rPr>
              <a:t>CIM 500 PROFINET</a:t>
            </a:r>
            <a:endParaRPr lang="en-US" altLang="da-DK" b="1">
              <a:solidFill>
                <a:schemeClr val="tx1"/>
              </a:solidFill>
              <a:latin typeface="Grundfos TheSans" panose="020B0503040302060204" pitchFamily="34" charset="0"/>
              <a:ea typeface="MS PGothic" panose="020B0600070205080204" pitchFamily="34" charset="-128"/>
            </a:endParaRPr>
          </a:p>
        </p:txBody>
      </p:sp>
      <p:sp>
        <p:nvSpPr>
          <p:cNvPr id="34824" name="Text Box 8"/>
          <p:cNvSpPr txBox="1">
            <a:spLocks noChangeArrowheads="1"/>
          </p:cNvSpPr>
          <p:nvPr/>
        </p:nvSpPr>
        <p:spPr bwMode="auto">
          <a:xfrm>
            <a:off x="6359525" y="2701925"/>
            <a:ext cx="3505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1pPr>
            <a:lvl2pPr marL="742950" indent="-28575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2pPr>
            <a:lvl3pPr marL="11430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3pPr>
            <a:lvl4pPr marL="16002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4pPr>
            <a:lvl5pPr marL="20574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9pPr>
          </a:lstStyle>
          <a:p>
            <a:pPr algn="ctr" eaLnBrk="1" hangingPunct="1">
              <a:spcBef>
                <a:spcPct val="50000"/>
              </a:spcBef>
              <a:buFontTx/>
              <a:buNone/>
            </a:pPr>
            <a:r>
              <a:rPr lang="da-DK" altLang="da-DK" b="1" dirty="0">
                <a:solidFill>
                  <a:schemeClr val="tx1"/>
                </a:solidFill>
                <a:latin typeface="Grundfos TheSans" panose="020B0503040302060204" pitchFamily="34" charset="0"/>
                <a:ea typeface="MS PGothic" panose="020B0600070205080204" pitchFamily="34" charset="-128"/>
              </a:rPr>
              <a:t>CIM 050 GENIbus</a:t>
            </a:r>
            <a:endParaRPr lang="en-US" altLang="da-DK" b="1" dirty="0">
              <a:solidFill>
                <a:schemeClr val="tx1"/>
              </a:solidFill>
              <a:latin typeface="Grundfos TheSans" panose="020B0503040302060204" pitchFamily="34" charset="0"/>
              <a:ea typeface="MS PGothic" panose="020B0600070205080204" pitchFamily="34" charset="-128"/>
            </a:endParaRPr>
          </a:p>
        </p:txBody>
      </p:sp>
      <p:sp>
        <p:nvSpPr>
          <p:cNvPr id="34825" name="Text Box 9"/>
          <p:cNvSpPr txBox="1">
            <a:spLocks noChangeArrowheads="1"/>
          </p:cNvSpPr>
          <p:nvPr/>
        </p:nvSpPr>
        <p:spPr bwMode="auto">
          <a:xfrm>
            <a:off x="6138863" y="1504950"/>
            <a:ext cx="26638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1pPr>
            <a:lvl2pPr marL="742950" indent="-28575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2pPr>
            <a:lvl3pPr marL="11430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3pPr>
            <a:lvl4pPr marL="16002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4pPr>
            <a:lvl5pPr marL="20574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9pPr>
          </a:lstStyle>
          <a:p>
            <a:pPr algn="ctr" eaLnBrk="1" hangingPunct="1">
              <a:spcBef>
                <a:spcPct val="50000"/>
              </a:spcBef>
              <a:buFontTx/>
              <a:buNone/>
            </a:pPr>
            <a:r>
              <a:rPr lang="da-DK" altLang="da-DK" b="1">
                <a:solidFill>
                  <a:schemeClr val="tx1"/>
                </a:solidFill>
                <a:latin typeface="Grundfos TheSans" panose="020B0503040302060204" pitchFamily="34" charset="0"/>
                <a:ea typeface="MS PGothic" panose="020B0600070205080204" pitchFamily="34" charset="-128"/>
              </a:rPr>
              <a:t>CIM 250 GSM / GPRS / SMS</a:t>
            </a:r>
            <a:endParaRPr lang="en-US" altLang="da-DK" b="1">
              <a:solidFill>
                <a:schemeClr val="tx1"/>
              </a:solidFill>
              <a:latin typeface="Grundfos TheSans" panose="020B0503040302060204" pitchFamily="34" charset="0"/>
              <a:ea typeface="MS PGothic" panose="020B0600070205080204" pitchFamily="34" charset="-128"/>
            </a:endParaRPr>
          </a:p>
        </p:txBody>
      </p:sp>
      <p:sp>
        <p:nvSpPr>
          <p:cNvPr id="34826" name="Text Box 10"/>
          <p:cNvSpPr txBox="1">
            <a:spLocks noChangeArrowheads="1"/>
          </p:cNvSpPr>
          <p:nvPr/>
        </p:nvSpPr>
        <p:spPr bwMode="auto">
          <a:xfrm>
            <a:off x="1879600" y="1285875"/>
            <a:ext cx="46402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1pPr>
            <a:lvl2pPr marL="742950" indent="-28575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2pPr>
            <a:lvl3pPr marL="11430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3pPr>
            <a:lvl4pPr marL="16002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4pPr>
            <a:lvl5pPr marL="20574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9pPr>
          </a:lstStyle>
          <a:p>
            <a:pPr algn="ctr" eaLnBrk="1" hangingPunct="1">
              <a:spcBef>
                <a:spcPct val="50000"/>
              </a:spcBef>
              <a:buFontTx/>
              <a:buNone/>
            </a:pPr>
            <a:r>
              <a:rPr lang="da-DK" altLang="da-DK" b="1">
                <a:solidFill>
                  <a:schemeClr val="tx1"/>
                </a:solidFill>
                <a:latin typeface="Grundfos TheSans" panose="020B0503040302060204" pitchFamily="34" charset="0"/>
                <a:ea typeface="MS PGothic" panose="020B0600070205080204" pitchFamily="34" charset="-128"/>
              </a:rPr>
              <a:t>CIM 270 GRM           CIM 500 GRM IP</a:t>
            </a:r>
          </a:p>
        </p:txBody>
      </p:sp>
      <p:sp>
        <p:nvSpPr>
          <p:cNvPr id="34827" name="Text Box 12"/>
          <p:cNvSpPr txBox="1">
            <a:spLocks noChangeArrowheads="1"/>
          </p:cNvSpPr>
          <p:nvPr/>
        </p:nvSpPr>
        <p:spPr bwMode="auto">
          <a:xfrm>
            <a:off x="-828675" y="3211513"/>
            <a:ext cx="3505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1pPr>
            <a:lvl2pPr marL="742950" indent="-28575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2pPr>
            <a:lvl3pPr marL="11430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3pPr>
            <a:lvl4pPr marL="16002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4pPr>
            <a:lvl5pPr marL="2057400" indent="-228600">
              <a:spcBef>
                <a:spcPct val="20000"/>
              </a:spcBef>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Grundfos TheSans V2" panose="020B0503040303060204" pitchFamily="34" charset="0"/>
                <a:ea typeface="Adobe Fan Heiti Std B"/>
                <a:cs typeface="Adobe Fan Heiti Std B"/>
              </a:defRPr>
            </a:lvl9pPr>
          </a:lstStyle>
          <a:p>
            <a:pPr algn="ctr" eaLnBrk="1" hangingPunct="1">
              <a:spcBef>
                <a:spcPct val="50000"/>
              </a:spcBef>
              <a:buFontTx/>
              <a:buNone/>
            </a:pPr>
            <a:r>
              <a:rPr lang="da-DK" altLang="da-DK" b="1">
                <a:solidFill>
                  <a:schemeClr val="tx1"/>
                </a:solidFill>
                <a:latin typeface="Grundfos TheSans" panose="020B0503040302060204" pitchFamily="34" charset="0"/>
                <a:ea typeface="MS PGothic" panose="020B0600070205080204" pitchFamily="34" charset="-128"/>
              </a:rPr>
              <a:t>CIM 200 COMLI</a:t>
            </a:r>
            <a:endParaRPr lang="en-US" altLang="da-DK" b="1">
              <a:solidFill>
                <a:schemeClr val="tx1"/>
              </a:solidFill>
              <a:latin typeface="Grundfos TheSans" panose="020B0503040302060204" pitchFamily="34" charset="0"/>
              <a:ea typeface="MS PGothic" panose="020B0600070205080204" pitchFamily="34" charset="-128"/>
            </a:endParaRPr>
          </a:p>
        </p:txBody>
      </p:sp>
      <p:pic>
        <p:nvPicPr>
          <p:cNvPr id="34828"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609725"/>
            <a:ext cx="56197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82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2E2728-ABCF-4C7E-8995-8698EBB4F6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329" t="6973" r="10959" b="4108"/>
          <a:stretch/>
        </p:blipFill>
        <p:spPr>
          <a:xfrm>
            <a:off x="4232275" y="1333500"/>
            <a:ext cx="4350870" cy="3962400"/>
          </a:xfrm>
          <a:prstGeom prst="rect">
            <a:avLst/>
          </a:prstGeom>
        </p:spPr>
      </p:pic>
      <p:sp>
        <p:nvSpPr>
          <p:cNvPr id="89090" name="Rectangle 2"/>
          <p:cNvSpPr>
            <a:spLocks noGrp="1" noChangeArrowheads="1"/>
          </p:cNvSpPr>
          <p:nvPr>
            <p:ph type="title"/>
          </p:nvPr>
        </p:nvSpPr>
        <p:spPr>
          <a:xfrm>
            <a:off x="563563" y="190500"/>
            <a:ext cx="7772400" cy="1143000"/>
          </a:xfrm>
        </p:spPr>
        <p:txBody>
          <a:bodyPr/>
          <a:lstStyle/>
          <a:p>
            <a:r>
              <a:rPr lang="en-US" altLang="en-US" sz="2400" b="1"/>
              <a:t>Hydro Multi-E Booster Systems</a:t>
            </a:r>
          </a:p>
        </p:txBody>
      </p:sp>
      <p:sp>
        <p:nvSpPr>
          <p:cNvPr id="89091" name="Rectangle 3"/>
          <p:cNvSpPr>
            <a:spLocks noGrp="1" noChangeArrowheads="1"/>
          </p:cNvSpPr>
          <p:nvPr>
            <p:ph type="body" sz="half" idx="1"/>
          </p:nvPr>
        </p:nvSpPr>
        <p:spPr>
          <a:xfrm>
            <a:off x="258763" y="1031875"/>
            <a:ext cx="3973512" cy="5410712"/>
          </a:xfrm>
        </p:spPr>
        <p:txBody>
          <a:bodyPr/>
          <a:lstStyle/>
          <a:p>
            <a:pPr>
              <a:buFontTx/>
              <a:buNone/>
            </a:pPr>
            <a:r>
              <a:rPr lang="en-US" altLang="en-US" sz="2000" b="1" dirty="0">
                <a:latin typeface="Calibri" panose="020F0502020204030204" pitchFamily="34" charset="0"/>
                <a:cs typeface="Calibri" panose="020F0502020204030204" pitchFamily="34" charset="0"/>
              </a:rPr>
              <a:t>Product Range</a:t>
            </a:r>
          </a:p>
          <a:p>
            <a:pPr>
              <a:buFontTx/>
              <a:buNone/>
            </a:pPr>
            <a:endParaRPr lang="en-US" altLang="en-US" sz="1800" dirty="0">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Pump Types:  CRE3 thru CRE20</a:t>
            </a:r>
          </a:p>
          <a:p>
            <a:endParaRPr lang="en-US" altLang="en-US" sz="1800" dirty="0">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2 and 3 pump systems</a:t>
            </a:r>
          </a:p>
          <a:p>
            <a:endParaRPr lang="en-US" altLang="en-US" sz="1800" dirty="0">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Same plumbing as BoosterpaQ</a:t>
            </a:r>
          </a:p>
          <a:p>
            <a:endParaRPr lang="en-US" altLang="en-US" sz="1800" dirty="0">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UL Listed Packaged Pumping System</a:t>
            </a:r>
          </a:p>
          <a:p>
            <a:endParaRPr lang="en-US" altLang="en-US" sz="1800" dirty="0">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NSF61/372 System Approval</a:t>
            </a:r>
          </a:p>
          <a:p>
            <a:endParaRPr lang="en-US" altLang="en-US" sz="1800" dirty="0">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Advanced Control Interface – System Controller installed in one pump on system</a:t>
            </a:r>
          </a:p>
          <a:p>
            <a:endParaRPr lang="en-US" altLang="en-US" sz="1800" dirty="0">
              <a:latin typeface="Calibri" panose="020F0502020204030204" pitchFamily="34" charset="0"/>
              <a:cs typeface="Calibri" panose="020F0502020204030204" pitchFamily="34" charset="0"/>
            </a:endParaRPr>
          </a:p>
          <a:p>
            <a:endParaRPr lang="en-US"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3531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spørgsmålste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763" y="1416050"/>
            <a:ext cx="3875087" cy="381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43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21525" cy="553998"/>
          </a:xfrm>
        </p:spPr>
        <p:txBody>
          <a:bodyPr/>
          <a:lstStyle/>
          <a:p>
            <a:r>
              <a:rPr lang="en-US" dirty="0"/>
              <a:t>NEW Multi-E</a:t>
            </a:r>
          </a:p>
        </p:txBody>
      </p:sp>
      <p:sp>
        <p:nvSpPr>
          <p:cNvPr id="3" name="Content Placeholder 2"/>
          <p:cNvSpPr>
            <a:spLocks noGrp="1"/>
          </p:cNvSpPr>
          <p:nvPr>
            <p:ph idx="1"/>
          </p:nvPr>
        </p:nvSpPr>
        <p:spPr>
          <a:xfrm>
            <a:off x="152400" y="1066800"/>
            <a:ext cx="3886200" cy="5290679"/>
          </a:xfrm>
        </p:spPr>
        <p:txBody>
          <a:bodyPr/>
          <a:lstStyle/>
          <a:p>
            <a:pPr marL="285750" indent="-285750">
              <a:buFont typeface="Arial" panose="020B0604020202020204" pitchFamily="34" charset="0"/>
              <a:buChar char="•"/>
            </a:pPr>
            <a:r>
              <a:rPr lang="en-US" sz="1500" dirty="0"/>
              <a:t>2&amp;3 pump systems with CRE3 – CRE20 pumps</a:t>
            </a:r>
          </a:p>
          <a:p>
            <a:pPr marL="285750" indent="-285750">
              <a:buFont typeface="Arial" panose="020B0604020202020204" pitchFamily="34" charset="0"/>
              <a:buChar char="•"/>
            </a:pPr>
            <a:r>
              <a:rPr lang="en-US" sz="1500" dirty="0"/>
              <a:t>Performance range: max gpm 420 max pressure 232 psi</a:t>
            </a:r>
          </a:p>
          <a:p>
            <a:pPr marL="285750" indent="-285750">
              <a:buFont typeface="Arial" panose="020B0604020202020204" pitchFamily="34" charset="0"/>
              <a:buChar char="•"/>
            </a:pPr>
            <a:r>
              <a:rPr lang="en-US" sz="1500" dirty="0"/>
              <a:t>All motors capable of master motor control</a:t>
            </a:r>
          </a:p>
          <a:p>
            <a:pPr marL="285750" indent="-285750">
              <a:buFont typeface="Arial" panose="020B0604020202020204" pitchFamily="34" charset="0"/>
              <a:buChar char="•"/>
            </a:pPr>
            <a:r>
              <a:rPr lang="en-US" sz="1500" dirty="0"/>
              <a:t>Two sensors standard – 100% redundancy</a:t>
            </a:r>
          </a:p>
          <a:p>
            <a:pPr marL="285750" indent="-285750">
              <a:buFont typeface="Arial" panose="020B0604020202020204" pitchFamily="34" charset="0"/>
              <a:buChar char="•"/>
            </a:pPr>
            <a:r>
              <a:rPr lang="en-US" sz="1500" dirty="0"/>
              <a:t>Advanced control interface installed in one pump – System Controller</a:t>
            </a:r>
          </a:p>
          <a:p>
            <a:pPr marL="285750" indent="-285750">
              <a:buFont typeface="Arial" panose="020B0604020202020204" pitchFamily="34" charset="0"/>
              <a:buChar char="•"/>
            </a:pPr>
            <a:r>
              <a:rPr lang="en-US" sz="1500" dirty="0"/>
              <a:t>New Functionality:</a:t>
            </a:r>
          </a:p>
          <a:p>
            <a:pPr marL="742950" lvl="1" indent="-285750"/>
            <a:r>
              <a:rPr lang="en-US" sz="1500" dirty="0"/>
              <a:t>Control from discharge-suction sensor (DP across pumps)</a:t>
            </a:r>
          </a:p>
          <a:p>
            <a:pPr marL="742950" lvl="1" indent="-285750"/>
            <a:r>
              <a:rPr lang="en-US" sz="1500" dirty="0"/>
              <a:t>Limit Exceed 1&amp;2</a:t>
            </a:r>
          </a:p>
          <a:p>
            <a:pPr marL="742950" lvl="1" indent="-285750"/>
            <a:r>
              <a:rPr lang="en-US" sz="1500" dirty="0"/>
              <a:t>Setpoint Influence</a:t>
            </a:r>
          </a:p>
          <a:p>
            <a:pPr marL="742950" lvl="1" indent="-285750"/>
            <a:r>
              <a:rPr lang="en-US" sz="1500" dirty="0"/>
              <a:t>Soft pressure build-up</a:t>
            </a:r>
          </a:p>
          <a:p>
            <a:pPr marL="742950" lvl="1" indent="-285750"/>
            <a:r>
              <a:rPr lang="en-US" sz="1500" dirty="0"/>
              <a:t>SCADA via CIM expansion card </a:t>
            </a:r>
          </a:p>
          <a:p>
            <a:pPr marL="385763" indent="-285750"/>
            <a:endParaRPr lang="en-US" sz="1500" dirty="0"/>
          </a:p>
          <a:p>
            <a:pPr marL="385763" indent="-285750"/>
            <a:endParaRPr lang="en-US" sz="1500" dirty="0"/>
          </a:p>
          <a:p>
            <a:pPr marL="100013" indent="0">
              <a:buNone/>
            </a:pPr>
            <a:r>
              <a:rPr lang="en-US" sz="2000" b="1" dirty="0"/>
              <a:t>Release 11/6/17</a:t>
            </a:r>
          </a:p>
          <a:p>
            <a:endParaRPr lang="en-US" dirty="0"/>
          </a:p>
        </p:txBody>
      </p:sp>
      <p:pic>
        <p:nvPicPr>
          <p:cNvPr id="4" name="Picture 3"/>
          <p:cNvPicPr>
            <a:picLocks noChangeAspect="1"/>
          </p:cNvPicPr>
          <p:nvPr/>
        </p:nvPicPr>
        <p:blipFill>
          <a:blip r:embed="rId3"/>
          <a:stretch>
            <a:fillRect/>
          </a:stretch>
        </p:blipFill>
        <p:spPr>
          <a:xfrm>
            <a:off x="4114800" y="347461"/>
            <a:ext cx="4819124" cy="6057518"/>
          </a:xfrm>
          <a:prstGeom prst="rect">
            <a:avLst/>
          </a:prstGeom>
        </p:spPr>
      </p:pic>
      <p:sp>
        <p:nvSpPr>
          <p:cNvPr id="5" name="TextBox 4"/>
          <p:cNvSpPr txBox="1"/>
          <p:nvPr/>
        </p:nvSpPr>
        <p:spPr>
          <a:xfrm>
            <a:off x="2274887" y="5280261"/>
            <a:ext cx="2095500" cy="1077218"/>
          </a:xfrm>
          <a:prstGeom prst="rect">
            <a:avLst/>
          </a:prstGeom>
          <a:noFill/>
        </p:spPr>
        <p:txBody>
          <a:bodyPr wrap="square" rtlCol="0">
            <a:spAutoFit/>
          </a:bodyPr>
          <a:lstStyle/>
          <a:p>
            <a:pPr marL="385763"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I&amp;O &amp; DB</a:t>
            </a:r>
          </a:p>
          <a:p>
            <a:pPr marL="385763"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Specs</a:t>
            </a:r>
          </a:p>
          <a:p>
            <a:pPr marL="385763"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Flyer</a:t>
            </a:r>
          </a:p>
          <a:p>
            <a:pPr marL="385763"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Sales presentation</a:t>
            </a:r>
          </a:p>
        </p:txBody>
      </p:sp>
      <p:sp>
        <p:nvSpPr>
          <p:cNvPr id="6" name="Text Box 247"/>
          <p:cNvSpPr txBox="1">
            <a:spLocks noChangeArrowheads="1"/>
          </p:cNvSpPr>
          <p:nvPr/>
        </p:nvSpPr>
        <p:spPr bwMode="auto">
          <a:xfrm>
            <a:off x="2068513" y="5280261"/>
            <a:ext cx="35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altLang="en-US" sz="1800" b="1">
                <a:solidFill>
                  <a:srgbClr val="000000"/>
                </a:solidFill>
                <a:sym typeface="Wingdings 2" panose="05020102010507070707" pitchFamily="18" charset="2"/>
              </a:rPr>
              <a:t></a:t>
            </a:r>
            <a:endParaRPr lang="en-US" altLang="en-US" sz="1800" b="1">
              <a:solidFill>
                <a:srgbClr val="000000"/>
              </a:solidFill>
            </a:endParaRPr>
          </a:p>
        </p:txBody>
      </p:sp>
      <p:sp>
        <p:nvSpPr>
          <p:cNvPr id="7" name="Text Box 247"/>
          <p:cNvSpPr txBox="1">
            <a:spLocks noChangeArrowheads="1"/>
          </p:cNvSpPr>
          <p:nvPr/>
        </p:nvSpPr>
        <p:spPr bwMode="auto">
          <a:xfrm>
            <a:off x="2095499" y="5491547"/>
            <a:ext cx="35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altLang="en-US" sz="1800" b="1">
                <a:solidFill>
                  <a:srgbClr val="000000"/>
                </a:solidFill>
                <a:sym typeface="Wingdings 2" panose="05020102010507070707" pitchFamily="18" charset="2"/>
              </a:rPr>
              <a:t></a:t>
            </a:r>
            <a:endParaRPr lang="en-US" altLang="en-US" sz="1800" b="1">
              <a:solidFill>
                <a:srgbClr val="000000"/>
              </a:solidFill>
            </a:endParaRPr>
          </a:p>
        </p:txBody>
      </p:sp>
      <p:sp>
        <p:nvSpPr>
          <p:cNvPr id="8" name="Text Box 247"/>
          <p:cNvSpPr txBox="1">
            <a:spLocks noChangeArrowheads="1"/>
          </p:cNvSpPr>
          <p:nvPr/>
        </p:nvSpPr>
        <p:spPr bwMode="auto">
          <a:xfrm>
            <a:off x="2035216" y="5741156"/>
            <a:ext cx="35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altLang="en-US" sz="1800" b="1">
                <a:solidFill>
                  <a:srgbClr val="000000"/>
                </a:solidFill>
                <a:sym typeface="Wingdings 2" panose="05020102010507070707" pitchFamily="18" charset="2"/>
              </a:rPr>
              <a:t></a:t>
            </a:r>
            <a:endParaRPr lang="en-US" altLang="en-US" sz="1800" b="1">
              <a:solidFill>
                <a:srgbClr val="000000"/>
              </a:solidFill>
            </a:endParaRPr>
          </a:p>
        </p:txBody>
      </p:sp>
      <p:sp>
        <p:nvSpPr>
          <p:cNvPr id="9" name="Text Box 247"/>
          <p:cNvSpPr txBox="1">
            <a:spLocks noChangeArrowheads="1"/>
          </p:cNvSpPr>
          <p:nvPr/>
        </p:nvSpPr>
        <p:spPr bwMode="auto">
          <a:xfrm>
            <a:off x="2035216" y="5986180"/>
            <a:ext cx="35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altLang="en-US" sz="1800" b="1">
                <a:solidFill>
                  <a:srgbClr val="000000"/>
                </a:solidFill>
                <a:sym typeface="Wingdings 2" panose="05020102010507070707" pitchFamily="18" charset="2"/>
              </a:rPr>
              <a:t></a:t>
            </a:r>
            <a:endParaRPr lang="en-US" altLang="en-US" sz="1800" b="1">
              <a:solidFill>
                <a:srgbClr val="000000"/>
              </a:solidFill>
            </a:endParaRPr>
          </a:p>
        </p:txBody>
      </p:sp>
    </p:spTree>
    <p:extLst>
      <p:ext uri="{BB962C8B-B14F-4D97-AF65-F5344CB8AC3E}">
        <p14:creationId xmlns:p14="http://schemas.microsoft.com/office/powerpoint/2010/main" val="55599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04" y="105910"/>
            <a:ext cx="7772400" cy="553998"/>
          </a:xfrm>
        </p:spPr>
        <p:txBody>
          <a:bodyPr/>
          <a:lstStyle/>
          <a:p>
            <a:r>
              <a:rPr lang="en-US" dirty="0"/>
              <a:t>Hydro Multi-E Control Interface</a:t>
            </a:r>
          </a:p>
        </p:txBody>
      </p:sp>
      <p:pic>
        <p:nvPicPr>
          <p:cNvPr id="5" name="Picture 4"/>
          <p:cNvPicPr>
            <a:picLocks noChangeAspect="1"/>
          </p:cNvPicPr>
          <p:nvPr/>
        </p:nvPicPr>
        <p:blipFill>
          <a:blip r:embed="rId2"/>
          <a:stretch>
            <a:fillRect/>
          </a:stretch>
        </p:blipFill>
        <p:spPr>
          <a:xfrm>
            <a:off x="628426" y="1081594"/>
            <a:ext cx="3714974" cy="2820032"/>
          </a:xfrm>
          <a:prstGeom prst="rect">
            <a:avLst/>
          </a:prstGeom>
        </p:spPr>
      </p:pic>
      <p:sp>
        <p:nvSpPr>
          <p:cNvPr id="3" name="Text Placeholder 2"/>
          <p:cNvSpPr>
            <a:spLocks noGrp="1"/>
          </p:cNvSpPr>
          <p:nvPr>
            <p:ph type="body" sz="half" idx="1"/>
          </p:nvPr>
        </p:nvSpPr>
        <p:spPr>
          <a:xfrm>
            <a:off x="321906" y="4191000"/>
            <a:ext cx="4038600" cy="1034129"/>
          </a:xfrm>
        </p:spPr>
        <p:txBody>
          <a:bodyPr/>
          <a:lstStyle/>
          <a:p>
            <a:r>
              <a:rPr lang="en-US" dirty="0"/>
              <a:t>Advanced Control Interface - HMI300 installed in one pump on system</a:t>
            </a:r>
          </a:p>
          <a:p>
            <a:r>
              <a:rPr lang="en-US" dirty="0"/>
              <a:t>System Control Interface “Controller” with access to all pumps on system</a:t>
            </a:r>
          </a:p>
        </p:txBody>
      </p:sp>
      <p:pic>
        <p:nvPicPr>
          <p:cNvPr id="6" name="Picture 5"/>
          <p:cNvPicPr>
            <a:picLocks noChangeAspect="1"/>
          </p:cNvPicPr>
          <p:nvPr/>
        </p:nvPicPr>
        <p:blipFill>
          <a:blip r:embed="rId3"/>
          <a:stretch>
            <a:fillRect/>
          </a:stretch>
        </p:blipFill>
        <p:spPr>
          <a:xfrm>
            <a:off x="5186266" y="1279672"/>
            <a:ext cx="3043334" cy="2405215"/>
          </a:xfrm>
          <a:prstGeom prst="rect">
            <a:avLst/>
          </a:prstGeom>
        </p:spPr>
      </p:pic>
      <p:sp>
        <p:nvSpPr>
          <p:cNvPr id="7" name="Text Placeholder 2"/>
          <p:cNvSpPr txBox="1">
            <a:spLocks/>
          </p:cNvSpPr>
          <p:nvPr/>
        </p:nvSpPr>
        <p:spPr>
          <a:xfrm>
            <a:off x="4724400" y="4191000"/>
            <a:ext cx="4038600" cy="246221"/>
          </a:xfrm>
          <a:prstGeom prst="rect">
            <a:avLst/>
          </a:prstGeom>
        </p:spPr>
        <p:txBody>
          <a:bodyPr vert="horz" wrap="square" lIns="0" tIns="0" rIns="0" bIns="0" rtlCol="0">
            <a:spAutoFit/>
          </a:bodyPr>
          <a:lstStyle>
            <a:lvl1pPr marL="179388" indent="-179388" algn="l" rtl="0" eaLnBrk="1" fontAlgn="base" hangingPunct="1">
              <a:spcBef>
                <a:spcPct val="20000"/>
              </a:spcBef>
              <a:spcAft>
                <a:spcPct val="0"/>
              </a:spcAft>
              <a:buFont typeface="Arial" charset="0"/>
              <a:buChar char="•"/>
              <a:defRPr sz="1600" kern="1200">
                <a:solidFill>
                  <a:srgbClr val="000000"/>
                </a:solidFill>
                <a:latin typeface="Grundfos TheSans V2" pitchFamily="34" charset="0"/>
                <a:ea typeface="Adobe Fan Heiti Std B" pitchFamily="34" charset="-128"/>
                <a:cs typeface="+mn-cs"/>
              </a:defRPr>
            </a:lvl1pPr>
            <a:lvl2pPr marL="536575" indent="-179388" algn="l" rtl="0" eaLnBrk="1" fontAlgn="base" hangingPunct="1">
              <a:spcBef>
                <a:spcPct val="20000"/>
              </a:spcBef>
              <a:spcAft>
                <a:spcPct val="0"/>
              </a:spcAft>
              <a:buFont typeface="Arial" pitchFamily="34" charset="0"/>
              <a:buChar char="•"/>
              <a:defRPr sz="1600" kern="1200">
                <a:solidFill>
                  <a:srgbClr val="000000"/>
                </a:solidFill>
                <a:latin typeface="Grundfos TheSans V2" pitchFamily="34" charset="0"/>
                <a:ea typeface="Adobe Fan Heiti Std B" pitchFamily="34" charset="-128"/>
                <a:cs typeface="+mn-cs"/>
              </a:defRPr>
            </a:lvl2pPr>
            <a:lvl3pPr marL="900113" indent="-185738" algn="l" rtl="0" eaLnBrk="1" fontAlgn="base" hangingPunct="1">
              <a:spcBef>
                <a:spcPct val="20000"/>
              </a:spcBef>
              <a:spcAft>
                <a:spcPct val="0"/>
              </a:spcAft>
              <a:buFont typeface="Arial" charset="0"/>
              <a:buChar char="•"/>
              <a:defRPr sz="1600" kern="1200">
                <a:solidFill>
                  <a:srgbClr val="000000"/>
                </a:solidFill>
                <a:latin typeface="Grundfos TheSans V2" pitchFamily="34" charset="0"/>
                <a:ea typeface="Adobe Fan Heiti Std B" pitchFamily="34" charset="-128"/>
                <a:cs typeface="+mn-cs"/>
              </a:defRPr>
            </a:lvl3pPr>
            <a:lvl4pPr marL="1257300" indent="-177800" algn="l" rtl="0" eaLnBrk="1" fontAlgn="base" hangingPunct="1">
              <a:spcBef>
                <a:spcPct val="20000"/>
              </a:spcBef>
              <a:spcAft>
                <a:spcPct val="0"/>
              </a:spcAft>
              <a:buFont typeface="Arial" pitchFamily="34" charset="0"/>
              <a:buChar char="•"/>
              <a:defRPr sz="1600" kern="1200">
                <a:solidFill>
                  <a:srgbClr val="000000"/>
                </a:solidFill>
                <a:latin typeface="Grundfos TheSans V2" pitchFamily="34" charset="0"/>
                <a:ea typeface="Adobe Fan Heiti Std B" pitchFamily="34" charset="-128"/>
                <a:cs typeface="+mn-cs"/>
              </a:defRPr>
            </a:lvl4pPr>
            <a:lvl5pPr marL="1614488" indent="-177800" algn="l" rtl="0" eaLnBrk="1" fontAlgn="base" hangingPunct="1">
              <a:spcBef>
                <a:spcPct val="20000"/>
              </a:spcBef>
              <a:spcAft>
                <a:spcPct val="0"/>
              </a:spcAft>
              <a:buFont typeface="Arial" pitchFamily="34" charset="0"/>
              <a:buChar char="•"/>
              <a:defRPr sz="1600" kern="1200">
                <a:solidFill>
                  <a:srgbClr val="000000"/>
                </a:solidFill>
                <a:latin typeface="Grundfos TheSans V2" pitchFamily="34" charset="0"/>
                <a:ea typeface="Adobe Fan Heiti Std B"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HMI200 installed in other pumps on system</a:t>
            </a:r>
          </a:p>
        </p:txBody>
      </p:sp>
    </p:spTree>
    <p:extLst>
      <p:ext uri="{BB962C8B-B14F-4D97-AF65-F5344CB8AC3E}">
        <p14:creationId xmlns:p14="http://schemas.microsoft.com/office/powerpoint/2010/main" val="94970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04" y="105910"/>
            <a:ext cx="7772400" cy="553998"/>
          </a:xfrm>
        </p:spPr>
        <p:txBody>
          <a:bodyPr/>
          <a:lstStyle/>
          <a:p>
            <a:r>
              <a:rPr lang="en-US" dirty="0"/>
              <a:t>Hydro Multi-E Control Interface</a:t>
            </a:r>
          </a:p>
        </p:txBody>
      </p:sp>
      <p:pic>
        <p:nvPicPr>
          <p:cNvPr id="5" name="Picture 4"/>
          <p:cNvPicPr>
            <a:picLocks noChangeAspect="1"/>
          </p:cNvPicPr>
          <p:nvPr/>
        </p:nvPicPr>
        <p:blipFill>
          <a:blip r:embed="rId2"/>
          <a:stretch>
            <a:fillRect/>
          </a:stretch>
        </p:blipFill>
        <p:spPr>
          <a:xfrm>
            <a:off x="628426" y="1081594"/>
            <a:ext cx="3714974" cy="2820032"/>
          </a:xfrm>
          <a:prstGeom prst="rect">
            <a:avLst/>
          </a:prstGeom>
        </p:spPr>
      </p:pic>
      <p:sp>
        <p:nvSpPr>
          <p:cNvPr id="3" name="Text Placeholder 2"/>
          <p:cNvSpPr>
            <a:spLocks noGrp="1"/>
          </p:cNvSpPr>
          <p:nvPr>
            <p:ph type="body" sz="half" idx="1"/>
          </p:nvPr>
        </p:nvSpPr>
        <p:spPr>
          <a:xfrm>
            <a:off x="321906" y="4191000"/>
            <a:ext cx="4038600" cy="1034129"/>
          </a:xfrm>
        </p:spPr>
        <p:txBody>
          <a:bodyPr/>
          <a:lstStyle/>
          <a:p>
            <a:r>
              <a:rPr lang="en-US" dirty="0"/>
              <a:t>Advanced Control Interface - HMI300 installed in one pump on system</a:t>
            </a:r>
          </a:p>
          <a:p>
            <a:r>
              <a:rPr lang="en-US" dirty="0"/>
              <a:t>System Control Interface “Controller” with access to all pumps on system</a:t>
            </a:r>
          </a:p>
        </p:txBody>
      </p:sp>
      <p:pic>
        <p:nvPicPr>
          <p:cNvPr id="4" name="Picture 3">
            <a:extLst>
              <a:ext uri="{FF2B5EF4-FFF2-40B4-BE49-F238E27FC236}">
                <a16:creationId xmlns:a16="http://schemas.microsoft.com/office/drawing/2014/main" id="{E414D708-A9DC-4F84-BAB2-2D14F47F43E4}"/>
              </a:ext>
            </a:extLst>
          </p:cNvPr>
          <p:cNvPicPr>
            <a:picLocks noChangeAspect="1"/>
          </p:cNvPicPr>
          <p:nvPr/>
        </p:nvPicPr>
        <p:blipFill>
          <a:blip r:embed="rId3"/>
          <a:stretch>
            <a:fillRect/>
          </a:stretch>
        </p:blipFill>
        <p:spPr>
          <a:xfrm>
            <a:off x="4724400" y="762000"/>
            <a:ext cx="3763424" cy="5383892"/>
          </a:xfrm>
          <a:prstGeom prst="rect">
            <a:avLst/>
          </a:prstGeom>
        </p:spPr>
      </p:pic>
    </p:spTree>
    <p:extLst>
      <p:ext uri="{BB962C8B-B14F-4D97-AF65-F5344CB8AC3E}">
        <p14:creationId xmlns:p14="http://schemas.microsoft.com/office/powerpoint/2010/main" val="187751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04" y="105910"/>
            <a:ext cx="7772400" cy="553998"/>
          </a:xfrm>
        </p:spPr>
        <p:txBody>
          <a:bodyPr/>
          <a:lstStyle/>
          <a:p>
            <a:r>
              <a:rPr lang="en-US" dirty="0"/>
              <a:t>Hydro Multi-E Control Interface</a:t>
            </a:r>
          </a:p>
        </p:txBody>
      </p:sp>
      <p:sp>
        <p:nvSpPr>
          <p:cNvPr id="3" name="Text Placeholder 2"/>
          <p:cNvSpPr>
            <a:spLocks noGrp="1"/>
          </p:cNvSpPr>
          <p:nvPr>
            <p:ph type="body" sz="half" idx="1"/>
          </p:nvPr>
        </p:nvSpPr>
        <p:spPr>
          <a:xfrm>
            <a:off x="609600" y="4339311"/>
            <a:ext cx="3421677" cy="288000"/>
          </a:xfrm>
        </p:spPr>
        <p:txBody>
          <a:bodyPr/>
          <a:lstStyle/>
          <a:p>
            <a:r>
              <a:rPr lang="en-US" dirty="0"/>
              <a:t>Example of “Home” display</a:t>
            </a:r>
          </a:p>
        </p:txBody>
      </p:sp>
      <p:pic>
        <p:nvPicPr>
          <p:cNvPr id="6" name="Picture 5">
            <a:extLst>
              <a:ext uri="{FF2B5EF4-FFF2-40B4-BE49-F238E27FC236}">
                <a16:creationId xmlns:a16="http://schemas.microsoft.com/office/drawing/2014/main" id="{790280F5-EB0D-4A8D-B336-2F58CB5DE575}"/>
              </a:ext>
            </a:extLst>
          </p:cNvPr>
          <p:cNvPicPr>
            <a:picLocks noChangeAspect="1"/>
          </p:cNvPicPr>
          <p:nvPr/>
        </p:nvPicPr>
        <p:blipFill>
          <a:blip r:embed="rId2"/>
          <a:stretch>
            <a:fillRect/>
          </a:stretch>
        </p:blipFill>
        <p:spPr>
          <a:xfrm>
            <a:off x="533400" y="952219"/>
            <a:ext cx="3421677" cy="3238781"/>
          </a:xfrm>
          <a:prstGeom prst="rect">
            <a:avLst/>
          </a:prstGeom>
        </p:spPr>
      </p:pic>
      <p:pic>
        <p:nvPicPr>
          <p:cNvPr id="7" name="Picture 6">
            <a:extLst>
              <a:ext uri="{FF2B5EF4-FFF2-40B4-BE49-F238E27FC236}">
                <a16:creationId xmlns:a16="http://schemas.microsoft.com/office/drawing/2014/main" id="{919CADBB-FB26-494E-927A-8EC338A4B17E}"/>
              </a:ext>
            </a:extLst>
          </p:cNvPr>
          <p:cNvPicPr>
            <a:picLocks noChangeAspect="1"/>
          </p:cNvPicPr>
          <p:nvPr/>
        </p:nvPicPr>
        <p:blipFill>
          <a:blip r:embed="rId3"/>
          <a:stretch>
            <a:fillRect/>
          </a:stretch>
        </p:blipFill>
        <p:spPr>
          <a:xfrm>
            <a:off x="4360506" y="609600"/>
            <a:ext cx="4402493" cy="5646949"/>
          </a:xfrm>
          <a:prstGeom prst="rect">
            <a:avLst/>
          </a:prstGeom>
        </p:spPr>
      </p:pic>
    </p:spTree>
    <p:extLst>
      <p:ext uri="{BB962C8B-B14F-4D97-AF65-F5344CB8AC3E}">
        <p14:creationId xmlns:p14="http://schemas.microsoft.com/office/powerpoint/2010/main" val="121143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430887"/>
          </a:xfrm>
        </p:spPr>
        <p:txBody>
          <a:bodyPr/>
          <a:lstStyle/>
          <a:p>
            <a:r>
              <a:rPr lang="en-US" sz="2800" dirty="0">
                <a:latin typeface="Calibri" panose="020F0502020204030204" pitchFamily="34" charset="0"/>
                <a:cs typeface="Calibri" panose="020F0502020204030204" pitchFamily="34" charset="0"/>
              </a:rPr>
              <a:t>Overview of available menus via HMI300</a:t>
            </a:r>
          </a:p>
        </p:txBody>
      </p:sp>
      <p:pic>
        <p:nvPicPr>
          <p:cNvPr id="8" name="Picture 7"/>
          <p:cNvPicPr>
            <a:picLocks noChangeAspect="1"/>
          </p:cNvPicPr>
          <p:nvPr/>
        </p:nvPicPr>
        <p:blipFill>
          <a:blip r:embed="rId2"/>
          <a:stretch>
            <a:fillRect/>
          </a:stretch>
        </p:blipFill>
        <p:spPr>
          <a:xfrm>
            <a:off x="762000" y="609600"/>
            <a:ext cx="7101474" cy="5791200"/>
          </a:xfrm>
          <a:prstGeom prst="rect">
            <a:avLst/>
          </a:prstGeom>
        </p:spPr>
      </p:pic>
    </p:spTree>
    <p:extLst>
      <p:ext uri="{BB962C8B-B14F-4D97-AF65-F5344CB8AC3E}">
        <p14:creationId xmlns:p14="http://schemas.microsoft.com/office/powerpoint/2010/main" val="29709720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rundfos_2012">
  <a:themeElements>
    <a:clrScheme name="Grundfos colours 01">
      <a:dk1>
        <a:sysClr val="windowText" lastClr="000000"/>
      </a:dk1>
      <a:lt1>
        <a:sysClr val="window" lastClr="FFFFFF"/>
      </a:lt1>
      <a:dk2>
        <a:srgbClr val="11497B"/>
      </a:dk2>
      <a:lt2>
        <a:srgbClr val="D6E0E9"/>
      </a:lt2>
      <a:accent1>
        <a:srgbClr val="0068B4"/>
      </a:accent1>
      <a:accent2>
        <a:srgbClr val="73A0CD"/>
      </a:accent2>
      <a:accent3>
        <a:srgbClr val="CFE6F9"/>
      </a:accent3>
      <a:accent4>
        <a:srgbClr val="5D5D5C"/>
      </a:accent4>
      <a:accent5>
        <a:srgbClr val="969A9C"/>
      </a:accent5>
      <a:accent6>
        <a:srgbClr val="E1E1DE"/>
      </a:accent6>
      <a:hlink>
        <a:srgbClr val="0000FF"/>
      </a:hlink>
      <a:folHlink>
        <a:srgbClr val="800080"/>
      </a:folHlink>
    </a:clrScheme>
    <a:fontScheme name="Grundfos Basic V2">
      <a:majorFont>
        <a:latin typeface="Grundfos TheSans V2"/>
        <a:ea typeface=""/>
        <a:cs typeface=""/>
      </a:majorFont>
      <a:minorFont>
        <a:latin typeface="Grundfos TheSans V2"/>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500" dirty="0">
            <a:latin typeface="+mn-lt"/>
          </a:defRPr>
        </a:defPPr>
      </a:lstStyle>
    </a:txDef>
  </a:objectDefaults>
  <a:extraClrSchemeLst/>
</a:theme>
</file>

<file path=ppt/theme/theme2.xml><?xml version="1.0" encoding="utf-8"?>
<a:theme xmlns:a="http://schemas.openxmlformats.org/drawingml/2006/main" name="Intro slides">
  <a:themeElements>
    <a:clrScheme name="Grundfos colours 01">
      <a:dk1>
        <a:sysClr val="windowText" lastClr="000000"/>
      </a:dk1>
      <a:lt1>
        <a:sysClr val="window" lastClr="FFFFFF"/>
      </a:lt1>
      <a:dk2>
        <a:srgbClr val="11497B"/>
      </a:dk2>
      <a:lt2>
        <a:srgbClr val="D6E0E9"/>
      </a:lt2>
      <a:accent1>
        <a:srgbClr val="0068B4"/>
      </a:accent1>
      <a:accent2>
        <a:srgbClr val="73A0CD"/>
      </a:accent2>
      <a:accent3>
        <a:srgbClr val="CFE6F9"/>
      </a:accent3>
      <a:accent4>
        <a:srgbClr val="5D5D5C"/>
      </a:accent4>
      <a:accent5>
        <a:srgbClr val="969A9C"/>
      </a:accent5>
      <a:accent6>
        <a:srgbClr val="E1E1DE"/>
      </a:accent6>
      <a:hlink>
        <a:srgbClr val="0000FF"/>
      </a:hlink>
      <a:folHlink>
        <a:srgbClr val="800080"/>
      </a:folHlink>
    </a:clrScheme>
    <a:fontScheme name="Grundfos Basic V2">
      <a:majorFont>
        <a:latin typeface="Grundfos TheSans V2"/>
        <a:ea typeface=""/>
        <a:cs typeface=""/>
      </a:majorFont>
      <a:minorFont>
        <a:latin typeface="Grundfos TheSans V2"/>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LCPolicyLabelClientValue xmlns="F2DC3277-21BE-4CF6-AE2E-2D8FB7F9BF41" xsi:nil="true"/>
    <IconOverlay xmlns="http://schemas.microsoft.com/sharepoint/v4" xsi:nil="true"/>
    <DLCPolicyLabelLock xmlns="F2DC3277-21BE-4CF6-AE2E-2D8FB7F9BF41" xsi:nil="true"/>
    <_dlc_DocId xmlns="add409d8-c458-45bf-bf5f-710f0ed12ba3">CY54R7KD54KC-1731779669-35</_dlc_DocId>
    <_dlc_DocIdUrl xmlns="add409d8-c458-45bf-bf5f-710f0ed12ba3">
      <Url>https://grundfos.sharepoint.com/sites/Team-013025/_layouts/15/DocIdRedir.aspx?ID=CY54R7KD54KC-1731779669-35</Url>
      <Description>CY54R7KD54KC-1731779669-35</Description>
    </_dlc_DocIdUrl>
    <DLCPolicyLabelValue xmlns="F2DC3277-21BE-4CF6-AE2E-2D8FB7F9BF41">1.0</DLCPolicyLabelValue>
  </documentManagement>
</p:properties>
</file>

<file path=customXml/item2.xml><?xml version="1.0" encoding="utf-8"?>
<?mso-contentType ?>
<p:Policy xmlns:p="office.server.policy" id="" local="true">
  <p:Name>Document</p:Name>
  <p:Description/>
  <p:Statement>All documents on Sharepoint are governed by the Grundfos Information Security guidelines. Please refer to Insite -&gt; Information Security</p:Statement>
  <p:PolicyItems>
    <p:PolicyItem featureId="Microsoft.Office.RecordsManagement.PolicyFeatures.PolicyLabel" staticId="0x010100D1553AD5AED8C1499165F0080A0AA063|801092262" UniqueId="97e0b24e-7bcc-44ed-a300-be4a03564afa">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_UIVersionString</segment>
        </label>
      </p:CustomData>
    </p:PolicyItem>
  </p:PolicyItems>
</p:Policy>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F12304140992DD4091764B699D05204E" ma:contentTypeVersion="0" ma:contentTypeDescription="Create a new document." ma:contentTypeScope="" ma:versionID="09243ac29ef15abd177c7cace337d7c9">
  <xsd:schema xmlns:xsd="http://www.w3.org/2001/XMLSchema" xmlns:xs="http://www.w3.org/2001/XMLSchema" xmlns:p="http://schemas.microsoft.com/office/2006/metadata/properties" xmlns:ns1="http://schemas.microsoft.com/sharepoint/v3" xmlns:ns2="add409d8-c458-45bf-bf5f-710f0ed12ba3" xmlns:ns3="F2DC3277-21BE-4CF6-AE2E-2D8FB7F9BF41" xmlns:ns4="8ed44ade-71dc-4d88-90a2-5b1dd1cf9d58" xmlns:ns5="http://schemas.microsoft.com/sharepoint/v4" targetNamespace="http://schemas.microsoft.com/office/2006/metadata/properties" ma:root="true" ma:fieldsID="eb0052bba93024f584190eece9cc5107" ns1:_="" ns2:_="" ns3:_="" ns4:_="" ns5:_="">
    <xsd:import namespace="http://schemas.microsoft.com/sharepoint/v3"/>
    <xsd:import namespace="add409d8-c458-45bf-bf5f-710f0ed12ba3"/>
    <xsd:import namespace="F2DC3277-21BE-4CF6-AE2E-2D8FB7F9BF41"/>
    <xsd:import namespace="8ed44ade-71dc-4d88-90a2-5b1dd1cf9d5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1:_dlc_Exempt" minOccurs="0"/>
                <xsd:element ref="ns3:DLCPolicyLabelValue" minOccurs="0"/>
                <xsd:element ref="ns3:DLCPolicyLabelClientValue" minOccurs="0"/>
                <xsd:element ref="ns3:DLCPolicyLabelLock" minOccurs="0"/>
                <xsd:element ref="ns2:SharedWithUsers" minOccurs="0"/>
                <xsd:element ref="ns4:SharedWithDetails"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1"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d409d8-c458-45bf-bf5f-710f0ed12ba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DC3277-21BE-4CF6-AE2E-2D8FB7F9BF41" elementFormDefault="qualified">
    <xsd:import namespace="http://schemas.microsoft.com/office/2006/documentManagement/types"/>
    <xsd:import namespace="http://schemas.microsoft.com/office/infopath/2007/PartnerControls"/>
    <xsd:element name="DLCPolicyLabelValue" ma:index="1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4"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d44ade-71dc-4d88-90a2-5b1dd1cf9d58" elementFormDefault="qualified">
    <xsd:import namespace="http://schemas.microsoft.com/office/2006/documentManagement/types"/>
    <xsd:import namespace="http://schemas.microsoft.com/office/infopath/2007/PartnerControls"/>
    <xsd:element name="SharedWithDetails" ma:index="16"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B14382-1407-463D-BBC7-EB3058A2E185}">
  <ds:schemaRefs>
    <ds:schemaRef ds:uri="http://schemas.microsoft.com/office/2006/metadata/properties"/>
    <ds:schemaRef ds:uri="http://schemas.microsoft.com/office/infopath/2007/PartnerControls"/>
    <ds:schemaRef ds:uri="F2DC3277-21BE-4CF6-AE2E-2D8FB7F9BF41"/>
    <ds:schemaRef ds:uri="http://schemas.microsoft.com/sharepoint/v4"/>
    <ds:schemaRef ds:uri="add409d8-c458-45bf-bf5f-710f0ed12ba3"/>
  </ds:schemaRefs>
</ds:datastoreItem>
</file>

<file path=customXml/itemProps2.xml><?xml version="1.0" encoding="utf-8"?>
<ds:datastoreItem xmlns:ds="http://schemas.openxmlformats.org/officeDocument/2006/customXml" ds:itemID="{50F7C772-A481-4C06-94F0-080001B62163}">
  <ds:schemaRefs>
    <ds:schemaRef ds:uri="office.server.policy"/>
  </ds:schemaRefs>
</ds:datastoreItem>
</file>

<file path=customXml/itemProps3.xml><?xml version="1.0" encoding="utf-8"?>
<ds:datastoreItem xmlns:ds="http://schemas.openxmlformats.org/officeDocument/2006/customXml" ds:itemID="{D339D6EF-6431-4266-958D-0F16D2D6D037}">
  <ds:schemaRefs>
    <ds:schemaRef ds:uri="http://schemas.microsoft.com/sharepoint/events"/>
  </ds:schemaRefs>
</ds:datastoreItem>
</file>

<file path=customXml/itemProps4.xml><?xml version="1.0" encoding="utf-8"?>
<ds:datastoreItem xmlns:ds="http://schemas.openxmlformats.org/officeDocument/2006/customXml" ds:itemID="{CBC38BD1-E70B-4060-B532-28B4831E7986}">
  <ds:schemaRefs>
    <ds:schemaRef ds:uri="http://schemas.microsoft.com/sharepoint/v3/contenttype/forms"/>
  </ds:schemaRefs>
</ds:datastoreItem>
</file>

<file path=customXml/itemProps5.xml><?xml version="1.0" encoding="utf-8"?>
<ds:datastoreItem xmlns:ds="http://schemas.openxmlformats.org/officeDocument/2006/customXml" ds:itemID="{BC6A69BA-A5A9-4AF5-85C2-8830A1A88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dd409d8-c458-45bf-bf5f-710f0ed12ba3"/>
    <ds:schemaRef ds:uri="F2DC3277-21BE-4CF6-AE2E-2D8FB7F9BF41"/>
    <ds:schemaRef ds:uri="8ed44ade-71dc-4d88-90a2-5b1dd1cf9d5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_Grundfos_2012</Template>
  <TotalTime>0</TotalTime>
  <Words>1983</Words>
  <Application>Microsoft Office PowerPoint</Application>
  <PresentationFormat>On-screen Show (4:3)</PresentationFormat>
  <Paragraphs>498</Paragraphs>
  <Slides>40</Slides>
  <Notes>9</Notes>
  <HiddenSlides>2</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Grundfos_2012</vt:lpstr>
      <vt:lpstr>Intro slides</vt:lpstr>
      <vt:lpstr>PowerPoint Presentation</vt:lpstr>
      <vt:lpstr>PowerPoint Presentation</vt:lpstr>
      <vt:lpstr>PowerPoint Presentation</vt:lpstr>
      <vt:lpstr>Hydro Multi-E Booster Systems</vt:lpstr>
      <vt:lpstr>NEW Multi-E</vt:lpstr>
      <vt:lpstr>Hydro Multi-E Control Interface</vt:lpstr>
      <vt:lpstr>Hydro Multi-E Control Interface</vt:lpstr>
      <vt:lpstr>Hydro Multi-E Control Interface</vt:lpstr>
      <vt:lpstr>Overview of available menus via HMI300</vt:lpstr>
      <vt:lpstr>Hydro Multi-E Function Overview</vt:lpstr>
      <vt:lpstr>Hydro Multi-E Function Overview</vt:lpstr>
      <vt:lpstr>Electric Motor Efficiency Standards</vt:lpstr>
      <vt:lpstr>Introducing Grundfos MLE Motor - Integrated VFD/Permanent Magnet (ECM) Motor</vt:lpstr>
      <vt:lpstr>Grundfos MLE Motor – Integrated VFD/ECM Motor</vt:lpstr>
      <vt:lpstr>Efficient Pump System Energy Savings   Examples </vt:lpstr>
      <vt:lpstr>ECM MLE Impact - Energy savings example</vt:lpstr>
      <vt:lpstr>Energy saving example summary</vt:lpstr>
      <vt:lpstr>MLE Electrical Efficiency Gain vs. Conventional VFD/Motor</vt:lpstr>
      <vt:lpstr>Single Pump vs. 3-Pump System- Energy savings example</vt:lpstr>
      <vt:lpstr>Energy saving example summary</vt:lpstr>
      <vt:lpstr>3 x CRE20-4 10 HP vs. 1 x LCS25707 25 HP</vt:lpstr>
      <vt:lpstr>3 x CRE20-4 10 HP vs. 1 x LCS25707 25 HP</vt:lpstr>
      <vt:lpstr>Settings – Analog input</vt:lpstr>
      <vt:lpstr>Settings – Digital input 1 and 2 (up to 4)  </vt:lpstr>
      <vt:lpstr>Hydro Multi-E Operation – Cascade Control</vt:lpstr>
      <vt:lpstr>PowerPoint Presentation</vt:lpstr>
      <vt:lpstr>Pulse flowmeter input</vt:lpstr>
      <vt:lpstr>Calculate Diff. pressure / temp. based on single sensor inputs </vt:lpstr>
      <vt:lpstr>PowerPoint Presentation</vt:lpstr>
      <vt:lpstr>Stop Function</vt:lpstr>
      <vt:lpstr>Pipework protection</vt:lpstr>
      <vt:lpstr>Pipe Fill </vt:lpstr>
      <vt:lpstr>External Setpoint influence</vt:lpstr>
      <vt:lpstr>PowerPoint Presentation</vt:lpstr>
      <vt:lpstr>Documentation &amp; Submittal Information</vt:lpstr>
      <vt:lpstr>Example Multi-E Drawing:</vt:lpstr>
      <vt:lpstr>Hydro Multi-E - Summary</vt:lpstr>
      <vt:lpstr>Questions?</vt:lpstr>
      <vt:lpstr>SCADA Communication - CIM Communication Interface Module (CIM)</vt:lpstr>
      <vt:lpstr>PowerPoint Presentation</vt:lpstr>
    </vt:vector>
  </TitlesOfParts>
  <Company>Grundfos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 MPC BoosterpaQ</dc:title>
  <dc:creator>Bjorn Adolfsson</dc:creator>
  <cp:lastModifiedBy>Chris Ireland</cp:lastModifiedBy>
  <cp:revision>130</cp:revision>
  <dcterms:created xsi:type="dcterms:W3CDTF">2015-03-12T16:47:32Z</dcterms:created>
  <dcterms:modified xsi:type="dcterms:W3CDTF">2019-12-12T15:55:34Z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0x010100F12304140992DD4091764B699D05204E</vt:lpwstr>
  </property>
  <property fmtid="{D5CDD505-2E9C-101B-9397-08002B2CF9AE}" pid="3" name="_dlc_DocIdItemGuid">
    <vt:lpwstr>e964879b-fe18-4e1a-9b41-80d0a748c303</vt:lpwstr>
  </property>
</Properties>
</file>