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Lst>
  <p:notesMasterIdLst>
    <p:notesMasterId r:id="rId43"/>
  </p:notesMasterIdLst>
  <p:handoutMasterIdLst>
    <p:handoutMasterId r:id="rId44"/>
  </p:handoutMasterIdLst>
  <p:sldIdLst>
    <p:sldId id="3330" r:id="rId5"/>
    <p:sldId id="259" r:id="rId6"/>
    <p:sldId id="2145705399" r:id="rId7"/>
    <p:sldId id="2145705437" r:id="rId8"/>
    <p:sldId id="2145705443" r:id="rId9"/>
    <p:sldId id="2145705484" r:id="rId10"/>
    <p:sldId id="2145705487" r:id="rId11"/>
    <p:sldId id="2145705436" r:id="rId12"/>
    <p:sldId id="2145705547" r:id="rId13"/>
    <p:sldId id="2145705552" r:id="rId14"/>
    <p:sldId id="2145705546" r:id="rId15"/>
    <p:sldId id="2145705549" r:id="rId16"/>
    <p:sldId id="2145705545" r:id="rId17"/>
    <p:sldId id="2145705499" r:id="rId18"/>
    <p:sldId id="2145705502" r:id="rId19"/>
    <p:sldId id="2145705538" r:id="rId20"/>
    <p:sldId id="2145705543" r:id="rId21"/>
    <p:sldId id="2145705439" r:id="rId22"/>
    <p:sldId id="2145705508" r:id="rId23"/>
    <p:sldId id="2145705432" r:id="rId24"/>
    <p:sldId id="2145705493" r:id="rId25"/>
    <p:sldId id="2142532326" r:id="rId26"/>
    <p:sldId id="2145705555" r:id="rId27"/>
    <p:sldId id="2145705490" r:id="rId28"/>
    <p:sldId id="2145705509" r:id="rId29"/>
    <p:sldId id="2145705492" r:id="rId30"/>
    <p:sldId id="2145705507" r:id="rId31"/>
    <p:sldId id="2145705551" r:id="rId32"/>
    <p:sldId id="2145705554" r:id="rId33"/>
    <p:sldId id="2145705556" r:id="rId34"/>
    <p:sldId id="2145705557" r:id="rId35"/>
    <p:sldId id="2145705558" r:id="rId36"/>
    <p:sldId id="3236" r:id="rId37"/>
    <p:sldId id="3389" r:id="rId38"/>
    <p:sldId id="2142532528" r:id="rId39"/>
    <p:sldId id="2145705559" r:id="rId40"/>
    <p:sldId id="2145705553" r:id="rId41"/>
    <p:sldId id="258" r:id="rId42"/>
  </p:sldIdLst>
  <p:sldSz cx="12192000" cy="6858000"/>
  <p:notesSz cx="7315200" cy="9601200"/>
  <p:defaultTex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N-Series Introduction" id="{8EA76671-1325-4C01-9C93-BCE8956BE29A}">
          <p14:sldIdLst>
            <p14:sldId id="3330"/>
            <p14:sldId id="259"/>
            <p14:sldId id="2145705399"/>
            <p14:sldId id="2145705437"/>
          </p14:sldIdLst>
        </p14:section>
        <p14:section name="Stimulate interest - NBS" id="{3021BF8A-D543-BC45-AE68-2751716CC8A6}">
          <p14:sldIdLst>
            <p14:sldId id="2145705443"/>
            <p14:sldId id="2145705484"/>
            <p14:sldId id="2145705487"/>
            <p14:sldId id="2145705436"/>
            <p14:sldId id="2145705547"/>
            <p14:sldId id="2145705552"/>
            <p14:sldId id="2145705546"/>
            <p14:sldId id="2145705549"/>
            <p14:sldId id="2145705545"/>
            <p14:sldId id="2145705499"/>
            <p14:sldId id="2145705502"/>
            <p14:sldId id="2145705538"/>
            <p14:sldId id="2145705543"/>
            <p14:sldId id="2145705439"/>
            <p14:sldId id="2145705508"/>
            <p14:sldId id="2145705432"/>
            <p14:sldId id="2145705493"/>
          </p14:sldIdLst>
        </p14:section>
        <p14:section name="N Series - NBS" id="{BF4A39CE-95B1-4F30-A7A3-2F4B6CA6D500}">
          <p14:sldIdLst>
            <p14:sldId id="2142532326"/>
            <p14:sldId id="2145705555"/>
            <p14:sldId id="2145705490"/>
            <p14:sldId id="2145705509"/>
            <p14:sldId id="2145705492"/>
            <p14:sldId id="2145705507"/>
            <p14:sldId id="2145705551"/>
            <p14:sldId id="2145705554"/>
            <p14:sldId id="2145705556"/>
            <p14:sldId id="2145705557"/>
            <p14:sldId id="2145705558"/>
            <p14:sldId id="3236"/>
            <p14:sldId id="3389"/>
            <p14:sldId id="2142532528"/>
            <p14:sldId id="2145705559"/>
            <p14:sldId id="2145705553"/>
            <p14:sldId id="258"/>
          </p14:sldIdLst>
        </p14:section>
        <p14:section name="Extra images and support" id="{E14ED23B-2DAF-4613-8B6C-6E0B4965891E}">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orient="horz" pos="777"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olaj Skovgaard Andersen" initials="NSA" lastIdx="82" clrIdx="0">
    <p:extLst>
      <p:ext uri="{19B8F6BF-5375-455C-9EA6-DF929625EA0E}">
        <p15:presenceInfo xmlns:p15="http://schemas.microsoft.com/office/powerpoint/2012/main" userId="S::nsa@kunde.dk::cd43a65e-decd-4590-b883-d78c2ecdcf1b" providerId="AD"/>
      </p:ext>
    </p:extLst>
  </p:cmAuthor>
  <p:cmAuthor id="2" name="Pascal Pløger Ximenez" initials="PPX" lastIdx="10" clrIdx="1">
    <p:extLst>
      <p:ext uri="{19B8F6BF-5375-455C-9EA6-DF929625EA0E}">
        <p15:presenceInfo xmlns:p15="http://schemas.microsoft.com/office/powerpoint/2012/main" userId="S::59727@grundfos.com::ed412929-0e64-44db-873c-4058b4511f15" providerId="AD"/>
      </p:ext>
    </p:extLst>
  </p:cmAuthor>
  <p:cmAuthor id="3" name="Ulla Winther Larsen" initials="UL" lastIdx="21" clrIdx="2">
    <p:extLst>
      <p:ext uri="{19B8F6BF-5375-455C-9EA6-DF929625EA0E}">
        <p15:presenceInfo xmlns:p15="http://schemas.microsoft.com/office/powerpoint/2012/main" userId="S::59469@grundfos.com::f8c6a85d-674b-4726-8899-f20d43bb264e" providerId="AD"/>
      </p:ext>
    </p:extLst>
  </p:cmAuthor>
  <p:cmAuthor id="4" name="Jens Nørgaard" initials="JN" lastIdx="19" clrIdx="3">
    <p:extLst>
      <p:ext uri="{19B8F6BF-5375-455C-9EA6-DF929625EA0E}">
        <p15:presenceInfo xmlns:p15="http://schemas.microsoft.com/office/powerpoint/2012/main" userId="S::37413@grundfos.com::f238c37c-07d8-435b-a6c6-11e3fe7da825" providerId="AD"/>
      </p:ext>
    </p:extLst>
  </p:cmAuthor>
  <p:cmAuthor id="5" name="Allan Jensen Pontoppidan" initials="AP" lastIdx="19" clrIdx="4">
    <p:extLst>
      <p:ext uri="{19B8F6BF-5375-455C-9EA6-DF929625EA0E}">
        <p15:presenceInfo xmlns:p15="http://schemas.microsoft.com/office/powerpoint/2012/main" userId="S::51566@grundfos.com::6c6f6225-0c02-479f-af23-2765ebee8376" providerId="AD"/>
      </p:ext>
    </p:extLst>
  </p:cmAuthor>
  <p:cmAuthor id="6" name="Pete Korzeniewski" initials="PK" lastIdx="1" clrIdx="5">
    <p:extLst>
      <p:ext uri="{19B8F6BF-5375-455C-9EA6-DF929625EA0E}">
        <p15:presenceInfo xmlns:p15="http://schemas.microsoft.com/office/powerpoint/2012/main" userId="S::39451@grundfos.com::045728e5-f9c3-4efe-bb5d-413aa2ba2d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EE3"/>
    <a:srgbClr val="0C3052"/>
    <a:srgbClr val="695B41"/>
    <a:srgbClr val="FFFFFF"/>
    <a:srgbClr val="0E3F6A"/>
    <a:srgbClr val="0A2E50"/>
    <a:srgbClr val="3C3C3C"/>
    <a:srgbClr val="11497B"/>
    <a:srgbClr val="3386C3"/>
    <a:srgbClr val="90B4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88124" autoAdjust="0"/>
  </p:normalViewPr>
  <p:slideViewPr>
    <p:cSldViewPr snapToGrid="0">
      <p:cViewPr varScale="1">
        <p:scale>
          <a:sx n="87" d="100"/>
          <a:sy n="87" d="100"/>
        </p:scale>
        <p:origin x="102" y="636"/>
      </p:cViewPr>
      <p:guideLst>
        <p:guide orient="horz" pos="2137"/>
        <p:guide pos="3840"/>
        <p:guide orient="horz" pos="777"/>
      </p:guideLst>
    </p:cSldViewPr>
  </p:slideViewPr>
  <p:outlineViewPr>
    <p:cViewPr>
      <p:scale>
        <a:sx n="33" d="100"/>
        <a:sy n="33" d="100"/>
      </p:scale>
      <p:origin x="0" y="-3768"/>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1" d="2"/>
          <a:sy n="1" d="2"/>
        </p:scale>
        <p:origin x="4560" y="10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358CCC-6F56-43DD-8E6C-EA1D04BE9FE9}" type="datetimeFigureOut">
              <a:rPr lang="en-GB" smtClean="0"/>
              <a:t>29/06/2021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F0EAB28-5B9C-4697-8701-0D3AA7BAFD03}" type="slidenum">
              <a:rPr lang="en-GB" smtClean="0"/>
              <a:t>‹#›</a:t>
            </a:fld>
            <a:endParaRPr lang="en-GB"/>
          </a:p>
        </p:txBody>
      </p:sp>
    </p:spTree>
    <p:extLst>
      <p:ext uri="{BB962C8B-B14F-4D97-AF65-F5344CB8AC3E}">
        <p14:creationId xmlns:p14="http://schemas.microsoft.com/office/powerpoint/2010/main" val="2163490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8A068-4DD0-45F4-94E7-C55B9B1640CE}" type="datetimeFigureOut">
              <a:rPr lang="en-GB" smtClean="0"/>
              <a:t>29/06/2021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B3AEDA-FA2C-4C5B-8D07-E10DAED930C6}" type="slidenum">
              <a:rPr lang="en-GB" smtClean="0"/>
              <a:t>‹#›</a:t>
            </a:fld>
            <a:endParaRPr lang="en-GB"/>
          </a:p>
        </p:txBody>
      </p:sp>
    </p:spTree>
    <p:extLst>
      <p:ext uri="{BB962C8B-B14F-4D97-AF65-F5344CB8AC3E}">
        <p14:creationId xmlns:p14="http://schemas.microsoft.com/office/powerpoint/2010/main" val="70284089"/>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uildingefficiencyinitiative.org/resources/fact-sheet-ibe-energy-savings-maintenanc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uildingefficiencyinitiative.org/resources/fact-sheet-ibe-energy-savings-maintenanc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rundfos.com/content/dam/Global%20Site/campaigns/iSolutions%202018/GiS%20CBS/CBS%20HVAC/CBS-HVAC-WP-Chilled-Water-2019.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use: …designed to last   - for end of headline</a:t>
            </a:r>
          </a:p>
        </p:txBody>
      </p:sp>
      <p:sp>
        <p:nvSpPr>
          <p:cNvPr id="4" name="Slide Number Placeholder 3"/>
          <p:cNvSpPr>
            <a:spLocks noGrp="1"/>
          </p:cNvSpPr>
          <p:nvPr>
            <p:ph type="sldNum" sz="quarter" idx="5"/>
          </p:nvPr>
        </p:nvSpPr>
        <p:spPr/>
        <p:txBody>
          <a:bodyPr/>
          <a:lstStyle/>
          <a:p>
            <a:fld id="{B0B3AEDA-FA2C-4C5B-8D07-E10DAED930C6}" type="slidenum">
              <a:rPr lang="en-GB" smtClean="0"/>
              <a:t>3</a:t>
            </a:fld>
            <a:endParaRPr lang="en-GB"/>
          </a:p>
        </p:txBody>
      </p:sp>
    </p:spTree>
    <p:extLst>
      <p:ext uri="{BB962C8B-B14F-4D97-AF65-F5344CB8AC3E}">
        <p14:creationId xmlns:p14="http://schemas.microsoft.com/office/powerpoint/2010/main" val="1628002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a:t>
            </a:r>
            <a:r>
              <a:rPr lang="da-DK" dirty="0" err="1"/>
              <a:t>Institute</a:t>
            </a:r>
            <a:r>
              <a:rPr lang="da-DK" dirty="0"/>
              <a:t> for Building </a:t>
            </a:r>
            <a:r>
              <a:rPr lang="da-DK" dirty="0" err="1"/>
              <a:t>Efficiency</a:t>
            </a:r>
            <a:r>
              <a:rPr lang="da-DK" dirty="0"/>
              <a:t>, </a:t>
            </a:r>
            <a:r>
              <a:rPr lang="da-DK" i="1" dirty="0"/>
              <a:t>Energy </a:t>
            </a:r>
            <a:r>
              <a:rPr lang="da-DK" i="1" dirty="0" err="1"/>
              <a:t>Savings</a:t>
            </a:r>
            <a:r>
              <a:rPr lang="da-DK" i="1" dirty="0"/>
              <a:t> From Maintenance</a:t>
            </a:r>
            <a:r>
              <a:rPr lang="da-DK" i="0" dirty="0"/>
              <a:t>. Johnson Controls, 2012</a:t>
            </a:r>
            <a:endParaRPr lang="da-DK" sz="1700" dirty="0"/>
          </a:p>
          <a:p>
            <a:pPr marL="302066" indent="-302066">
              <a:buFont typeface="Arial" panose="020B0604020202020204" pitchFamily="34" charset="0"/>
              <a:buChar char="•"/>
            </a:pPr>
            <a:r>
              <a:rPr lang="en-GB" dirty="0">
                <a:hlinkClick r:id="rId3"/>
              </a:rPr>
              <a:t>https://buildingefficiencyinitiative.org/resources/fact-sheet-ibe-energy-savings-maintenance</a:t>
            </a:r>
            <a:endParaRPr lang="en-GB" dirty="0"/>
          </a:p>
          <a:p>
            <a:pPr marL="302066" indent="-302066">
              <a:buFont typeface="Arial" panose="020B0604020202020204" pitchFamily="34" charset="0"/>
              <a:buChar char="•"/>
            </a:pPr>
            <a:endParaRPr lang="en-GB" dirty="0"/>
          </a:p>
          <a:p>
            <a:r>
              <a:rPr lang="en-GB" dirty="0"/>
              <a:t>Note to commercial insight:</a:t>
            </a:r>
          </a:p>
          <a:p>
            <a:pPr marL="302066" indent="-302066" defTabSz="1288785">
              <a:buFont typeface="Arial" panose="020B0604020202020204" pitchFamily="34" charset="0"/>
              <a:buChar char="•"/>
              <a:defRPr/>
            </a:pPr>
            <a:r>
              <a:rPr lang="en-GB" sz="1700" dirty="0"/>
              <a:t>The same study from 2012 showed that best practices in building maintenance and operations reduce energy use by 10-20% across all climate zones in the US.</a:t>
            </a:r>
          </a:p>
        </p:txBody>
      </p:sp>
      <p:sp>
        <p:nvSpPr>
          <p:cNvPr id="4" name="Slide Number Placeholder 3"/>
          <p:cNvSpPr>
            <a:spLocks noGrp="1"/>
          </p:cNvSpPr>
          <p:nvPr>
            <p:ph type="sldNum" sz="quarter" idx="5"/>
          </p:nvPr>
        </p:nvSpPr>
        <p:spPr/>
        <p:txBody>
          <a:bodyPr/>
          <a:lstStyle/>
          <a:p>
            <a:fld id="{B0B3AEDA-FA2C-4C5B-8D07-E10DAED930C6}" type="slidenum">
              <a:rPr lang="en-GB" smtClean="0"/>
              <a:t>20</a:t>
            </a:fld>
            <a:endParaRPr lang="en-GB"/>
          </a:p>
        </p:txBody>
      </p:sp>
    </p:spTree>
    <p:extLst>
      <p:ext uri="{BB962C8B-B14F-4D97-AF65-F5344CB8AC3E}">
        <p14:creationId xmlns:p14="http://schemas.microsoft.com/office/powerpoint/2010/main" val="250912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Add video segment showing back pull out and seal serviceability?</a:t>
            </a:r>
          </a:p>
          <a:p>
            <a:endParaRPr lang="en-US" dirty="0"/>
          </a:p>
        </p:txBody>
      </p:sp>
      <p:sp>
        <p:nvSpPr>
          <p:cNvPr id="4" name="Slide Number Placeholder 3"/>
          <p:cNvSpPr>
            <a:spLocks noGrp="1"/>
          </p:cNvSpPr>
          <p:nvPr>
            <p:ph type="sldNum" sz="quarter" idx="5"/>
          </p:nvPr>
        </p:nvSpPr>
        <p:spPr/>
        <p:txBody>
          <a:bodyPr/>
          <a:lstStyle/>
          <a:p>
            <a:fld id="{B0B3AEDA-FA2C-4C5B-8D07-E10DAED930C6}" type="slidenum">
              <a:rPr lang="en-GB" smtClean="0"/>
              <a:t>21</a:t>
            </a:fld>
            <a:endParaRPr lang="en-GB"/>
          </a:p>
        </p:txBody>
      </p:sp>
    </p:spTree>
    <p:extLst>
      <p:ext uri="{BB962C8B-B14F-4D97-AF65-F5344CB8AC3E}">
        <p14:creationId xmlns:p14="http://schemas.microsoft.com/office/powerpoint/2010/main" val="2005618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a:t>
            </a:r>
            <a:r>
              <a:rPr lang="da-DK" dirty="0" err="1"/>
              <a:t>Institute</a:t>
            </a:r>
            <a:r>
              <a:rPr lang="da-DK" dirty="0"/>
              <a:t> for Building </a:t>
            </a:r>
            <a:r>
              <a:rPr lang="da-DK" dirty="0" err="1"/>
              <a:t>Efficiency</a:t>
            </a:r>
            <a:r>
              <a:rPr lang="da-DK" dirty="0"/>
              <a:t>, </a:t>
            </a:r>
            <a:r>
              <a:rPr lang="da-DK" i="1" dirty="0"/>
              <a:t>Energy </a:t>
            </a:r>
            <a:r>
              <a:rPr lang="da-DK" i="1" dirty="0" err="1"/>
              <a:t>Savings</a:t>
            </a:r>
            <a:r>
              <a:rPr lang="da-DK" i="1" dirty="0"/>
              <a:t> From Maintenance</a:t>
            </a:r>
            <a:r>
              <a:rPr lang="da-DK" i="0" dirty="0"/>
              <a:t>. Johnson Controls, 2012</a:t>
            </a:r>
            <a:endParaRPr lang="da-DK" sz="1700" dirty="0"/>
          </a:p>
          <a:p>
            <a:pPr marL="302066" indent="-302066">
              <a:buFont typeface="Arial" panose="020B0604020202020204" pitchFamily="34" charset="0"/>
              <a:buChar char="•"/>
            </a:pPr>
            <a:r>
              <a:rPr lang="en-GB" dirty="0">
                <a:hlinkClick r:id="rId3"/>
              </a:rPr>
              <a:t>https://buildingefficiencyinitiative.org/resources/fact-sheet-ibe-energy-savings-maintenance</a:t>
            </a:r>
            <a:endParaRPr lang="en-GB" dirty="0"/>
          </a:p>
          <a:p>
            <a:pPr marL="302066" indent="-302066">
              <a:buFont typeface="Arial" panose="020B0604020202020204" pitchFamily="34" charset="0"/>
              <a:buChar char="•"/>
            </a:pPr>
            <a:endParaRPr lang="en-GB" dirty="0"/>
          </a:p>
          <a:p>
            <a:r>
              <a:rPr lang="en-GB" dirty="0"/>
              <a:t>Note to commercial insight:</a:t>
            </a:r>
          </a:p>
          <a:p>
            <a:pPr marL="302066" indent="-302066" defTabSz="1288785">
              <a:buFont typeface="Arial" panose="020B0604020202020204" pitchFamily="34" charset="0"/>
              <a:buChar char="•"/>
              <a:defRPr/>
            </a:pPr>
            <a:r>
              <a:rPr lang="en-GB" sz="1700" dirty="0"/>
              <a:t>The same study from 2012 showed that best practices in building maintenance and operations reduce energy use by 10-20% across all climate zones in the US.</a:t>
            </a:r>
          </a:p>
        </p:txBody>
      </p:sp>
      <p:sp>
        <p:nvSpPr>
          <p:cNvPr id="4" name="Slide Number Placeholder 3"/>
          <p:cNvSpPr>
            <a:spLocks noGrp="1"/>
          </p:cNvSpPr>
          <p:nvPr>
            <p:ph type="sldNum" sz="quarter" idx="5"/>
          </p:nvPr>
        </p:nvSpPr>
        <p:spPr/>
        <p:txBody>
          <a:bodyPr/>
          <a:lstStyle/>
          <a:p>
            <a:fld id="{B0B3AEDA-FA2C-4C5B-8D07-E10DAED930C6}" type="slidenum">
              <a:rPr lang="en-GB" smtClean="0"/>
              <a:t>22</a:t>
            </a:fld>
            <a:endParaRPr lang="en-GB"/>
          </a:p>
        </p:txBody>
      </p:sp>
    </p:spTree>
    <p:extLst>
      <p:ext uri="{BB962C8B-B14F-4D97-AF65-F5344CB8AC3E}">
        <p14:creationId xmlns:p14="http://schemas.microsoft.com/office/powerpoint/2010/main" val="3340696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3AEDA-FA2C-4C5B-8D07-E10DAED930C6}" type="slidenum">
              <a:rPr lang="en-GB" smtClean="0"/>
              <a:t>23</a:t>
            </a:fld>
            <a:endParaRPr lang="en-GB"/>
          </a:p>
        </p:txBody>
      </p:sp>
    </p:spTree>
    <p:extLst>
      <p:ext uri="{BB962C8B-B14F-4D97-AF65-F5344CB8AC3E}">
        <p14:creationId xmlns:p14="http://schemas.microsoft.com/office/powerpoint/2010/main" val="4136372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CFD is a computer based design analysis technique that utilizes a computational model that is built to represent a theoretical pump design. General fluid flow equations are applied to the model to study and develop the most efficient pump design possible. </a:t>
            </a:r>
          </a:p>
          <a:p>
            <a:r>
              <a:rPr lang="en-US" dirty="0"/>
              <a:t>- Investment castings are created using a lost-wax process that results in a significantly improved surface and part quality than the more common die-cast process or the sand-cast process historically used on bronze castings. The end results of this process are greater efficiency, better product consistency and better hydraulic performance. Sand cast impellers typically require grinding to address surface imperfections. Investment cast impellers have cleaner edges and a more consistent surface. </a:t>
            </a:r>
          </a:p>
          <a:p>
            <a:endParaRPr lang="en-US" dirty="0"/>
          </a:p>
        </p:txBody>
      </p:sp>
      <p:sp>
        <p:nvSpPr>
          <p:cNvPr id="4" name="Slide Number Placeholder 3"/>
          <p:cNvSpPr>
            <a:spLocks noGrp="1"/>
          </p:cNvSpPr>
          <p:nvPr>
            <p:ph type="sldNum" sz="quarter" idx="5"/>
          </p:nvPr>
        </p:nvSpPr>
        <p:spPr/>
        <p:txBody>
          <a:bodyPr/>
          <a:lstStyle/>
          <a:p>
            <a:fld id="{B0B3AEDA-FA2C-4C5B-8D07-E10DAED930C6}" type="slidenum">
              <a:rPr lang="en-GB" smtClean="0"/>
              <a:t>25</a:t>
            </a:fld>
            <a:endParaRPr lang="en-GB"/>
          </a:p>
        </p:txBody>
      </p:sp>
    </p:spTree>
    <p:extLst>
      <p:ext uri="{BB962C8B-B14F-4D97-AF65-F5344CB8AC3E}">
        <p14:creationId xmlns:p14="http://schemas.microsoft.com/office/powerpoint/2010/main" val="1210522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Add curves, submittal docs, sample dwg from GXS?</a:t>
            </a:r>
          </a:p>
          <a:p>
            <a:endParaRPr lang="en-US" dirty="0"/>
          </a:p>
        </p:txBody>
      </p:sp>
      <p:sp>
        <p:nvSpPr>
          <p:cNvPr id="4" name="Slide Number Placeholder 3"/>
          <p:cNvSpPr>
            <a:spLocks noGrp="1"/>
          </p:cNvSpPr>
          <p:nvPr>
            <p:ph type="sldNum" sz="quarter" idx="5"/>
          </p:nvPr>
        </p:nvSpPr>
        <p:spPr/>
        <p:txBody>
          <a:bodyPr/>
          <a:lstStyle/>
          <a:p>
            <a:fld id="{B0B3AEDA-FA2C-4C5B-8D07-E10DAED930C6}" type="slidenum">
              <a:rPr lang="en-GB" smtClean="0"/>
              <a:t>27</a:t>
            </a:fld>
            <a:endParaRPr lang="en-GB"/>
          </a:p>
        </p:txBody>
      </p:sp>
    </p:spTree>
    <p:extLst>
      <p:ext uri="{BB962C8B-B14F-4D97-AF65-F5344CB8AC3E}">
        <p14:creationId xmlns:p14="http://schemas.microsoft.com/office/powerpoint/2010/main" val="736267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Add curves, submittal docs, sample dwg from GXS?</a:t>
            </a:r>
          </a:p>
          <a:p>
            <a:endParaRPr lang="en-US" dirty="0"/>
          </a:p>
        </p:txBody>
      </p:sp>
      <p:sp>
        <p:nvSpPr>
          <p:cNvPr id="4" name="Slide Number Placeholder 3"/>
          <p:cNvSpPr>
            <a:spLocks noGrp="1"/>
          </p:cNvSpPr>
          <p:nvPr>
            <p:ph type="sldNum" sz="quarter" idx="5"/>
          </p:nvPr>
        </p:nvSpPr>
        <p:spPr/>
        <p:txBody>
          <a:bodyPr/>
          <a:lstStyle/>
          <a:p>
            <a:fld id="{B0B3AEDA-FA2C-4C5B-8D07-E10DAED930C6}" type="slidenum">
              <a:rPr lang="en-GB" smtClean="0"/>
              <a:t>28</a:t>
            </a:fld>
            <a:endParaRPr lang="en-GB"/>
          </a:p>
        </p:txBody>
      </p:sp>
    </p:spTree>
    <p:extLst>
      <p:ext uri="{BB962C8B-B14F-4D97-AF65-F5344CB8AC3E}">
        <p14:creationId xmlns:p14="http://schemas.microsoft.com/office/powerpoint/2010/main" val="2635054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69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High level overview of N-SERIES; but let’s talk about a few things to consider before choosing and end-suction pump</a:t>
            </a:r>
          </a:p>
        </p:txBody>
      </p:sp>
      <p:sp>
        <p:nvSpPr>
          <p:cNvPr id="4" name="Slide Number Placeholder 3"/>
          <p:cNvSpPr>
            <a:spLocks noGrp="1"/>
          </p:cNvSpPr>
          <p:nvPr>
            <p:ph type="sldNum" sz="quarter" idx="10"/>
          </p:nvPr>
        </p:nvSpPr>
        <p:spPr/>
        <p:txBody>
          <a:bodyPr/>
          <a:lstStyle/>
          <a:p>
            <a:pPr defTabSz="1288785">
              <a:defRPr/>
            </a:pPr>
            <a:fld id="{B0B3AEDA-FA2C-4C5B-8D07-E10DAED930C6}" type="slidenum">
              <a:rPr lang="en-GB">
                <a:solidFill>
                  <a:prstClr val="black"/>
                </a:solidFill>
                <a:latin typeface="Calibri" panose="020F0502020204030204"/>
              </a:rPr>
              <a:pPr defTabSz="1288785">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169159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3AEDA-FA2C-4C5B-8D07-E10DAED930C6}" type="slidenum">
              <a:rPr lang="en-GB" smtClean="0"/>
              <a:t>5</a:t>
            </a:fld>
            <a:endParaRPr lang="en-GB"/>
          </a:p>
        </p:txBody>
      </p:sp>
    </p:spTree>
    <p:extLst>
      <p:ext uri="{BB962C8B-B14F-4D97-AF65-F5344CB8AC3E}">
        <p14:creationId xmlns:p14="http://schemas.microsoft.com/office/powerpoint/2010/main" val="171566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NBS as compared to Paco LF</a:t>
            </a:r>
          </a:p>
        </p:txBody>
      </p:sp>
      <p:sp>
        <p:nvSpPr>
          <p:cNvPr id="4" name="Slide Number Placeholder 3"/>
          <p:cNvSpPr>
            <a:spLocks noGrp="1"/>
          </p:cNvSpPr>
          <p:nvPr>
            <p:ph type="sldNum" sz="quarter" idx="5"/>
          </p:nvPr>
        </p:nvSpPr>
        <p:spPr/>
        <p:txBody>
          <a:bodyPr/>
          <a:lstStyle/>
          <a:p>
            <a:fld id="{B0B3AEDA-FA2C-4C5B-8D07-E10DAED930C6}" type="slidenum">
              <a:rPr lang="en-GB" smtClean="0"/>
              <a:t>8</a:t>
            </a:fld>
            <a:endParaRPr lang="en-GB"/>
          </a:p>
        </p:txBody>
      </p:sp>
    </p:spTree>
    <p:extLst>
      <p:ext uri="{BB962C8B-B14F-4D97-AF65-F5344CB8AC3E}">
        <p14:creationId xmlns:p14="http://schemas.microsoft.com/office/powerpoint/2010/main" val="3455295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3AEDA-FA2C-4C5B-8D07-E10DAED930C6}" type="slidenum">
              <a:rPr lang="en-GB" smtClean="0"/>
              <a:t>14</a:t>
            </a:fld>
            <a:endParaRPr lang="en-GB"/>
          </a:p>
        </p:txBody>
      </p:sp>
    </p:spTree>
    <p:extLst>
      <p:ext uri="{BB962C8B-B14F-4D97-AF65-F5344CB8AC3E}">
        <p14:creationId xmlns:p14="http://schemas.microsoft.com/office/powerpoint/2010/main" val="3761995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3AEDA-FA2C-4C5B-8D07-E10DAED930C6}" type="slidenum">
              <a:rPr lang="en-GB" smtClean="0"/>
              <a:t>15</a:t>
            </a:fld>
            <a:endParaRPr lang="en-GB"/>
          </a:p>
        </p:txBody>
      </p:sp>
    </p:spTree>
    <p:extLst>
      <p:ext uri="{BB962C8B-B14F-4D97-AF65-F5344CB8AC3E}">
        <p14:creationId xmlns:p14="http://schemas.microsoft.com/office/powerpoint/2010/main" val="3723324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a:t>
            </a:r>
            <a:r>
              <a:rPr lang="da-DK"/>
              <a:t>Grundfos, </a:t>
            </a:r>
            <a:r>
              <a:rPr lang="da-DK" i="1"/>
              <a:t>Commercial Buildings – </a:t>
            </a:r>
            <a:r>
              <a:rPr lang="da-DK" i="1" err="1"/>
              <a:t>Chilled</a:t>
            </a:r>
            <a:r>
              <a:rPr lang="da-DK" i="1"/>
              <a:t> Water System </a:t>
            </a:r>
            <a:r>
              <a:rPr lang="da-DK" i="1" err="1"/>
              <a:t>Efficiency</a:t>
            </a:r>
            <a:r>
              <a:rPr lang="da-DK" i="0"/>
              <a:t>.</a:t>
            </a:r>
            <a:r>
              <a:rPr lang="da-DK"/>
              <a:t> Jens Nørgaard, Grundfos Senior Application Manager, 2019</a:t>
            </a:r>
            <a:r>
              <a:rPr lang="da-DK" i="0"/>
              <a:t>.</a:t>
            </a:r>
            <a:endParaRPr lang="da-DK" sz="1700"/>
          </a:p>
          <a:p>
            <a:pPr marL="302066" indent="-302066">
              <a:buFont typeface="Arial" panose="020B0604020202020204" pitchFamily="34" charset="0"/>
              <a:buChar char="•"/>
            </a:pPr>
            <a:r>
              <a:rPr lang="en-GB">
                <a:hlinkClick r:id="rId3"/>
              </a:rPr>
              <a:t>https://www.grundfos.com/content/dam/Global%20Site/campaigns/iSolutions%202018/GiS%20CBS/CBS%20HVAC/CBS-HVAC-WP-Chilled-Water-2019.pdf</a:t>
            </a:r>
            <a:endParaRPr lang="en-GB"/>
          </a:p>
          <a:p>
            <a:pPr marL="302066" indent="-302066">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B0B3AEDA-FA2C-4C5B-8D07-E10DAED930C6}" type="slidenum">
              <a:rPr lang="en-GB" smtClean="0"/>
              <a:t>17</a:t>
            </a:fld>
            <a:endParaRPr lang="en-GB"/>
          </a:p>
        </p:txBody>
      </p:sp>
    </p:spTree>
    <p:extLst>
      <p:ext uri="{BB962C8B-B14F-4D97-AF65-F5344CB8AC3E}">
        <p14:creationId xmlns:p14="http://schemas.microsoft.com/office/powerpoint/2010/main" val="153595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US" dirty="0"/>
              <a:t>SOURCE AND IMAGE: Silicon Carbide Materials Properties Selection for Mechanical Seal Faces William Charles Hoskins University of Tennessee, Knoxville, zyn245@vols.utk.edu</a:t>
            </a:r>
            <a:endParaRPr lang="en-GB" dirty="0"/>
          </a:p>
          <a:p>
            <a:pPr marL="302066" indent="-302066">
              <a:buFont typeface="Arial" panose="020B0604020202020204" pitchFamily="34" charset="0"/>
              <a:buChar char="•"/>
            </a:pPr>
            <a:r>
              <a:rPr lang="en-GB" dirty="0"/>
              <a:t>SOURCE: https://modernpumpingtoday.com/why-do-mechanical-seals-fail/</a:t>
            </a:r>
          </a:p>
        </p:txBody>
      </p:sp>
      <p:sp>
        <p:nvSpPr>
          <p:cNvPr id="4" name="Slide Number Placeholder 3"/>
          <p:cNvSpPr>
            <a:spLocks noGrp="1"/>
          </p:cNvSpPr>
          <p:nvPr>
            <p:ph type="sldNum" sz="quarter" idx="5"/>
          </p:nvPr>
        </p:nvSpPr>
        <p:spPr/>
        <p:txBody>
          <a:bodyPr/>
          <a:lstStyle/>
          <a:p>
            <a:fld id="{B0B3AEDA-FA2C-4C5B-8D07-E10DAED930C6}" type="slidenum">
              <a:rPr lang="en-GB" smtClean="0"/>
              <a:t>18</a:t>
            </a:fld>
            <a:endParaRPr lang="en-GB"/>
          </a:p>
        </p:txBody>
      </p:sp>
    </p:spTree>
    <p:extLst>
      <p:ext uri="{BB962C8B-B14F-4D97-AF65-F5344CB8AC3E}">
        <p14:creationId xmlns:p14="http://schemas.microsoft.com/office/powerpoint/2010/main" val="18296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dirty="0">
                <a:solidFill>
                  <a:schemeClr val="tx2"/>
                </a:solidFill>
              </a:rPr>
              <a:t>Mechanical seals are the most common cause of pump failure and system downtime.</a:t>
            </a:r>
          </a:p>
          <a:p>
            <a:endParaRPr lang="en-US" dirty="0"/>
          </a:p>
        </p:txBody>
      </p:sp>
      <p:sp>
        <p:nvSpPr>
          <p:cNvPr id="4" name="Slide Number Placeholder 3"/>
          <p:cNvSpPr>
            <a:spLocks noGrp="1"/>
          </p:cNvSpPr>
          <p:nvPr>
            <p:ph type="sldNum" sz="quarter" idx="5"/>
          </p:nvPr>
        </p:nvSpPr>
        <p:spPr/>
        <p:txBody>
          <a:bodyPr/>
          <a:lstStyle/>
          <a:p>
            <a:fld id="{B0B3AEDA-FA2C-4C5B-8D07-E10DAED930C6}" type="slidenum">
              <a:rPr lang="en-GB" smtClean="0"/>
              <a:t>19</a:t>
            </a:fld>
            <a:endParaRPr lang="en-GB"/>
          </a:p>
        </p:txBody>
      </p:sp>
    </p:spTree>
    <p:extLst>
      <p:ext uri="{BB962C8B-B14F-4D97-AF65-F5344CB8AC3E}">
        <p14:creationId xmlns:p14="http://schemas.microsoft.com/office/powerpoint/2010/main" val="773478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tif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12"/>
          <p:cNvSpPr>
            <a:spLocks noChangeArrowheads="1"/>
          </p:cNvSpPr>
          <p:nvPr userDrawn="1"/>
        </p:nvSpPr>
        <p:spPr bwMode="auto">
          <a:xfrm>
            <a:off x="0" y="0"/>
            <a:ext cx="12192000" cy="6858000"/>
          </a:xfrm>
          <a:prstGeom prst="rect">
            <a:avLst/>
          </a:prstGeom>
          <a:gradFill rotWithShape="1">
            <a:gsLst>
              <a:gs pos="0">
                <a:srgbClr val="11497B"/>
              </a:gs>
              <a:gs pos="100000">
                <a:srgbClr val="11497B">
                  <a:gamma/>
                  <a:shade val="60392"/>
                  <a:invGamma/>
                </a:srgbClr>
              </a:gs>
            </a:gsLst>
            <a:lin ang="54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da-DK" sz="3200">
              <a:solidFill>
                <a:schemeClr val="lt1"/>
              </a:solidFill>
              <a:latin typeface="+mn-lt"/>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6000" y="5764699"/>
            <a:ext cx="11826000" cy="895908"/>
          </a:xfrm>
          <a:prstGeom prst="rect">
            <a:avLst/>
          </a:prstGeom>
          <a:ln w="3175">
            <a:noFill/>
          </a:ln>
        </p:spPr>
      </p:pic>
      <p:sp>
        <p:nvSpPr>
          <p:cNvPr id="21" name="Date Placeholder 10"/>
          <p:cNvSpPr>
            <a:spLocks noGrp="1"/>
          </p:cNvSpPr>
          <p:nvPr>
            <p:ph type="dt" sz="half" idx="2"/>
          </p:nvPr>
        </p:nvSpPr>
        <p:spPr>
          <a:xfrm>
            <a:off x="548639" y="5459776"/>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EA294B7B-BCE9-4E03-917D-5396D2A4F70C}" type="datetime1">
              <a:rPr lang="da-DK" smtClean="0"/>
              <a:pPr/>
              <a:t>29-06-2021</a:t>
            </a:fld>
            <a:endParaRPr lang="en-GB"/>
          </a:p>
        </p:txBody>
      </p:sp>
      <p:sp>
        <p:nvSpPr>
          <p:cNvPr id="22" name="Footer Placeholder 11"/>
          <p:cNvSpPr>
            <a:spLocks noGrp="1"/>
          </p:cNvSpPr>
          <p:nvPr>
            <p:ph type="ftr" sz="quarter" idx="3"/>
          </p:nvPr>
        </p:nvSpPr>
        <p:spPr>
          <a:xfrm>
            <a:off x="1599000" y="5538544"/>
            <a:ext cx="936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a:p>
        </p:txBody>
      </p:sp>
      <p:sp>
        <p:nvSpPr>
          <p:cNvPr id="23" name="Slide Number Placeholder 12"/>
          <p:cNvSpPr>
            <a:spLocks noGrp="1"/>
          </p:cNvSpPr>
          <p:nvPr>
            <p:ph type="sldNum" sz="quarter" idx="4"/>
          </p:nvPr>
        </p:nvSpPr>
        <p:spPr>
          <a:xfrm>
            <a:off x="11410800" y="5459776"/>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a:p>
        </p:txBody>
      </p:sp>
      <p:sp>
        <p:nvSpPr>
          <p:cNvPr id="27" name="Title 12"/>
          <p:cNvSpPr>
            <a:spLocks noGrp="1"/>
          </p:cNvSpPr>
          <p:nvPr>
            <p:ph type="title"/>
          </p:nvPr>
        </p:nvSpPr>
        <p:spPr>
          <a:xfrm>
            <a:off x="548639" y="1619999"/>
            <a:ext cx="11094724" cy="936000"/>
          </a:xfrm>
        </p:spPr>
        <p:txBody>
          <a:bodyPr>
            <a:noAutofit/>
          </a:bodyPr>
          <a:lstStyle>
            <a:lvl1pPr>
              <a:lnSpc>
                <a:spcPts val="3900"/>
              </a:lnSpc>
              <a:defRPr sz="3900">
                <a:solidFill>
                  <a:srgbClr val="FFFFFF"/>
                </a:solidFill>
              </a:defRPr>
            </a:lvl1pPr>
          </a:lstStyle>
          <a:p>
            <a:r>
              <a:rPr lang="en-US"/>
              <a:t>Click to edit Master title style</a:t>
            </a:r>
            <a:endParaRPr lang="en-GB"/>
          </a:p>
        </p:txBody>
      </p:sp>
      <p:sp>
        <p:nvSpPr>
          <p:cNvPr id="28" name="Text Placeholder 14"/>
          <p:cNvSpPr>
            <a:spLocks noGrp="1"/>
          </p:cNvSpPr>
          <p:nvPr>
            <p:ph type="body" sz="quarter" idx="13"/>
          </p:nvPr>
        </p:nvSpPr>
        <p:spPr>
          <a:xfrm>
            <a:off x="548639" y="2662733"/>
            <a:ext cx="11094724" cy="2776000"/>
          </a:xfrm>
        </p:spPr>
        <p:txBody>
          <a:bodyPr/>
          <a:lstStyle>
            <a:lvl1pPr marL="0" indent="0">
              <a:buNone/>
              <a:defRPr>
                <a:solidFill>
                  <a:srgbClr val="73A0CD"/>
                </a:solidFill>
              </a:defRPr>
            </a:lvl1pPr>
            <a:lvl2pPr marL="360362" indent="0">
              <a:buNone/>
              <a:defRPr>
                <a:solidFill>
                  <a:srgbClr val="73A0CD"/>
                </a:solidFill>
              </a:defRPr>
            </a:lvl2pPr>
            <a:lvl3pPr marL="720725" indent="0">
              <a:buNone/>
              <a:defRPr>
                <a:solidFill>
                  <a:srgbClr val="73A0CD"/>
                </a:solidFill>
              </a:defRPr>
            </a:lvl3pPr>
            <a:lvl4pPr marL="1073150" indent="0">
              <a:buNone/>
              <a:defRPr>
                <a:solidFill>
                  <a:srgbClr val="73A0CD"/>
                </a:solidFill>
              </a:defRPr>
            </a:lvl4pPr>
            <a:lvl5pPr marL="1433512" indent="0">
              <a:buNone/>
              <a:defRPr>
                <a:solidFill>
                  <a:srgbClr val="73A0CD"/>
                </a:solidFill>
              </a:defRPr>
            </a:lvl5pPr>
          </a:lstStyle>
          <a:p>
            <a:pPr lvl="0"/>
            <a:r>
              <a:rPr lang="en-US"/>
              <a:t>Click to edit Master text styles</a:t>
            </a:r>
          </a:p>
        </p:txBody>
      </p:sp>
    </p:spTree>
    <p:extLst>
      <p:ext uri="{BB962C8B-B14F-4D97-AF65-F5344CB8AC3E}">
        <p14:creationId xmlns:p14="http://schemas.microsoft.com/office/powerpoint/2010/main" val="40772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000" y="6390622"/>
            <a:ext cx="11934000" cy="361635"/>
          </a:xfrm>
          <a:prstGeom prst="rect">
            <a:avLst/>
          </a:prstGeom>
        </p:spPr>
      </p:pic>
      <p:sp>
        <p:nvSpPr>
          <p:cNvPr id="12"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69BD974A-5202-4B7F-9C1F-01FC33E18B82}" type="datetime1">
              <a:rPr lang="da-DK" smtClean="0"/>
              <a:t>29-06-2021</a:t>
            </a:fld>
            <a:endParaRPr lang="en-GB" dirty="0"/>
          </a:p>
        </p:txBody>
      </p:sp>
      <p:sp>
        <p:nvSpPr>
          <p:cNvPr id="13"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4"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9" name="Title 1"/>
          <p:cNvSpPr>
            <a:spLocks noGrp="1"/>
          </p:cNvSpPr>
          <p:nvPr>
            <p:ph type="title"/>
          </p:nvPr>
        </p:nvSpPr>
        <p:spPr>
          <a:xfrm>
            <a:off x="360000" y="360201"/>
            <a:ext cx="11472000" cy="814685"/>
          </a:xfrm>
        </p:spPr>
        <p:txBody>
          <a:bodyPr>
            <a:noAutofit/>
          </a:bodyPr>
          <a:lstStyle>
            <a:lvl1pPr>
              <a:lnSpc>
                <a:spcPts val="3300"/>
              </a:lnSpc>
              <a:defRPr/>
            </a:lvl1pPr>
          </a:lstStyle>
          <a:p>
            <a:r>
              <a:rPr lang="en-US"/>
              <a:t>Click to edit Master title style</a:t>
            </a:r>
            <a:endParaRPr lang="da-DK" dirty="0"/>
          </a:p>
        </p:txBody>
      </p:sp>
      <p:sp>
        <p:nvSpPr>
          <p:cNvPr id="20" name="Content Placeholder 7"/>
          <p:cNvSpPr>
            <a:spLocks noGrp="1"/>
          </p:cNvSpPr>
          <p:nvPr>
            <p:ph sz="quarter" idx="14"/>
          </p:nvPr>
        </p:nvSpPr>
        <p:spPr>
          <a:xfrm>
            <a:off x="360000" y="1316736"/>
            <a:ext cx="11472000" cy="4711002"/>
          </a:xfrm>
        </p:spPr>
        <p:txBody>
          <a:bodyPr>
            <a:norm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Tree>
    <p:extLst>
      <p:ext uri="{BB962C8B-B14F-4D97-AF65-F5344CB8AC3E}">
        <p14:creationId xmlns:p14="http://schemas.microsoft.com/office/powerpoint/2010/main" val="97722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 pictures 1">
    <p:spTree>
      <p:nvGrpSpPr>
        <p:cNvPr id="1" name=""/>
        <p:cNvGrpSpPr/>
        <p:nvPr/>
      </p:nvGrpSpPr>
      <p:grpSpPr>
        <a:xfrm>
          <a:off x="0" y="0"/>
          <a:ext cx="0" cy="0"/>
          <a:chOff x="0" y="0"/>
          <a:chExt cx="0" cy="0"/>
        </a:xfrm>
      </p:grpSpPr>
      <p:sp>
        <p:nvSpPr>
          <p:cNvPr id="9" name="Pladsholder til tekst 12"/>
          <p:cNvSpPr>
            <a:spLocks noGrp="1" noChangeAspect="1"/>
          </p:cNvSpPr>
          <p:nvPr>
            <p:ph type="body" sz="quarter" idx="14"/>
          </p:nvPr>
        </p:nvSpPr>
        <p:spPr>
          <a:xfrm>
            <a:off x="258000" y="6390001"/>
            <a:ext cx="11934000" cy="359890"/>
          </a:xfrm>
          <a:prstGeom prst="rect">
            <a:avLst/>
          </a:prstGeom>
          <a:blipFill dpi="0" rotWithShape="1">
            <a:blip r:embed="rId2"/>
            <a:srcRect/>
            <a:stretch>
              <a:fillRect/>
            </a:stretch>
          </a:blipFill>
        </p:spPr>
        <p:txBody>
          <a:bodyPr>
            <a:normAutofit/>
          </a:bodyPr>
          <a:lstStyle>
            <a:lvl1pPr marL="0" indent="0">
              <a:buFontTx/>
              <a:buNone/>
              <a:defRPr sz="200">
                <a:solidFill>
                  <a:srgbClr val="11497B"/>
                </a:solidFill>
                <a:latin typeface="Grundfos TheSans" pitchFamily="34" charset="0"/>
              </a:defRPr>
            </a:lvl1pPr>
            <a:lvl2pPr marL="609585" indent="0">
              <a:buFontTx/>
              <a:buNone/>
              <a:defRPr sz="1867">
                <a:solidFill>
                  <a:srgbClr val="11497B"/>
                </a:solidFill>
                <a:latin typeface="Grundfos TheSans" pitchFamily="34" charset="0"/>
              </a:defRPr>
            </a:lvl2pPr>
            <a:lvl3pPr marL="1219170" indent="0">
              <a:buFontTx/>
              <a:buNone/>
              <a:defRPr sz="1867">
                <a:solidFill>
                  <a:srgbClr val="11497B"/>
                </a:solidFill>
                <a:latin typeface="Grundfos TheSans" pitchFamily="34" charset="0"/>
              </a:defRPr>
            </a:lvl3pPr>
            <a:lvl4pPr marL="1828754" indent="0">
              <a:buFontTx/>
              <a:buNone/>
              <a:defRPr sz="1867">
                <a:solidFill>
                  <a:srgbClr val="11497B"/>
                </a:solidFill>
                <a:latin typeface="Grundfos TheSans" pitchFamily="34" charset="0"/>
              </a:defRPr>
            </a:lvl4pPr>
            <a:lvl5pPr marL="2438339" indent="0">
              <a:buFontTx/>
              <a:buNone/>
              <a:defRPr sz="1867">
                <a:solidFill>
                  <a:srgbClr val="11497B"/>
                </a:solidFill>
                <a:latin typeface="Grundfos TheSans" pitchFamily="34" charset="0"/>
              </a:defRPr>
            </a:lvl5pPr>
          </a:lstStyle>
          <a:p>
            <a:pPr lvl="0"/>
            <a:r>
              <a:rPr lang="en-US"/>
              <a:t>Click to edit Master text styles</a:t>
            </a:r>
          </a:p>
        </p:txBody>
      </p:sp>
      <p:sp>
        <p:nvSpPr>
          <p:cNvPr id="10"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9E7C9423-66AB-4EF4-B673-64F225E5769F}" type="datetime1">
              <a:rPr lang="da-DK" smtClean="0"/>
              <a:t>29-06-2021</a:t>
            </a:fld>
            <a:endParaRPr lang="en-GB" dirty="0"/>
          </a:p>
        </p:txBody>
      </p:sp>
      <p:sp>
        <p:nvSpPr>
          <p:cNvPr id="11"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dirty="0"/>
          </a:p>
        </p:txBody>
      </p:sp>
      <p:sp>
        <p:nvSpPr>
          <p:cNvPr id="12"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dirty="0"/>
          </a:p>
        </p:txBody>
      </p:sp>
      <p:sp>
        <p:nvSpPr>
          <p:cNvPr id="15" name="Title 1"/>
          <p:cNvSpPr>
            <a:spLocks noGrp="1"/>
          </p:cNvSpPr>
          <p:nvPr>
            <p:ph type="title"/>
          </p:nvPr>
        </p:nvSpPr>
        <p:spPr>
          <a:xfrm>
            <a:off x="360000" y="360202"/>
            <a:ext cx="11472000" cy="637960"/>
          </a:xfrm>
        </p:spPr>
        <p:txBody>
          <a:bodyPr/>
          <a:lstStyle/>
          <a:p>
            <a:r>
              <a:rPr lang="en-US"/>
              <a:t>Click to edit Master title style</a:t>
            </a:r>
            <a:endParaRPr lang="en-GB" dirty="0"/>
          </a:p>
        </p:txBody>
      </p:sp>
      <p:sp>
        <p:nvSpPr>
          <p:cNvPr id="20" name="Picture Placeholder 3">
            <a:extLst>
              <a:ext uri="{FF2B5EF4-FFF2-40B4-BE49-F238E27FC236}">
                <a16:creationId xmlns:a16="http://schemas.microsoft.com/office/drawing/2014/main" id="{6E6D7A49-8186-4C57-8AA4-0D868CB17697}"/>
              </a:ext>
            </a:extLst>
          </p:cNvPr>
          <p:cNvSpPr>
            <a:spLocks noGrp="1"/>
          </p:cNvSpPr>
          <p:nvPr>
            <p:ph type="pic" sz="quarter" idx="15" hasCustomPrompt="1"/>
          </p:nvPr>
        </p:nvSpPr>
        <p:spPr>
          <a:xfrm>
            <a:off x="360000" y="1142163"/>
            <a:ext cx="5736000" cy="2449855"/>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21" name="Picture Placeholder 3">
            <a:extLst>
              <a:ext uri="{FF2B5EF4-FFF2-40B4-BE49-F238E27FC236}">
                <a16:creationId xmlns:a16="http://schemas.microsoft.com/office/drawing/2014/main" id="{7E6FA5EA-A9E2-45A9-B4E9-4747F4ACE241}"/>
              </a:ext>
            </a:extLst>
          </p:cNvPr>
          <p:cNvSpPr>
            <a:spLocks noGrp="1"/>
          </p:cNvSpPr>
          <p:nvPr>
            <p:ph type="pic" sz="quarter" idx="16" hasCustomPrompt="1"/>
          </p:nvPr>
        </p:nvSpPr>
        <p:spPr>
          <a:xfrm>
            <a:off x="6096000" y="1142163"/>
            <a:ext cx="5736000" cy="2449855"/>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22" name="Picture Placeholder 3">
            <a:extLst>
              <a:ext uri="{FF2B5EF4-FFF2-40B4-BE49-F238E27FC236}">
                <a16:creationId xmlns:a16="http://schemas.microsoft.com/office/drawing/2014/main" id="{883FF43E-B8F5-4DEC-A9C3-A53E72C13621}"/>
              </a:ext>
            </a:extLst>
          </p:cNvPr>
          <p:cNvSpPr>
            <a:spLocks noGrp="1"/>
          </p:cNvSpPr>
          <p:nvPr>
            <p:ph type="pic" sz="quarter" idx="19" hasCustomPrompt="1"/>
          </p:nvPr>
        </p:nvSpPr>
        <p:spPr>
          <a:xfrm>
            <a:off x="360000" y="3586095"/>
            <a:ext cx="5736000" cy="2449855"/>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
        <p:nvSpPr>
          <p:cNvPr id="23" name="Picture Placeholder 3">
            <a:extLst>
              <a:ext uri="{FF2B5EF4-FFF2-40B4-BE49-F238E27FC236}">
                <a16:creationId xmlns:a16="http://schemas.microsoft.com/office/drawing/2014/main" id="{DD724B72-022A-4C4E-80DA-0E3F44636655}"/>
              </a:ext>
            </a:extLst>
          </p:cNvPr>
          <p:cNvSpPr>
            <a:spLocks noGrp="1"/>
          </p:cNvSpPr>
          <p:nvPr>
            <p:ph type="pic" sz="quarter" idx="20" hasCustomPrompt="1"/>
          </p:nvPr>
        </p:nvSpPr>
        <p:spPr>
          <a:xfrm>
            <a:off x="6096000" y="3586095"/>
            <a:ext cx="5736000" cy="2449855"/>
          </a:xfrm>
          <a:prstGeom prst="rect">
            <a:avLst/>
          </a:prstGeom>
          <a:solidFill>
            <a:srgbClr val="DDDDDD"/>
          </a:solidFill>
          <a:ln w="12700">
            <a:solidFill>
              <a:srgbClr val="FFFFFF"/>
            </a:solidFill>
          </a:ln>
        </p:spPr>
        <p:txBody>
          <a:bodyPr tIns="360000" anchor="ctr" anchorCtr="0"/>
          <a:lstStyle>
            <a:lvl1pPr marL="0" indent="0" algn="ctr">
              <a:buNone/>
              <a:defRPr/>
            </a:lvl1pPr>
          </a:lstStyle>
          <a:p>
            <a:r>
              <a:rPr lang="en-US" dirty="0"/>
              <a:t>Click icon to insert picture</a:t>
            </a:r>
          </a:p>
        </p:txBody>
      </p:sp>
    </p:spTree>
    <p:extLst>
      <p:ext uri="{BB962C8B-B14F-4D97-AF65-F5344CB8AC3E}">
        <p14:creationId xmlns:p14="http://schemas.microsoft.com/office/powerpoint/2010/main" val="2081857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5963-C8E2-4ABF-A16E-B09EEE8C8E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AD27F-5BBA-4DBD-81B6-30CD909009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BB75FD-271A-462B-82BD-B6DA55FFAF31}"/>
              </a:ext>
            </a:extLst>
          </p:cNvPr>
          <p:cNvSpPr>
            <a:spLocks noGrp="1"/>
          </p:cNvSpPr>
          <p:nvPr>
            <p:ph type="dt" sz="half" idx="10"/>
          </p:nvPr>
        </p:nvSpPr>
        <p:spPr/>
        <p:txBody>
          <a:bodyPr/>
          <a:lstStyle/>
          <a:p>
            <a:fld id="{B781547F-3AB6-4008-8743-91DBC368D619}" type="datetimeFigureOut">
              <a:rPr lang="en-US" smtClean="0"/>
              <a:t>6/29/2021</a:t>
            </a:fld>
            <a:endParaRPr lang="en-US"/>
          </a:p>
        </p:txBody>
      </p:sp>
      <p:sp>
        <p:nvSpPr>
          <p:cNvPr id="5" name="Footer Placeholder 4">
            <a:extLst>
              <a:ext uri="{FF2B5EF4-FFF2-40B4-BE49-F238E27FC236}">
                <a16:creationId xmlns:a16="http://schemas.microsoft.com/office/drawing/2014/main" id="{D3C144DA-9303-4209-B0C8-668B99D21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F824D-F60D-4990-9157-9A9CEB05E083}"/>
              </a:ext>
            </a:extLst>
          </p:cNvPr>
          <p:cNvSpPr>
            <a:spLocks noGrp="1"/>
          </p:cNvSpPr>
          <p:nvPr>
            <p:ph type="sldNum" sz="quarter" idx="12"/>
          </p:nvPr>
        </p:nvSpPr>
        <p:spPr/>
        <p:txBody>
          <a:bodyPr/>
          <a:lstStyle/>
          <a:p>
            <a:fld id="{D239DBEF-71D0-4B32-8F58-E2C3BC8FA5F3}" type="slidenum">
              <a:rPr lang="en-US" smtClean="0"/>
              <a:t>‹#›</a:t>
            </a:fld>
            <a:endParaRPr lang="en-US"/>
          </a:p>
        </p:txBody>
      </p:sp>
    </p:spTree>
    <p:extLst>
      <p:ext uri="{BB962C8B-B14F-4D97-AF65-F5344CB8AC3E}">
        <p14:creationId xmlns:p14="http://schemas.microsoft.com/office/powerpoint/2010/main" val="3341243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PU2">
    <p:spTree>
      <p:nvGrpSpPr>
        <p:cNvPr id="1" name=""/>
        <p:cNvGrpSpPr/>
        <p:nvPr/>
      </p:nvGrpSpPr>
      <p:grpSpPr>
        <a:xfrm>
          <a:off x="0" y="0"/>
          <a:ext cx="0" cy="0"/>
          <a:chOff x="0" y="0"/>
          <a:chExt cx="0" cy="0"/>
        </a:xfrm>
      </p:grpSpPr>
      <p:pic>
        <p:nvPicPr>
          <p:cNvPr id="13" name="Picture 12" descr="A picture containing indoor, table, sitting, room&#10;&#10;Description automatically generated">
            <a:extLst>
              <a:ext uri="{FF2B5EF4-FFF2-40B4-BE49-F238E27FC236}">
                <a16:creationId xmlns:a16="http://schemas.microsoft.com/office/drawing/2014/main" id="{99C18A18-E3C5-444D-A468-001236290A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5909"/>
          </a:xfrm>
          <a:prstGeom prst="rect">
            <a:avLst/>
          </a:prstGeom>
        </p:spPr>
      </p:pic>
      <p:sp>
        <p:nvSpPr>
          <p:cNvPr id="11" name="Rectangle 10">
            <a:extLst>
              <a:ext uri="{FF2B5EF4-FFF2-40B4-BE49-F238E27FC236}">
                <a16:creationId xmlns:a16="http://schemas.microsoft.com/office/drawing/2014/main" id="{F067727F-01E3-C346-954F-DF7668E26B09}"/>
              </a:ext>
            </a:extLst>
          </p:cNvPr>
          <p:cNvSpPr/>
          <p:nvPr userDrawn="1"/>
        </p:nvSpPr>
        <p:spPr>
          <a:xfrm>
            <a:off x="1" y="2091"/>
            <a:ext cx="12191998" cy="685590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000" y="6390622"/>
            <a:ext cx="11934000" cy="361635"/>
          </a:xfrm>
          <a:prstGeom prst="rect">
            <a:avLst/>
          </a:prstGeom>
        </p:spPr>
      </p:pic>
      <p:sp>
        <p:nvSpPr>
          <p:cNvPr id="8"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a:p>
        </p:txBody>
      </p:sp>
      <p:sp>
        <p:nvSpPr>
          <p:cNvPr id="9"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a:p>
        </p:txBody>
      </p:sp>
      <p:sp>
        <p:nvSpPr>
          <p:cNvPr id="10" name="Title 1"/>
          <p:cNvSpPr>
            <a:spLocks noGrp="1"/>
          </p:cNvSpPr>
          <p:nvPr>
            <p:ph type="title"/>
          </p:nvPr>
        </p:nvSpPr>
        <p:spPr>
          <a:xfrm>
            <a:off x="360000" y="360201"/>
            <a:ext cx="11472000" cy="814685"/>
          </a:xfrm>
        </p:spPr>
        <p:txBody>
          <a:bodyPr/>
          <a:lstStyle>
            <a:lvl1pPr>
              <a:defRPr sz="2800"/>
            </a:lvl1pPr>
          </a:lstStyle>
          <a:p>
            <a:r>
              <a:rPr lang="en-US"/>
              <a:t>Click to edit Master title style</a:t>
            </a:r>
            <a:endParaRPr lang="da-DK"/>
          </a:p>
        </p:txBody>
      </p:sp>
    </p:spTree>
    <p:extLst>
      <p:ext uri="{BB962C8B-B14F-4D97-AF65-F5344CB8AC3E}">
        <p14:creationId xmlns:p14="http://schemas.microsoft.com/office/powerpoint/2010/main" val="2141088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PU1">
    <p:spTree>
      <p:nvGrpSpPr>
        <p:cNvPr id="1" name=""/>
        <p:cNvGrpSpPr/>
        <p:nvPr/>
      </p:nvGrpSpPr>
      <p:grpSpPr>
        <a:xfrm>
          <a:off x="0" y="0"/>
          <a:ext cx="0" cy="0"/>
          <a:chOff x="0" y="0"/>
          <a:chExt cx="0" cy="0"/>
        </a:xfrm>
      </p:grpSpPr>
      <p:pic>
        <p:nvPicPr>
          <p:cNvPr id="3" name="Picture 2" descr="A picture containing indoor, table, sitting, room&#10;&#10;Description automatically generated">
            <a:extLst>
              <a:ext uri="{FF2B5EF4-FFF2-40B4-BE49-F238E27FC236}">
                <a16:creationId xmlns:a16="http://schemas.microsoft.com/office/drawing/2014/main" id="{5CCD8F68-AC2D-9B41-9E7E-2A2B20D846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5909"/>
          </a:xfrm>
          <a:prstGeom prst="rect">
            <a:avLst/>
          </a:prstGeom>
        </p:spPr>
      </p:pic>
      <p:sp>
        <p:nvSpPr>
          <p:cNvPr id="11" name="Rectangle 10">
            <a:extLst>
              <a:ext uri="{FF2B5EF4-FFF2-40B4-BE49-F238E27FC236}">
                <a16:creationId xmlns:a16="http://schemas.microsoft.com/office/drawing/2014/main" id="{90022068-2CBA-4340-B9FF-CAFE1A6251DD}"/>
              </a:ext>
            </a:extLst>
          </p:cNvPr>
          <p:cNvSpPr/>
          <p:nvPr userDrawn="1"/>
        </p:nvSpPr>
        <p:spPr>
          <a:xfrm>
            <a:off x="1" y="2091"/>
            <a:ext cx="12191998" cy="6855909"/>
          </a:xfrm>
          <a:prstGeom prst="rect">
            <a:avLst/>
          </a:prstGeom>
          <a:gradFill flip="none" rotWithShape="1">
            <a:gsLst>
              <a:gs pos="0">
                <a:schemeClr val="accent1">
                  <a:lumMod val="5000"/>
                  <a:lumOff val="95000"/>
                  <a:alpha val="95000"/>
                </a:schemeClr>
              </a:gs>
              <a:gs pos="74000">
                <a:schemeClr val="bg1">
                  <a:alpha val="0"/>
                </a:schemeClr>
              </a:gs>
              <a:gs pos="8300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000" y="6390622"/>
            <a:ext cx="11934000" cy="361635"/>
          </a:xfrm>
          <a:prstGeom prst="rect">
            <a:avLst/>
          </a:prstGeom>
        </p:spPr>
      </p:pic>
      <p:sp>
        <p:nvSpPr>
          <p:cNvPr id="8"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a:p>
        </p:txBody>
      </p:sp>
      <p:sp>
        <p:nvSpPr>
          <p:cNvPr id="9"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a:p>
        </p:txBody>
      </p:sp>
      <p:sp>
        <p:nvSpPr>
          <p:cNvPr id="10" name="Title 1"/>
          <p:cNvSpPr>
            <a:spLocks noGrp="1"/>
          </p:cNvSpPr>
          <p:nvPr>
            <p:ph type="title"/>
          </p:nvPr>
        </p:nvSpPr>
        <p:spPr>
          <a:xfrm>
            <a:off x="360000" y="360201"/>
            <a:ext cx="11472000" cy="814685"/>
          </a:xfrm>
        </p:spPr>
        <p:txBody>
          <a:bodyPr/>
          <a:lstStyle>
            <a:lvl1pPr>
              <a:defRPr sz="2800"/>
            </a:lvl1pPr>
          </a:lstStyle>
          <a:p>
            <a:r>
              <a:rPr lang="en-US"/>
              <a:t>Click to edit Master title style</a:t>
            </a:r>
            <a:endParaRPr lang="da-DK"/>
          </a:p>
        </p:txBody>
      </p:sp>
    </p:spTree>
    <p:extLst>
      <p:ext uri="{BB962C8B-B14F-4D97-AF65-F5344CB8AC3E}">
        <p14:creationId xmlns:p14="http://schemas.microsoft.com/office/powerpoint/2010/main" val="178439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RE">
    <p:spTree>
      <p:nvGrpSpPr>
        <p:cNvPr id="1" name=""/>
        <p:cNvGrpSpPr/>
        <p:nvPr/>
      </p:nvGrpSpPr>
      <p:grpSpPr>
        <a:xfrm>
          <a:off x="0" y="0"/>
          <a:ext cx="0" cy="0"/>
          <a:chOff x="0" y="0"/>
          <a:chExt cx="0" cy="0"/>
        </a:xfrm>
      </p:grpSpPr>
      <p:pic>
        <p:nvPicPr>
          <p:cNvPr id="6" name="Picture 5" descr="A person standing in front of a building&#10;&#10;Description automatically generated">
            <a:extLst>
              <a:ext uri="{FF2B5EF4-FFF2-40B4-BE49-F238E27FC236}">
                <a16:creationId xmlns:a16="http://schemas.microsoft.com/office/drawing/2014/main" id="{343C5CFF-9541-BF4C-A811-19E58BEA5F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068" t="10930" r="7890" b="-1"/>
          <a:stretch/>
        </p:blipFill>
        <p:spPr>
          <a:xfrm>
            <a:off x="0" y="-1"/>
            <a:ext cx="12192000" cy="6855625"/>
          </a:xfrm>
          <a:prstGeom prst="rect">
            <a:avLst/>
          </a:prstGeom>
        </p:spPr>
      </p:pic>
      <p:sp>
        <p:nvSpPr>
          <p:cNvPr id="13" name="Title 17"/>
          <p:cNvSpPr>
            <a:spLocks noGrp="1"/>
          </p:cNvSpPr>
          <p:nvPr>
            <p:ph type="title"/>
          </p:nvPr>
        </p:nvSpPr>
        <p:spPr>
          <a:xfrm>
            <a:off x="258000" y="4811059"/>
            <a:ext cx="11934000" cy="1589741"/>
          </a:xfrm>
          <a:solidFill>
            <a:srgbClr val="11497B">
              <a:alpha val="74902"/>
            </a:srgbClr>
          </a:solidFill>
        </p:spPr>
        <p:txBody>
          <a:bodyPr vert="horz" wrap="square" lIns="180000" tIns="162000" rIns="180000" bIns="90000" rtlCol="0" anchor="t" anchorCtr="0">
            <a:noAutofit/>
          </a:bodyPr>
          <a:lstStyle>
            <a:lvl1pPr>
              <a:defRPr lang="en-GB" dirty="0">
                <a:solidFill>
                  <a:srgbClr val="FFFFFF"/>
                </a:solidFill>
              </a:defRPr>
            </a:lvl1pPr>
          </a:lstStyle>
          <a:p>
            <a:pPr marL="0" lvl="0" indent="-179388">
              <a:lnSpc>
                <a:spcPct val="100000"/>
              </a:lnSpc>
              <a:buFont typeface="Arial" pitchFamily="34" charset="0"/>
            </a:pPr>
            <a:r>
              <a:rPr lang="en-US"/>
              <a:t>Click to edit Master title style</a:t>
            </a:r>
            <a:endParaRPr lang="en-GB"/>
          </a:p>
        </p:txBody>
      </p:sp>
      <p:sp>
        <p:nvSpPr>
          <p:cNvPr id="9" name="Pladsholder til tekst 12"/>
          <p:cNvSpPr>
            <a:spLocks noGrp="1" noChangeAspect="1"/>
          </p:cNvSpPr>
          <p:nvPr>
            <p:ph type="body" sz="quarter" idx="14"/>
          </p:nvPr>
        </p:nvSpPr>
        <p:spPr>
          <a:xfrm>
            <a:off x="258000" y="6390001"/>
            <a:ext cx="11934000" cy="359890"/>
          </a:xfrm>
          <a:prstGeom prst="rect">
            <a:avLst/>
          </a:prstGeom>
          <a:blipFill dpi="0" rotWithShape="1">
            <a:blip r:embed="rId3"/>
            <a:srcRect/>
            <a:stretch>
              <a:fillRect/>
            </a:stretch>
          </a:blipFill>
        </p:spPr>
        <p:txBody>
          <a:bodyPr>
            <a:normAutofit/>
          </a:bodyPr>
          <a:lstStyle>
            <a:lvl1pPr marL="0" indent="0">
              <a:buFontTx/>
              <a:buNone/>
              <a:defRPr sz="200">
                <a:solidFill>
                  <a:srgbClr val="11497B"/>
                </a:solidFill>
                <a:latin typeface="Grundfos TheSans" pitchFamily="34" charset="0"/>
              </a:defRPr>
            </a:lvl1pPr>
            <a:lvl2pPr marL="609585" indent="0">
              <a:buFontTx/>
              <a:buNone/>
              <a:defRPr sz="1867">
                <a:solidFill>
                  <a:srgbClr val="11497B"/>
                </a:solidFill>
                <a:latin typeface="Grundfos TheSans" pitchFamily="34" charset="0"/>
              </a:defRPr>
            </a:lvl2pPr>
            <a:lvl3pPr marL="1219170" indent="0">
              <a:buFontTx/>
              <a:buNone/>
              <a:defRPr sz="1867">
                <a:solidFill>
                  <a:srgbClr val="11497B"/>
                </a:solidFill>
                <a:latin typeface="Grundfos TheSans" pitchFamily="34" charset="0"/>
              </a:defRPr>
            </a:lvl3pPr>
            <a:lvl4pPr marL="1828754" indent="0">
              <a:buFontTx/>
              <a:buNone/>
              <a:defRPr sz="1867">
                <a:solidFill>
                  <a:srgbClr val="11497B"/>
                </a:solidFill>
                <a:latin typeface="Grundfos TheSans" pitchFamily="34" charset="0"/>
              </a:defRPr>
            </a:lvl4pPr>
            <a:lvl5pPr marL="2438339" indent="0">
              <a:buFontTx/>
              <a:buNone/>
              <a:defRPr sz="1867">
                <a:solidFill>
                  <a:srgbClr val="11497B"/>
                </a:solidFill>
                <a:latin typeface="Grundfos TheSans" pitchFamily="34" charset="0"/>
              </a:defRPr>
            </a:lvl5pPr>
          </a:lstStyle>
          <a:p>
            <a:pPr lvl="0"/>
            <a:r>
              <a:rPr lang="en-US"/>
              <a:t>Click to edit Master text styles</a:t>
            </a:r>
          </a:p>
        </p:txBody>
      </p:sp>
      <p:sp>
        <p:nvSpPr>
          <p:cNvPr id="10"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EA294B7B-BCE9-4E03-917D-5396D2A4F70C}" type="datetime1">
              <a:rPr lang="da-DK" smtClean="0"/>
              <a:pPr/>
              <a:t>29-06-2021</a:t>
            </a:fld>
            <a:endParaRPr lang="en-GB"/>
          </a:p>
        </p:txBody>
      </p:sp>
      <p:sp>
        <p:nvSpPr>
          <p:cNvPr id="11"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a:p>
        </p:txBody>
      </p:sp>
      <p:sp>
        <p:nvSpPr>
          <p:cNvPr id="12"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a:p>
        </p:txBody>
      </p:sp>
      <p:sp>
        <p:nvSpPr>
          <p:cNvPr id="14" name="Text Placeholder 14"/>
          <p:cNvSpPr>
            <a:spLocks noGrp="1"/>
          </p:cNvSpPr>
          <p:nvPr>
            <p:ph type="body" sz="quarter" idx="13"/>
          </p:nvPr>
        </p:nvSpPr>
        <p:spPr>
          <a:xfrm>
            <a:off x="435600" y="5468471"/>
            <a:ext cx="8532000" cy="932329"/>
          </a:xfrm>
        </p:spPr>
        <p:txBody>
          <a:bodyPr/>
          <a:lstStyle>
            <a:lvl1pPr marL="0" indent="0">
              <a:buNone/>
              <a:defRPr>
                <a:solidFill>
                  <a:srgbClr val="FFFFFF"/>
                </a:solidFill>
              </a:defRPr>
            </a:lvl1pPr>
            <a:lvl2pPr marL="360362" indent="0">
              <a:buNone/>
              <a:defRPr>
                <a:solidFill>
                  <a:srgbClr val="FFFFFF"/>
                </a:solidFill>
              </a:defRPr>
            </a:lvl2pPr>
            <a:lvl3pPr marL="720725" indent="0">
              <a:buNone/>
              <a:defRPr>
                <a:solidFill>
                  <a:srgbClr val="FFFFFF"/>
                </a:solidFill>
              </a:defRPr>
            </a:lvl3pPr>
            <a:lvl4pPr marL="1073150" indent="0">
              <a:buNone/>
              <a:defRPr>
                <a:solidFill>
                  <a:srgbClr val="FFFFFF"/>
                </a:solidFill>
              </a:defRPr>
            </a:lvl4pPr>
            <a:lvl5pPr marL="1433512" indent="0">
              <a:buNone/>
              <a:defRPr>
                <a:solidFill>
                  <a:srgbClr val="FFFFFF"/>
                </a:solidFill>
              </a:defRPr>
            </a:lvl5pPr>
          </a:lstStyle>
          <a:p>
            <a:pPr lvl="0"/>
            <a:r>
              <a:rPr lang="en-US"/>
              <a:t>Click to edit Master text styles</a:t>
            </a:r>
          </a:p>
        </p:txBody>
      </p:sp>
      <p:sp>
        <p:nvSpPr>
          <p:cNvPr id="16" name="Rectangle 15">
            <a:extLst>
              <a:ext uri="{FF2B5EF4-FFF2-40B4-BE49-F238E27FC236}">
                <a16:creationId xmlns:a16="http://schemas.microsoft.com/office/drawing/2014/main" id="{BD46BF5E-AE55-4F40-8AF9-F38C148A467F}"/>
              </a:ext>
            </a:extLst>
          </p:cNvPr>
          <p:cNvSpPr>
            <a:spLocks/>
          </p:cNvSpPr>
          <p:nvPr userDrawn="1"/>
        </p:nvSpPr>
        <p:spPr>
          <a:xfrm>
            <a:off x="258000" y="299520"/>
            <a:ext cx="4162040" cy="2497106"/>
          </a:xfrm>
          <a:prstGeom prst="rect">
            <a:avLst/>
          </a:prstGeom>
          <a:solidFill>
            <a:srgbClr val="139DE0"/>
          </a:solidFill>
          <a:ln>
            <a:solidFill>
              <a:srgbClr val="13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EA1FABD8-EFDB-5B41-B00C-B92C0D419C4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3670"/>
          <a:stretch/>
        </p:blipFill>
        <p:spPr>
          <a:xfrm>
            <a:off x="633185" y="836031"/>
            <a:ext cx="3411670" cy="1424084"/>
          </a:xfrm>
          <a:prstGeom prst="rect">
            <a:avLst/>
          </a:prstGeom>
        </p:spPr>
      </p:pic>
    </p:spTree>
    <p:extLst>
      <p:ext uri="{BB962C8B-B14F-4D97-AF65-F5344CB8AC3E}">
        <p14:creationId xmlns:p14="http://schemas.microsoft.com/office/powerpoint/2010/main" val="412477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RE1">
    <p:spTree>
      <p:nvGrpSpPr>
        <p:cNvPr id="1" name=""/>
        <p:cNvGrpSpPr/>
        <p:nvPr/>
      </p:nvGrpSpPr>
      <p:grpSpPr>
        <a:xfrm>
          <a:off x="0" y="0"/>
          <a:ext cx="0" cy="0"/>
          <a:chOff x="0" y="0"/>
          <a:chExt cx="0" cy="0"/>
        </a:xfrm>
      </p:grpSpPr>
      <p:pic>
        <p:nvPicPr>
          <p:cNvPr id="4" name="Picture 3" descr="A picture containing outdoor, plane, sitting, airplane&#10;&#10;Description automatically generated">
            <a:extLst>
              <a:ext uri="{FF2B5EF4-FFF2-40B4-BE49-F238E27FC236}">
                <a16:creationId xmlns:a16="http://schemas.microsoft.com/office/drawing/2014/main" id="{386DB5AC-8C4B-FC41-A31E-F0270866FBE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FDDE212-B830-834E-8F81-DDCED57A2EAB}"/>
              </a:ext>
            </a:extLst>
          </p:cNvPr>
          <p:cNvSpPr/>
          <p:nvPr userDrawn="1"/>
        </p:nvSpPr>
        <p:spPr>
          <a:xfrm>
            <a:off x="-1" y="2091"/>
            <a:ext cx="12192000" cy="6855909"/>
          </a:xfrm>
          <a:prstGeom prst="rect">
            <a:avLst/>
          </a:prstGeom>
          <a:gradFill flip="none" rotWithShape="1">
            <a:gsLst>
              <a:gs pos="0">
                <a:schemeClr val="accent1">
                  <a:lumMod val="5000"/>
                  <a:lumOff val="95000"/>
                  <a:alpha val="95000"/>
                </a:schemeClr>
              </a:gs>
              <a:gs pos="74000">
                <a:schemeClr val="bg1">
                  <a:alpha val="0"/>
                </a:schemeClr>
              </a:gs>
              <a:gs pos="8300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8000" y="6390622"/>
            <a:ext cx="11934000" cy="361635"/>
          </a:xfrm>
          <a:prstGeom prst="rect">
            <a:avLst/>
          </a:prstGeom>
        </p:spPr>
      </p:pic>
      <p:sp>
        <p:nvSpPr>
          <p:cNvPr id="8"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a:p>
        </p:txBody>
      </p:sp>
      <p:sp>
        <p:nvSpPr>
          <p:cNvPr id="9"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a:p>
        </p:txBody>
      </p:sp>
      <p:sp>
        <p:nvSpPr>
          <p:cNvPr id="10" name="Title 1"/>
          <p:cNvSpPr>
            <a:spLocks noGrp="1"/>
          </p:cNvSpPr>
          <p:nvPr>
            <p:ph type="title"/>
          </p:nvPr>
        </p:nvSpPr>
        <p:spPr>
          <a:xfrm>
            <a:off x="360000" y="360201"/>
            <a:ext cx="11472000" cy="814685"/>
          </a:xfrm>
        </p:spPr>
        <p:txBody>
          <a:bodyPr/>
          <a:lstStyle>
            <a:lvl1pPr>
              <a:defRPr sz="2800"/>
            </a:lvl1pPr>
          </a:lstStyle>
          <a:p>
            <a:r>
              <a:rPr lang="en-US"/>
              <a:t>Click to edit Master title style</a:t>
            </a:r>
            <a:endParaRPr lang="da-DK"/>
          </a:p>
        </p:txBody>
      </p:sp>
    </p:spTree>
    <p:extLst>
      <p:ext uri="{BB962C8B-B14F-4D97-AF65-F5344CB8AC3E}">
        <p14:creationId xmlns:p14="http://schemas.microsoft.com/office/powerpoint/2010/main" val="268317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RE2">
    <p:spTree>
      <p:nvGrpSpPr>
        <p:cNvPr id="1" name=""/>
        <p:cNvGrpSpPr/>
        <p:nvPr/>
      </p:nvGrpSpPr>
      <p:grpSpPr>
        <a:xfrm>
          <a:off x="0" y="0"/>
          <a:ext cx="0" cy="0"/>
          <a:chOff x="0" y="0"/>
          <a:chExt cx="0" cy="0"/>
        </a:xfrm>
      </p:grpSpPr>
      <p:pic>
        <p:nvPicPr>
          <p:cNvPr id="4" name="Picture 3" descr="A picture containing outdoor, plane, sitting, airplane&#10;&#10;Description automatically generated">
            <a:extLst>
              <a:ext uri="{FF2B5EF4-FFF2-40B4-BE49-F238E27FC236}">
                <a16:creationId xmlns:a16="http://schemas.microsoft.com/office/drawing/2014/main" id="{386DB5AC-8C4B-FC41-A31E-F0270866FBE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067727F-01E3-C346-954F-DF7668E26B09}"/>
              </a:ext>
            </a:extLst>
          </p:cNvPr>
          <p:cNvSpPr/>
          <p:nvPr userDrawn="1"/>
        </p:nvSpPr>
        <p:spPr>
          <a:xfrm>
            <a:off x="1" y="2091"/>
            <a:ext cx="12192000" cy="685590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8000" y="6390622"/>
            <a:ext cx="11934000" cy="361635"/>
          </a:xfrm>
          <a:prstGeom prst="rect">
            <a:avLst/>
          </a:prstGeom>
        </p:spPr>
      </p:pic>
      <p:sp>
        <p:nvSpPr>
          <p:cNvPr id="8"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a:p>
        </p:txBody>
      </p:sp>
      <p:sp>
        <p:nvSpPr>
          <p:cNvPr id="9"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a:p>
        </p:txBody>
      </p:sp>
      <p:sp>
        <p:nvSpPr>
          <p:cNvPr id="10" name="Title 1"/>
          <p:cNvSpPr>
            <a:spLocks noGrp="1"/>
          </p:cNvSpPr>
          <p:nvPr>
            <p:ph type="title"/>
          </p:nvPr>
        </p:nvSpPr>
        <p:spPr>
          <a:xfrm>
            <a:off x="360000" y="360201"/>
            <a:ext cx="11472000" cy="814685"/>
          </a:xfrm>
        </p:spPr>
        <p:txBody>
          <a:bodyPr/>
          <a:lstStyle>
            <a:lvl1pPr>
              <a:defRPr sz="2800"/>
            </a:lvl1pPr>
          </a:lstStyle>
          <a:p>
            <a:r>
              <a:rPr lang="en-US"/>
              <a:t>Click to edit Master title style</a:t>
            </a:r>
            <a:endParaRPr lang="da-DK"/>
          </a:p>
        </p:txBody>
      </p:sp>
    </p:spTree>
    <p:extLst>
      <p:ext uri="{BB962C8B-B14F-4D97-AF65-F5344CB8AC3E}">
        <p14:creationId xmlns:p14="http://schemas.microsoft.com/office/powerpoint/2010/main" val="158662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RE3">
    <p:spTree>
      <p:nvGrpSpPr>
        <p:cNvPr id="1" name=""/>
        <p:cNvGrpSpPr/>
        <p:nvPr/>
      </p:nvGrpSpPr>
      <p:grpSpPr>
        <a:xfrm>
          <a:off x="0" y="0"/>
          <a:ext cx="0" cy="0"/>
          <a:chOff x="0" y="0"/>
          <a:chExt cx="0" cy="0"/>
        </a:xfrm>
      </p:grpSpPr>
      <p:pic>
        <p:nvPicPr>
          <p:cNvPr id="4" name="Picture 3" descr="A picture containing outdoor, plane, sitting, airplane&#10;&#10;Description automatically generated">
            <a:extLst>
              <a:ext uri="{FF2B5EF4-FFF2-40B4-BE49-F238E27FC236}">
                <a16:creationId xmlns:a16="http://schemas.microsoft.com/office/drawing/2014/main" id="{386DB5AC-8C4B-FC41-A31E-F0270866FBE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25C37881-F41B-E848-AF93-9FA8A111EB2E}"/>
              </a:ext>
            </a:extLst>
          </p:cNvPr>
          <p:cNvSpPr/>
          <p:nvPr userDrawn="1"/>
        </p:nvSpPr>
        <p:spPr>
          <a:xfrm>
            <a:off x="1" y="2091"/>
            <a:ext cx="12192000" cy="685590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8000" y="6390622"/>
            <a:ext cx="11934000" cy="361635"/>
          </a:xfrm>
          <a:prstGeom prst="rect">
            <a:avLst/>
          </a:prstGeom>
        </p:spPr>
      </p:pic>
      <p:sp>
        <p:nvSpPr>
          <p:cNvPr id="8"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a:p>
        </p:txBody>
      </p:sp>
      <p:sp>
        <p:nvSpPr>
          <p:cNvPr id="9"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a:p>
        </p:txBody>
      </p:sp>
      <p:sp>
        <p:nvSpPr>
          <p:cNvPr id="10" name="Title 1"/>
          <p:cNvSpPr>
            <a:spLocks noGrp="1"/>
          </p:cNvSpPr>
          <p:nvPr>
            <p:ph type="title"/>
          </p:nvPr>
        </p:nvSpPr>
        <p:spPr>
          <a:xfrm>
            <a:off x="360000" y="360201"/>
            <a:ext cx="11472000" cy="814685"/>
          </a:xfrm>
        </p:spPr>
        <p:txBody>
          <a:bodyPr/>
          <a:lstStyle>
            <a:lvl1pPr>
              <a:defRPr sz="2800"/>
            </a:lvl1pPr>
          </a:lstStyle>
          <a:p>
            <a:r>
              <a:rPr lang="en-US"/>
              <a:t>Click to edit Master title style</a:t>
            </a:r>
            <a:endParaRPr lang="da-DK"/>
          </a:p>
        </p:txBody>
      </p:sp>
    </p:spTree>
    <p:extLst>
      <p:ext uri="{BB962C8B-B14F-4D97-AF65-F5344CB8AC3E}">
        <p14:creationId xmlns:p14="http://schemas.microsoft.com/office/powerpoint/2010/main" val="2045493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ssues - CORE">
    <p:spTree>
      <p:nvGrpSpPr>
        <p:cNvPr id="1" name=""/>
        <p:cNvGrpSpPr/>
        <p:nvPr/>
      </p:nvGrpSpPr>
      <p:grpSpPr>
        <a:xfrm>
          <a:off x="0" y="0"/>
          <a:ext cx="0" cy="0"/>
          <a:chOff x="0" y="0"/>
          <a:chExt cx="0" cy="0"/>
        </a:xfrm>
      </p:grpSpPr>
      <p:pic>
        <p:nvPicPr>
          <p:cNvPr id="12" name="Picture 11" descr="A picture containing outdoor, plane, sitting, airplane&#10;&#10;Description automatically generated">
            <a:extLst>
              <a:ext uri="{FF2B5EF4-FFF2-40B4-BE49-F238E27FC236}">
                <a16:creationId xmlns:a16="http://schemas.microsoft.com/office/drawing/2014/main" id="{406721CB-243F-9A42-A812-1CF2A9C309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8000" y="6390622"/>
            <a:ext cx="11934000" cy="361635"/>
          </a:xfrm>
          <a:prstGeom prst="rect">
            <a:avLst/>
          </a:prstGeom>
        </p:spPr>
      </p:pic>
      <p:sp>
        <p:nvSpPr>
          <p:cNvPr id="9"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a:p>
        </p:txBody>
      </p:sp>
      <p:sp>
        <p:nvSpPr>
          <p:cNvPr id="10" name="Title 1"/>
          <p:cNvSpPr>
            <a:spLocks noGrp="1"/>
          </p:cNvSpPr>
          <p:nvPr>
            <p:ph type="title"/>
          </p:nvPr>
        </p:nvSpPr>
        <p:spPr>
          <a:xfrm>
            <a:off x="1253999" y="204468"/>
            <a:ext cx="10578000" cy="814685"/>
          </a:xfrm>
        </p:spPr>
        <p:txBody>
          <a:bodyPr anchor="ctr"/>
          <a:lstStyle>
            <a:lvl1pPr>
              <a:defRPr sz="2800"/>
            </a:lvl1pPr>
          </a:lstStyle>
          <a:p>
            <a:r>
              <a:rPr lang="en-US"/>
              <a:t>Click to edit Master title style</a:t>
            </a:r>
            <a:endParaRPr lang="da-DK"/>
          </a:p>
        </p:txBody>
      </p:sp>
      <p:pic>
        <p:nvPicPr>
          <p:cNvPr id="13" name="Picture 12">
            <a:extLst>
              <a:ext uri="{FF2B5EF4-FFF2-40B4-BE49-F238E27FC236}">
                <a16:creationId xmlns:a16="http://schemas.microsoft.com/office/drawing/2014/main" id="{7E4C0827-4E1E-534F-83FE-F06F62B49C7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8560" y="156768"/>
            <a:ext cx="910085" cy="910085"/>
          </a:xfrm>
          <a:prstGeom prst="rect">
            <a:avLst/>
          </a:prstGeom>
        </p:spPr>
      </p:pic>
      <p:sp>
        <p:nvSpPr>
          <p:cNvPr id="5" name="Text Placeholder 4">
            <a:extLst>
              <a:ext uri="{FF2B5EF4-FFF2-40B4-BE49-F238E27FC236}">
                <a16:creationId xmlns:a16="http://schemas.microsoft.com/office/drawing/2014/main" id="{43C33A0D-07F7-DF43-9796-2052E56AF3D2}"/>
              </a:ext>
            </a:extLst>
          </p:cNvPr>
          <p:cNvSpPr>
            <a:spLocks noGrp="1"/>
          </p:cNvSpPr>
          <p:nvPr userDrawn="1">
            <p:ph type="body" sz="quarter" idx="10" hasCustomPrompt="1"/>
          </p:nvPr>
        </p:nvSpPr>
        <p:spPr>
          <a:xfrm>
            <a:off x="581841" y="426410"/>
            <a:ext cx="324000" cy="370800"/>
          </a:xfrm>
        </p:spPr>
        <p:txBody>
          <a:bodyPr lIns="90000" tIns="46800" rIns="90000" bIns="46800" anchor="ctr">
            <a:normAutofit/>
          </a:bodyPr>
          <a:lstStyle>
            <a:lvl1pPr marL="0" indent="0" algn="ctr">
              <a:buNone/>
              <a:defRPr sz="1800" b="1">
                <a:solidFill>
                  <a:schemeClr val="tx2"/>
                </a:solidFill>
              </a:defRPr>
            </a:lvl1pPr>
          </a:lstStyle>
          <a:p>
            <a:pPr lvl="0"/>
            <a:r>
              <a:rPr lang="en-GB"/>
              <a:t>#</a:t>
            </a:r>
          </a:p>
        </p:txBody>
      </p:sp>
    </p:spTree>
    <p:extLst>
      <p:ext uri="{BB962C8B-B14F-4D97-AF65-F5344CB8AC3E}">
        <p14:creationId xmlns:p14="http://schemas.microsoft.com/office/powerpoint/2010/main" val="2540839636"/>
      </p:ext>
    </p:extLst>
  </p:cSld>
  <p:clrMapOvr>
    <a:masterClrMapping/>
  </p:clrMapOvr>
  <p:extLst>
    <p:ext uri="{DCECCB84-F9BA-43D5-87BE-67443E8EF086}">
      <p15:sldGuideLst xmlns:p15="http://schemas.microsoft.com/office/powerpoint/2012/main">
        <p15:guide id="1" orient="horz" pos="640">
          <p15:clr>
            <a:srgbClr val="FBAE40"/>
          </p15:clr>
        </p15:guide>
        <p15:guide id="2" orient="horz" pos="3816">
          <p15:clr>
            <a:srgbClr val="FBAE40"/>
          </p15:clr>
        </p15:guide>
        <p15:guide id="3" pos="211">
          <p15:clr>
            <a:srgbClr val="FBAE40"/>
          </p15:clr>
        </p15:guide>
        <p15:guide id="4" pos="746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8000" y="6390622"/>
            <a:ext cx="11934000" cy="361635"/>
          </a:xfrm>
          <a:prstGeom prst="rect">
            <a:avLst/>
          </a:prstGeom>
        </p:spPr>
      </p:pic>
      <p:sp>
        <p:nvSpPr>
          <p:cNvPr id="10" name="Title 1"/>
          <p:cNvSpPr>
            <a:spLocks noGrp="1"/>
          </p:cNvSpPr>
          <p:nvPr>
            <p:ph type="title"/>
          </p:nvPr>
        </p:nvSpPr>
        <p:spPr>
          <a:xfrm>
            <a:off x="360000" y="360201"/>
            <a:ext cx="11472000" cy="814685"/>
          </a:xfrm>
        </p:spPr>
        <p:txBody>
          <a:bodyPr/>
          <a:lstStyle/>
          <a:p>
            <a:r>
              <a:rPr lang="en-US"/>
              <a:t>Click to edit Master title style</a:t>
            </a:r>
            <a:endParaRPr lang="da-DK"/>
          </a:p>
        </p:txBody>
      </p:sp>
    </p:spTree>
    <p:extLst>
      <p:ext uri="{BB962C8B-B14F-4D97-AF65-F5344CB8AC3E}">
        <p14:creationId xmlns:p14="http://schemas.microsoft.com/office/powerpoint/2010/main" val="1192168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8000" y="6390622"/>
            <a:ext cx="11934000" cy="361635"/>
          </a:xfrm>
          <a:prstGeom prst="rect">
            <a:avLst/>
          </a:prstGeom>
        </p:spPr>
      </p:pic>
      <p:sp>
        <p:nvSpPr>
          <p:cNvPr id="7"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EA294B7B-BCE9-4E03-917D-5396D2A4F70C}" type="datetime1">
              <a:rPr lang="da-DK" smtClean="0"/>
              <a:t>29-06-2021</a:t>
            </a:fld>
            <a:endParaRPr lang="en-GB"/>
          </a:p>
        </p:txBody>
      </p:sp>
      <p:sp>
        <p:nvSpPr>
          <p:cNvPr id="8"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a:p>
        </p:txBody>
      </p:sp>
      <p:sp>
        <p:nvSpPr>
          <p:cNvPr id="9"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90B4D8"/>
                </a:solidFill>
                <a:latin typeface="Calibri" panose="020F0502020204030204" pitchFamily="34" charset="0"/>
              </a:defRPr>
            </a:lvl1pPr>
          </a:lstStyle>
          <a:p>
            <a:fld id="{CBCF9B5F-7303-487F-84C3-25EFE368C5C8}" type="slidenum">
              <a:rPr lang="en-GB" smtClean="0"/>
              <a:pPr/>
              <a:t>‹#›</a:t>
            </a:fld>
            <a:endParaRPr lang="en-GB"/>
          </a:p>
        </p:txBody>
      </p:sp>
    </p:spTree>
    <p:extLst>
      <p:ext uri="{BB962C8B-B14F-4D97-AF65-F5344CB8AC3E}">
        <p14:creationId xmlns:p14="http://schemas.microsoft.com/office/powerpoint/2010/main" val="3064310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background 2">
    <p:spTree>
      <p:nvGrpSpPr>
        <p:cNvPr id="1" name=""/>
        <p:cNvGrpSpPr/>
        <p:nvPr/>
      </p:nvGrpSpPr>
      <p:grpSpPr>
        <a:xfrm>
          <a:off x="0" y="0"/>
          <a:ext cx="0" cy="0"/>
          <a:chOff x="0" y="0"/>
          <a:chExt cx="0" cy="0"/>
        </a:xfrm>
      </p:grpSpPr>
      <p:sp>
        <p:nvSpPr>
          <p:cNvPr id="6" name="Rektangel 12"/>
          <p:cNvSpPr>
            <a:spLocks noChangeArrowheads="1"/>
          </p:cNvSpPr>
          <p:nvPr userDrawn="1"/>
        </p:nvSpPr>
        <p:spPr bwMode="auto">
          <a:xfrm>
            <a:off x="0" y="0"/>
            <a:ext cx="12192000" cy="6858000"/>
          </a:xfrm>
          <a:prstGeom prst="rect">
            <a:avLst/>
          </a:prstGeom>
          <a:gradFill rotWithShape="1">
            <a:gsLst>
              <a:gs pos="0">
                <a:srgbClr val="11497B"/>
              </a:gs>
              <a:gs pos="100000">
                <a:srgbClr val="11497B">
                  <a:gamma/>
                  <a:shade val="60392"/>
                  <a:invGamma/>
                </a:srgbClr>
              </a:gs>
            </a:gsLst>
            <a:lin ang="54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da-DK" sz="3200">
              <a:solidFill>
                <a:schemeClr val="lt1"/>
              </a:solidFill>
              <a:latin typeface="+mn-lt"/>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8000" y="6390622"/>
            <a:ext cx="11934000" cy="361635"/>
          </a:xfrm>
          <a:prstGeom prst="rect">
            <a:avLst/>
          </a:prstGeom>
        </p:spPr>
      </p:pic>
      <p:sp>
        <p:nvSpPr>
          <p:cNvPr id="12"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EA294B7B-BCE9-4E03-917D-5396D2A4F70C}" type="datetime1">
              <a:rPr lang="da-DK" smtClean="0"/>
              <a:pPr/>
              <a:t>29-06-2021</a:t>
            </a:fld>
            <a:endParaRPr lang="en-GB"/>
          </a:p>
        </p:txBody>
      </p:sp>
      <p:sp>
        <p:nvSpPr>
          <p:cNvPr id="13"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a:p>
        </p:txBody>
      </p:sp>
      <p:sp>
        <p:nvSpPr>
          <p:cNvPr id="14"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a:p>
        </p:txBody>
      </p:sp>
      <p:sp>
        <p:nvSpPr>
          <p:cNvPr id="15" name="Title 12"/>
          <p:cNvSpPr>
            <a:spLocks noGrp="1"/>
          </p:cNvSpPr>
          <p:nvPr>
            <p:ph type="title"/>
          </p:nvPr>
        </p:nvSpPr>
        <p:spPr>
          <a:xfrm>
            <a:off x="360000" y="360202"/>
            <a:ext cx="11472000" cy="815496"/>
          </a:xfrm>
        </p:spPr>
        <p:txBody>
          <a:bodyPr/>
          <a:lstStyle>
            <a:lvl1pPr>
              <a:defRPr>
                <a:solidFill>
                  <a:srgbClr val="FFFFFF"/>
                </a:solidFill>
              </a:defRPr>
            </a:lvl1pPr>
          </a:lstStyle>
          <a:p>
            <a:r>
              <a:rPr lang="en-US"/>
              <a:t>Click to edit Master title style</a:t>
            </a:r>
            <a:endParaRPr lang="en-GB"/>
          </a:p>
        </p:txBody>
      </p:sp>
      <p:sp>
        <p:nvSpPr>
          <p:cNvPr id="16" name="Content Placeholder 7"/>
          <p:cNvSpPr>
            <a:spLocks noGrp="1"/>
          </p:cNvSpPr>
          <p:nvPr>
            <p:ph sz="quarter" idx="14"/>
          </p:nvPr>
        </p:nvSpPr>
        <p:spPr>
          <a:xfrm>
            <a:off x="360000" y="1316126"/>
            <a:ext cx="11472000" cy="4711612"/>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110452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8"/>
          <p:cNvSpPr>
            <a:spLocks noGrp="1"/>
          </p:cNvSpPr>
          <p:nvPr>
            <p:ph type="title"/>
          </p:nvPr>
        </p:nvSpPr>
        <p:spPr>
          <a:xfrm>
            <a:off x="360000" y="360201"/>
            <a:ext cx="11472000" cy="814685"/>
          </a:xfrm>
          <a:prstGeom prst="rect">
            <a:avLst/>
          </a:prstGeom>
        </p:spPr>
        <p:txBody>
          <a:bodyPr vert="horz" lIns="0" tIns="0" rIns="0" bIns="0" rtlCol="0" anchor="t" anchorCtr="0">
            <a:noAutofit/>
          </a:bodyPr>
          <a:lstStyle/>
          <a:p>
            <a:r>
              <a:rPr lang="en-US"/>
              <a:t>Click to edit Master title style</a:t>
            </a:r>
            <a:endParaRPr lang="en-GB"/>
          </a:p>
        </p:txBody>
      </p:sp>
      <p:sp>
        <p:nvSpPr>
          <p:cNvPr id="10" name="Text Placeholder 9"/>
          <p:cNvSpPr>
            <a:spLocks noGrp="1"/>
          </p:cNvSpPr>
          <p:nvPr>
            <p:ph type="body" idx="1"/>
          </p:nvPr>
        </p:nvSpPr>
        <p:spPr>
          <a:xfrm>
            <a:off x="360000" y="1318684"/>
            <a:ext cx="11472000" cy="470771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Date Placeholder 10"/>
          <p:cNvSpPr>
            <a:spLocks noGrp="1"/>
          </p:cNvSpPr>
          <p:nvPr>
            <p:ph type="dt" sz="half" idx="2"/>
          </p:nvPr>
        </p:nvSpPr>
        <p:spPr>
          <a:xfrm>
            <a:off x="364799" y="6086350"/>
            <a:ext cx="889200" cy="365125"/>
          </a:xfrm>
          <a:prstGeom prst="rect">
            <a:avLst/>
          </a:prstGeom>
        </p:spPr>
        <p:txBody>
          <a:bodyPr vert="horz" lIns="0" tIns="45720" rIns="0" bIns="45720" rtlCol="0" anchor="ctr"/>
          <a:lstStyle>
            <a:lvl1pPr algn="l">
              <a:defRPr sz="900">
                <a:solidFill>
                  <a:srgbClr val="73A0CD"/>
                </a:solidFill>
                <a:latin typeface="Calibri" panose="020F0502020204030204" pitchFamily="34" charset="0"/>
              </a:defRPr>
            </a:lvl1pPr>
          </a:lstStyle>
          <a:p>
            <a:fld id="{EA294B7B-BCE9-4E03-917D-5396D2A4F70C}" type="datetime1">
              <a:rPr lang="da-DK" smtClean="0"/>
              <a:pPr/>
              <a:t>29-06-2021</a:t>
            </a:fld>
            <a:endParaRPr lang="en-GB"/>
          </a:p>
        </p:txBody>
      </p:sp>
      <p:sp>
        <p:nvSpPr>
          <p:cNvPr id="16" name="Footer Placeholder 11"/>
          <p:cNvSpPr>
            <a:spLocks noGrp="1"/>
          </p:cNvSpPr>
          <p:nvPr>
            <p:ph type="ftr" sz="quarter" idx="3"/>
          </p:nvPr>
        </p:nvSpPr>
        <p:spPr>
          <a:xfrm>
            <a:off x="1365000" y="6165118"/>
            <a:ext cx="9720000" cy="230832"/>
          </a:xfrm>
          <a:prstGeom prst="rect">
            <a:avLst/>
          </a:prstGeom>
          <a:noFill/>
        </p:spPr>
        <p:txBody>
          <a:bodyPr vert="horz" wrap="square" lIns="91440" tIns="45720" rIns="91440" bIns="45720" rtlCol="0" anchor="b" anchorCtr="0">
            <a:spAutoFit/>
          </a:bodyPr>
          <a:lstStyle>
            <a:lvl1pPr algn="ctr">
              <a:defRPr sz="900">
                <a:solidFill>
                  <a:srgbClr val="73A0CD"/>
                </a:solidFill>
                <a:latin typeface="Calibri" panose="020F0502020204030204" pitchFamily="34" charset="0"/>
              </a:defRPr>
            </a:lvl1pPr>
          </a:lstStyle>
          <a:p>
            <a:endParaRPr lang="en-GB"/>
          </a:p>
        </p:txBody>
      </p:sp>
      <p:sp>
        <p:nvSpPr>
          <p:cNvPr id="17" name="Slide Number Placeholder 12"/>
          <p:cNvSpPr>
            <a:spLocks noGrp="1"/>
          </p:cNvSpPr>
          <p:nvPr>
            <p:ph type="sldNum" sz="quarter" idx="4"/>
          </p:nvPr>
        </p:nvSpPr>
        <p:spPr>
          <a:xfrm>
            <a:off x="11410800" y="6086350"/>
            <a:ext cx="601200" cy="365125"/>
          </a:xfrm>
          <a:prstGeom prst="rect">
            <a:avLst/>
          </a:prstGeom>
        </p:spPr>
        <p:txBody>
          <a:bodyPr vert="horz" lIns="0" tIns="45720" rIns="0" bIns="45720" rtlCol="0" anchor="ctr"/>
          <a:lstStyle>
            <a:lvl1pPr algn="r">
              <a:defRPr sz="900">
                <a:solidFill>
                  <a:srgbClr val="73A0CD"/>
                </a:solidFill>
                <a:latin typeface="Calibri" panose="020F0502020204030204" pitchFamily="34" charset="0"/>
              </a:defRPr>
            </a:lvl1pPr>
          </a:lstStyle>
          <a:p>
            <a:fld id="{CBCF9B5F-7303-487F-84C3-25EFE368C5C8}" type="slidenum">
              <a:rPr lang="en-GB" smtClean="0"/>
              <a:pPr/>
              <a:t>‹#›</a:t>
            </a:fld>
            <a:endParaRPr lang="en-GB"/>
          </a:p>
        </p:txBody>
      </p:sp>
    </p:spTree>
    <p:extLst>
      <p:ext uri="{BB962C8B-B14F-4D97-AF65-F5344CB8AC3E}">
        <p14:creationId xmlns:p14="http://schemas.microsoft.com/office/powerpoint/2010/main" val="925197650"/>
      </p:ext>
    </p:extLst>
  </p:cSld>
  <p:clrMap bg1="lt1" tx1="dk1" bg2="lt2" tx2="dk2" accent1="accent1" accent2="accent2" accent3="accent3" accent4="accent4" accent5="accent5" accent6="accent6" hlink="hlink" folHlink="folHlink"/>
  <p:sldLayoutIdLst>
    <p:sldLayoutId id="2147483698" r:id="rId1"/>
    <p:sldLayoutId id="2147483693" r:id="rId2"/>
    <p:sldLayoutId id="2147483724" r:id="rId3"/>
    <p:sldLayoutId id="2147483725" r:id="rId4"/>
    <p:sldLayoutId id="2147483733" r:id="rId5"/>
    <p:sldLayoutId id="2147483726" r:id="rId6"/>
    <p:sldLayoutId id="2147483713" r:id="rId7"/>
    <p:sldLayoutId id="2147483704" r:id="rId8"/>
    <p:sldLayoutId id="2147483696" r:id="rId9"/>
    <p:sldLayoutId id="2147483734" r:id="rId10"/>
    <p:sldLayoutId id="2147483737" r:id="rId11"/>
    <p:sldLayoutId id="2147483738" r:id="rId12"/>
    <p:sldLayoutId id="2147483739" r:id="rId13"/>
    <p:sldLayoutId id="2147483740" r:id="rId14"/>
  </p:sldLayoutIdLst>
  <p:hf hdr="0" ftr="0"/>
  <p:txStyles>
    <p:titleStyle>
      <a:lvl1pPr algn="l" defTabSz="1219170" rtl="0" eaLnBrk="1" latinLnBrk="0" hangingPunct="1">
        <a:lnSpc>
          <a:spcPts val="3300"/>
        </a:lnSpc>
        <a:spcBef>
          <a:spcPct val="0"/>
        </a:spcBef>
        <a:buNone/>
        <a:defRPr sz="3200" b="1" kern="1200">
          <a:solidFill>
            <a:srgbClr val="11497B"/>
          </a:solidFill>
          <a:latin typeface="Calibri" panose="020F0502020204030204" pitchFamily="34" charset="0"/>
          <a:ea typeface="+mj-ea"/>
          <a:cs typeface="+mj-cs"/>
        </a:defRPr>
      </a:lvl1pPr>
    </p:titleStyle>
    <p:bodyStyle>
      <a:lvl1pPr marL="18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1pPr>
      <a:lvl2pPr marL="54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2pPr>
      <a:lvl3pPr marL="90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3pPr>
      <a:lvl4pPr marL="126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4pPr>
      <a:lvl5pPr marL="162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urleyengineering.com/" TargetMode="External"/><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1.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hyperlink" Target="http://www.hurleyengineering.com/" TargetMode="External"/><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hurleyengineering.com/" TargetMode="External"/><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57.jpeg"/><Relationship Id="rId1" Type="http://schemas.openxmlformats.org/officeDocument/2006/relationships/slideLayout" Target="../slideLayouts/slideLayout12.xml"/><Relationship Id="rId6" Type="http://schemas.openxmlformats.org/officeDocument/2006/relationships/image" Target="../media/image58.jfif"/><Relationship Id="rId5" Type="http://schemas.openxmlformats.org/officeDocument/2006/relationships/image" Target="../media/image10.png"/><Relationship Id="rId4" Type="http://schemas.openxmlformats.org/officeDocument/2006/relationships/hyperlink" Target="http://www.hurleyengineering.com/"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www.hurleyengineering.com/" TargetMode="External"/><Relationship Id="rId7"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www.hurleyengineering.com/" TargetMode="External"/><Relationship Id="rId7"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11.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6144D1-9341-4AB1-ADAF-B61F4671F355}"/>
              </a:ext>
            </a:extLst>
          </p:cNvPr>
          <p:cNvSpPr/>
          <p:nvPr/>
        </p:nvSpPr>
        <p:spPr>
          <a:xfrm>
            <a:off x="0" y="0"/>
            <a:ext cx="12192000" cy="78927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243A75-62DA-4955-8617-723B22A1B48E}"/>
              </a:ext>
            </a:extLst>
          </p:cNvPr>
          <p:cNvSpPr/>
          <p:nvPr/>
        </p:nvSpPr>
        <p:spPr>
          <a:xfrm>
            <a:off x="0" y="6343048"/>
            <a:ext cx="12192000" cy="51495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9006E85F-A45F-4CAA-A712-20B3D56269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5689" y="-231006"/>
            <a:ext cx="3040621" cy="2189747"/>
          </a:xfrm>
          <a:prstGeom prst="rect">
            <a:avLst/>
          </a:prstGeom>
        </p:spPr>
      </p:pic>
      <p:sp>
        <p:nvSpPr>
          <p:cNvPr id="9" name="TextBox 8">
            <a:extLst>
              <a:ext uri="{FF2B5EF4-FFF2-40B4-BE49-F238E27FC236}">
                <a16:creationId xmlns:a16="http://schemas.microsoft.com/office/drawing/2014/main" id="{9B30D5AC-7106-4F79-BCCF-8821F52C496C}"/>
              </a:ext>
            </a:extLst>
          </p:cNvPr>
          <p:cNvSpPr txBox="1"/>
          <p:nvPr/>
        </p:nvSpPr>
        <p:spPr>
          <a:xfrm>
            <a:off x="-185353" y="6400469"/>
            <a:ext cx="11771870" cy="400110"/>
          </a:xfrm>
          <a:prstGeom prst="rect">
            <a:avLst/>
          </a:prstGeom>
          <a:noFill/>
        </p:spPr>
        <p:txBody>
          <a:bodyPr wrap="square" rtlCol="0">
            <a:spAutoFit/>
          </a:bodyPr>
          <a:lstStyle/>
          <a:p>
            <a:pPr algn="ctr"/>
            <a:r>
              <a:rPr lang="en-US" sz="2000" b="1" dirty="0">
                <a:solidFill>
                  <a:schemeClr val="bg1"/>
                </a:solidFill>
                <a:hlinkClick r:id="rId3">
                  <a:extLst>
                    <a:ext uri="{A12FA001-AC4F-418D-AE19-62706E023703}">
                      <ahyp:hlinkClr xmlns:ahyp="http://schemas.microsoft.com/office/drawing/2018/hyperlinkcolor" val="tx"/>
                    </a:ext>
                  </a:extLst>
                </a:hlinkClick>
              </a:rPr>
              <a:t>WWW.HURLEYENGINEERING.COM</a:t>
            </a:r>
            <a:r>
              <a:rPr lang="en-US" b="1" dirty="0">
                <a:solidFill>
                  <a:schemeClr val="bg1"/>
                </a:solidFill>
              </a:rPr>
              <a:t>							</a:t>
            </a:r>
            <a:r>
              <a:rPr lang="en-US" sz="2000" b="1" dirty="0">
                <a:solidFill>
                  <a:schemeClr val="bg1"/>
                </a:solidFill>
              </a:rPr>
              <a:t>1-800-861-7122</a:t>
            </a:r>
          </a:p>
        </p:txBody>
      </p:sp>
      <p:sp>
        <p:nvSpPr>
          <p:cNvPr id="16" name="TextBox 15">
            <a:extLst>
              <a:ext uri="{FF2B5EF4-FFF2-40B4-BE49-F238E27FC236}">
                <a16:creationId xmlns:a16="http://schemas.microsoft.com/office/drawing/2014/main" id="{AF16A910-1C09-4DA0-9B71-59FAF8E4E44C}"/>
              </a:ext>
            </a:extLst>
          </p:cNvPr>
          <p:cNvSpPr txBox="1"/>
          <p:nvPr/>
        </p:nvSpPr>
        <p:spPr>
          <a:xfrm>
            <a:off x="207348" y="4191201"/>
            <a:ext cx="1434164" cy="369332"/>
          </a:xfrm>
          <a:prstGeom prst="rect">
            <a:avLst/>
          </a:prstGeom>
          <a:noFill/>
        </p:spPr>
        <p:txBody>
          <a:bodyPr wrap="square" rtlCol="0">
            <a:spAutoFit/>
          </a:bodyPr>
          <a:lstStyle/>
          <a:p>
            <a:pPr algn="ctr"/>
            <a:r>
              <a:rPr lang="en-US" dirty="0">
                <a:solidFill>
                  <a:schemeClr val="accent1">
                    <a:lumMod val="50000"/>
                  </a:schemeClr>
                </a:solidFill>
              </a:rPr>
              <a:t>	</a:t>
            </a:r>
          </a:p>
        </p:txBody>
      </p:sp>
      <p:sp>
        <p:nvSpPr>
          <p:cNvPr id="24" name="TextBox 23">
            <a:extLst>
              <a:ext uri="{FF2B5EF4-FFF2-40B4-BE49-F238E27FC236}">
                <a16:creationId xmlns:a16="http://schemas.microsoft.com/office/drawing/2014/main" id="{993F76BD-0D5F-4F37-86A6-5D058F06E1CB}"/>
              </a:ext>
            </a:extLst>
          </p:cNvPr>
          <p:cNvSpPr txBox="1"/>
          <p:nvPr/>
        </p:nvSpPr>
        <p:spPr>
          <a:xfrm>
            <a:off x="7719738" y="9915"/>
            <a:ext cx="3973515" cy="769441"/>
          </a:xfrm>
          <a:prstGeom prst="rect">
            <a:avLst/>
          </a:prstGeom>
          <a:noFill/>
        </p:spPr>
        <p:txBody>
          <a:bodyPr wrap="square" rtlCol="0">
            <a:spAutoFit/>
          </a:bodyPr>
          <a:lstStyle/>
          <a:p>
            <a:pPr algn="ctr"/>
            <a:r>
              <a:rPr lang="en-US" sz="4400" dirty="0">
                <a:solidFill>
                  <a:schemeClr val="bg1"/>
                </a:solidFill>
              </a:rPr>
              <a:t>2021</a:t>
            </a:r>
          </a:p>
        </p:txBody>
      </p:sp>
      <p:sp>
        <p:nvSpPr>
          <p:cNvPr id="2" name="TextBox 1">
            <a:extLst>
              <a:ext uri="{FF2B5EF4-FFF2-40B4-BE49-F238E27FC236}">
                <a16:creationId xmlns:a16="http://schemas.microsoft.com/office/drawing/2014/main" id="{5857CFC1-A79F-4FED-B0AB-C4F4F84D1F99}"/>
              </a:ext>
            </a:extLst>
          </p:cNvPr>
          <p:cNvSpPr txBox="1"/>
          <p:nvPr/>
        </p:nvSpPr>
        <p:spPr>
          <a:xfrm>
            <a:off x="498747" y="3178166"/>
            <a:ext cx="11194506" cy="830997"/>
          </a:xfrm>
          <a:prstGeom prst="rect">
            <a:avLst/>
          </a:prstGeom>
          <a:noFill/>
        </p:spPr>
        <p:txBody>
          <a:bodyPr wrap="square" rtlCol="0">
            <a:spAutoFit/>
          </a:bodyPr>
          <a:lstStyle/>
          <a:p>
            <a:pPr algn="ctr"/>
            <a:r>
              <a:rPr lang="en-US" sz="4800" dirty="0">
                <a:solidFill>
                  <a:srgbClr val="002060"/>
                </a:solidFill>
              </a:rPr>
              <a:t>Grundfos NBS Product Launch</a:t>
            </a:r>
          </a:p>
        </p:txBody>
      </p:sp>
      <p:pic>
        <p:nvPicPr>
          <p:cNvPr id="10" name="Picture 10">
            <a:extLst>
              <a:ext uri="{FF2B5EF4-FFF2-40B4-BE49-F238E27FC236}">
                <a16:creationId xmlns:a16="http://schemas.microsoft.com/office/drawing/2014/main" id="{C99143DB-A278-4D78-9E0B-16A3FAE693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353" y="-179383"/>
            <a:ext cx="5718887" cy="12304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0598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CFB4-5863-44C2-95DB-E3A99EC15DB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2F14B30-7830-4ECF-B3FB-59EAD6978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4" cy="6858000"/>
          </a:xfrm>
          <a:prstGeom prst="rect">
            <a:avLst/>
          </a:prstGeom>
        </p:spPr>
      </p:pic>
    </p:spTree>
    <p:extLst>
      <p:ext uri="{BB962C8B-B14F-4D97-AF65-F5344CB8AC3E}">
        <p14:creationId xmlns:p14="http://schemas.microsoft.com/office/powerpoint/2010/main" val="1043909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BE23-4E90-4EF2-9BCE-D4BF1B79983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E2140BD-9BD9-43C3-847F-93F084DB79C1}"/>
              </a:ext>
            </a:extLst>
          </p:cNvPr>
          <p:cNvPicPr>
            <a:picLocks noChangeAspect="1"/>
          </p:cNvPicPr>
          <p:nvPr/>
        </p:nvPicPr>
        <p:blipFill>
          <a:blip r:embed="rId2"/>
          <a:stretch>
            <a:fillRect/>
          </a:stretch>
        </p:blipFill>
        <p:spPr>
          <a:xfrm>
            <a:off x="-46032" y="0"/>
            <a:ext cx="12284064" cy="6909955"/>
          </a:xfrm>
          <a:prstGeom prst="rect">
            <a:avLst/>
          </a:prstGeom>
        </p:spPr>
      </p:pic>
    </p:spTree>
    <p:extLst>
      <p:ext uri="{BB962C8B-B14F-4D97-AF65-F5344CB8AC3E}">
        <p14:creationId xmlns:p14="http://schemas.microsoft.com/office/powerpoint/2010/main" val="2050102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4F9D-B7B4-48C1-AA70-9A1227659E5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1366915-719B-40CE-AA66-32B50CD343BA}"/>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029826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9C3B-343F-4529-910B-84200D1E870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3CAAE05-C6D8-4CD7-BB99-F967480C1F6A}"/>
              </a:ext>
            </a:extLst>
          </p:cNvPr>
          <p:cNvPicPr>
            <a:picLocks noChangeAspect="1"/>
          </p:cNvPicPr>
          <p:nvPr/>
        </p:nvPicPr>
        <p:blipFill>
          <a:blip r:embed="rId2"/>
          <a:stretch>
            <a:fillRect/>
          </a:stretch>
        </p:blipFill>
        <p:spPr>
          <a:xfrm>
            <a:off x="0" y="0"/>
            <a:ext cx="12192000" cy="6923420"/>
          </a:xfrm>
          <a:prstGeom prst="rect">
            <a:avLst/>
          </a:prstGeom>
        </p:spPr>
      </p:pic>
    </p:spTree>
    <p:extLst>
      <p:ext uri="{BB962C8B-B14F-4D97-AF65-F5344CB8AC3E}">
        <p14:creationId xmlns:p14="http://schemas.microsoft.com/office/powerpoint/2010/main" val="2543244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58C1A83F-9463-446F-983D-E34D3D0C66D2}"/>
              </a:ext>
            </a:extLst>
          </p:cNvPr>
          <p:cNvSpPr>
            <a:spLocks noGrp="1"/>
          </p:cNvSpPr>
          <p:nvPr>
            <p:ph type="title"/>
          </p:nvPr>
        </p:nvSpPr>
        <p:spPr>
          <a:xfrm>
            <a:off x="360000" y="360201"/>
            <a:ext cx="11472000" cy="814685"/>
          </a:xfrm>
        </p:spPr>
        <p:txBody>
          <a:bodyPr/>
          <a:lstStyle/>
          <a:p>
            <a:r>
              <a:rPr lang="en-US" dirty="0">
                <a:solidFill>
                  <a:srgbClr val="0C3052"/>
                </a:solidFill>
              </a:rPr>
              <a:t>NBS Lifetime Alignment</a:t>
            </a:r>
            <a:endParaRPr lang="en-US" dirty="0">
              <a:solidFill>
                <a:srgbClr val="029EE3"/>
              </a:solidFill>
            </a:endParaRPr>
          </a:p>
        </p:txBody>
      </p:sp>
      <p:pic>
        <p:nvPicPr>
          <p:cNvPr id="25" name="Picture 24">
            <a:extLst>
              <a:ext uri="{FF2B5EF4-FFF2-40B4-BE49-F238E27FC236}">
                <a16:creationId xmlns:a16="http://schemas.microsoft.com/office/drawing/2014/main" id="{8DD37AF7-07D9-44E5-9B03-07B9A36EE8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430" y="6390622"/>
            <a:ext cx="11934000" cy="361635"/>
          </a:xfrm>
          <a:prstGeom prst="rect">
            <a:avLst/>
          </a:prstGeom>
        </p:spPr>
      </p:pic>
      <p:pic>
        <p:nvPicPr>
          <p:cNvPr id="3" name="Picture 2" descr="A picture containing tool&#10;&#10;Description automatically generated">
            <a:extLst>
              <a:ext uri="{FF2B5EF4-FFF2-40B4-BE49-F238E27FC236}">
                <a16:creationId xmlns:a16="http://schemas.microsoft.com/office/drawing/2014/main" id="{16B22BD8-2FA5-4C24-86AC-1E3888499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905" y="1889479"/>
            <a:ext cx="7710696" cy="4002772"/>
          </a:xfrm>
          <a:prstGeom prst="rect">
            <a:avLst/>
          </a:prstGeom>
        </p:spPr>
      </p:pic>
      <p:pic>
        <p:nvPicPr>
          <p:cNvPr id="6" name="Picture 2">
            <a:extLst>
              <a:ext uri="{FF2B5EF4-FFF2-40B4-BE49-F238E27FC236}">
                <a16:creationId xmlns:a16="http://schemas.microsoft.com/office/drawing/2014/main" id="{B2F09D6B-D523-488C-BC9E-87CF3750F6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974" y="3890865"/>
            <a:ext cx="2779822" cy="24997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4B09D53-A439-420D-9970-B1BAC38F7D95}"/>
              </a:ext>
            </a:extLst>
          </p:cNvPr>
          <p:cNvSpPr/>
          <p:nvPr/>
        </p:nvSpPr>
        <p:spPr>
          <a:xfrm>
            <a:off x="620420" y="1602486"/>
            <a:ext cx="3306931" cy="2616101"/>
          </a:xfrm>
          <a:prstGeom prst="rect">
            <a:avLst/>
          </a:prstGeom>
        </p:spPr>
        <p:txBody>
          <a:bodyPr wrap="square">
            <a:spAutoFit/>
          </a:bodyPr>
          <a:lstStyle/>
          <a:p>
            <a:pPr marL="342900" indent="-342900">
              <a:buFont typeface="Arial" panose="020B0604020202020204" pitchFamily="34" charset="0"/>
              <a:buChar char="•"/>
            </a:pPr>
            <a:r>
              <a:rPr lang="en-US" sz="2000" dirty="0"/>
              <a:t>Keyed shafts along with clamshell coupler automatically align pump and motor shafts</a:t>
            </a:r>
          </a:p>
          <a:p>
            <a:pPr marL="342900" indent="-342900">
              <a:buFont typeface="Arial" panose="020B0604020202020204" pitchFamily="34" charset="0"/>
              <a:buChar char="•"/>
            </a:pPr>
            <a:r>
              <a:rPr lang="en-US" sz="2000" dirty="0"/>
              <a:t>Eliminates laser alignment costs and reduces installation time</a:t>
            </a:r>
          </a:p>
          <a:p>
            <a:pPr marL="342900" indent="-342900">
              <a:buFont typeface="Arial" panose="020B0604020202020204" pitchFamily="34" charset="0"/>
              <a:buChar char="•"/>
            </a:pPr>
            <a:endParaRPr lang="en-US" dirty="0"/>
          </a:p>
        </p:txBody>
      </p:sp>
      <p:grpSp>
        <p:nvGrpSpPr>
          <p:cNvPr id="9" name="Group 8">
            <a:extLst>
              <a:ext uri="{FF2B5EF4-FFF2-40B4-BE49-F238E27FC236}">
                <a16:creationId xmlns:a16="http://schemas.microsoft.com/office/drawing/2014/main" id="{8E38EA57-0925-4124-A3FE-EE1C0A11D031}"/>
              </a:ext>
            </a:extLst>
          </p:cNvPr>
          <p:cNvGrpSpPr/>
          <p:nvPr/>
        </p:nvGrpSpPr>
        <p:grpSpPr>
          <a:xfrm>
            <a:off x="10065152" y="258482"/>
            <a:ext cx="1087978" cy="925929"/>
            <a:chOff x="10065152" y="258482"/>
            <a:chExt cx="1087978" cy="925929"/>
          </a:xfrm>
        </p:grpSpPr>
        <p:sp>
          <p:nvSpPr>
            <p:cNvPr id="10" name="TextBox 9">
              <a:extLst>
                <a:ext uri="{FF2B5EF4-FFF2-40B4-BE49-F238E27FC236}">
                  <a16:creationId xmlns:a16="http://schemas.microsoft.com/office/drawing/2014/main" id="{325235CE-BAA1-4960-BE75-F719126185CF}"/>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11" name="Picture 10" descr="Icon&#10;&#10;Description automatically generated">
              <a:extLst>
                <a:ext uri="{FF2B5EF4-FFF2-40B4-BE49-F238E27FC236}">
                  <a16:creationId xmlns:a16="http://schemas.microsoft.com/office/drawing/2014/main" id="{592602D4-0B16-4B08-9F3B-0480427465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12" name="Group 11">
            <a:extLst>
              <a:ext uri="{FF2B5EF4-FFF2-40B4-BE49-F238E27FC236}">
                <a16:creationId xmlns:a16="http://schemas.microsoft.com/office/drawing/2014/main" id="{97E4728D-DCA4-4533-A532-7CCDD8BD5B37}"/>
              </a:ext>
            </a:extLst>
          </p:cNvPr>
          <p:cNvGrpSpPr/>
          <p:nvPr/>
        </p:nvGrpSpPr>
        <p:grpSpPr>
          <a:xfrm>
            <a:off x="11047919" y="258482"/>
            <a:ext cx="1120382" cy="925929"/>
            <a:chOff x="11047919" y="258482"/>
            <a:chExt cx="1120382" cy="925929"/>
          </a:xfrm>
        </p:grpSpPr>
        <p:sp>
          <p:nvSpPr>
            <p:cNvPr id="13" name="TextBox 12">
              <a:extLst>
                <a:ext uri="{FF2B5EF4-FFF2-40B4-BE49-F238E27FC236}">
                  <a16:creationId xmlns:a16="http://schemas.microsoft.com/office/drawing/2014/main" id="{E080E2D9-C72C-48B5-8E06-5A6BC49BC355}"/>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14" name="Picture 13" descr="Icon&#10;&#10;Description automatically generated">
              <a:extLst>
                <a:ext uri="{FF2B5EF4-FFF2-40B4-BE49-F238E27FC236}">
                  <a16:creationId xmlns:a16="http://schemas.microsoft.com/office/drawing/2014/main" id="{D296F41D-FDE9-474A-B9DD-56D9666EB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15" name="Group 14">
            <a:extLst>
              <a:ext uri="{FF2B5EF4-FFF2-40B4-BE49-F238E27FC236}">
                <a16:creationId xmlns:a16="http://schemas.microsoft.com/office/drawing/2014/main" id="{B240BE82-41F5-4CDE-86E3-BFF7C1916758}"/>
              </a:ext>
            </a:extLst>
          </p:cNvPr>
          <p:cNvGrpSpPr/>
          <p:nvPr/>
        </p:nvGrpSpPr>
        <p:grpSpPr>
          <a:xfrm>
            <a:off x="8981824" y="258482"/>
            <a:ext cx="1233486" cy="925929"/>
            <a:chOff x="8981824" y="258482"/>
            <a:chExt cx="1233486" cy="925929"/>
          </a:xfrm>
        </p:grpSpPr>
        <p:sp>
          <p:nvSpPr>
            <p:cNvPr id="16" name="TextBox 15">
              <a:extLst>
                <a:ext uri="{FF2B5EF4-FFF2-40B4-BE49-F238E27FC236}">
                  <a16:creationId xmlns:a16="http://schemas.microsoft.com/office/drawing/2014/main" id="{8C9B9960-E35C-4045-B168-94AED8D4CAEB}"/>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17" name="Picture 16" descr="Icon&#10;&#10;Description automatically generated">
              <a:extLst>
                <a:ext uri="{FF2B5EF4-FFF2-40B4-BE49-F238E27FC236}">
                  <a16:creationId xmlns:a16="http://schemas.microsoft.com/office/drawing/2014/main" id="{98AB301C-C38A-40D8-BF57-6A06D6D3A6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spTree>
    <p:extLst>
      <p:ext uri="{BB962C8B-B14F-4D97-AF65-F5344CB8AC3E}">
        <p14:creationId xmlns:p14="http://schemas.microsoft.com/office/powerpoint/2010/main" val="2753350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DB6DD1-A9E7-4674-82C1-289C382AAF19}"/>
              </a:ext>
            </a:extLst>
          </p:cNvPr>
          <p:cNvSpPr>
            <a:spLocks noGrp="1"/>
          </p:cNvSpPr>
          <p:nvPr>
            <p:ph type="sldNum" sz="quarter" idx="4294967295"/>
          </p:nvPr>
        </p:nvSpPr>
        <p:spPr>
          <a:xfrm>
            <a:off x="11410800" y="6086350"/>
            <a:ext cx="601200" cy="365125"/>
          </a:xfrm>
        </p:spPr>
        <p:txBody>
          <a:bodyPr/>
          <a:lstStyle/>
          <a:p>
            <a:fld id="{CBCF9B5F-7303-487F-84C3-25EFE368C5C8}" type="slidenum">
              <a:rPr lang="en-GB" smtClean="0"/>
              <a:pPr/>
              <a:t>15</a:t>
            </a:fld>
            <a:endParaRPr lang="en-GB"/>
          </a:p>
        </p:txBody>
      </p:sp>
      <p:pic>
        <p:nvPicPr>
          <p:cNvPr id="6" name="Picture 5" descr="A picture containing projector&#10;&#10;Description automatically generated">
            <a:extLst>
              <a:ext uri="{FF2B5EF4-FFF2-40B4-BE49-F238E27FC236}">
                <a16:creationId xmlns:a16="http://schemas.microsoft.com/office/drawing/2014/main" id="{B4F78725-8954-4696-815D-3C3E2DE10F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8153" y="1822174"/>
            <a:ext cx="7263847" cy="3213652"/>
          </a:xfrm>
          <a:prstGeom prst="rect">
            <a:avLst/>
          </a:prstGeom>
        </p:spPr>
      </p:pic>
      <p:sp>
        <p:nvSpPr>
          <p:cNvPr id="13" name="Title 4">
            <a:extLst>
              <a:ext uri="{FF2B5EF4-FFF2-40B4-BE49-F238E27FC236}">
                <a16:creationId xmlns:a16="http://schemas.microsoft.com/office/drawing/2014/main" id="{DCFA457A-20E5-4F7A-AE5C-1FC36CDA71AB}"/>
              </a:ext>
            </a:extLst>
          </p:cNvPr>
          <p:cNvSpPr>
            <a:spLocks noGrp="1"/>
          </p:cNvSpPr>
          <p:nvPr>
            <p:ph type="title"/>
          </p:nvPr>
        </p:nvSpPr>
        <p:spPr>
          <a:xfrm>
            <a:off x="360000" y="360201"/>
            <a:ext cx="11472000" cy="814685"/>
          </a:xfrm>
        </p:spPr>
        <p:txBody>
          <a:bodyPr/>
          <a:lstStyle/>
          <a:p>
            <a:r>
              <a:rPr lang="en-US" dirty="0">
                <a:solidFill>
                  <a:srgbClr val="0C3052"/>
                </a:solidFill>
              </a:rPr>
              <a:t>NBS – NO ALIGNMENT NEEDED</a:t>
            </a:r>
            <a:endParaRPr lang="en-US" dirty="0">
              <a:solidFill>
                <a:srgbClr val="029EE3"/>
              </a:solidFill>
            </a:endParaRPr>
          </a:p>
        </p:txBody>
      </p:sp>
      <p:sp>
        <p:nvSpPr>
          <p:cNvPr id="14" name="Rectangle 13">
            <a:extLst>
              <a:ext uri="{FF2B5EF4-FFF2-40B4-BE49-F238E27FC236}">
                <a16:creationId xmlns:a16="http://schemas.microsoft.com/office/drawing/2014/main" id="{515BA2E3-0D5A-42C2-BEAA-68688269B4FA}"/>
              </a:ext>
            </a:extLst>
          </p:cNvPr>
          <p:cNvSpPr/>
          <p:nvPr/>
        </p:nvSpPr>
        <p:spPr>
          <a:xfrm>
            <a:off x="614843" y="1616628"/>
            <a:ext cx="3652184" cy="1015663"/>
          </a:xfrm>
          <a:prstGeom prst="rect">
            <a:avLst/>
          </a:prstGeom>
        </p:spPr>
        <p:txBody>
          <a:bodyPr wrap="square">
            <a:spAutoFit/>
          </a:bodyPr>
          <a:lstStyle/>
          <a:p>
            <a:pPr marL="342900" indent="-342900">
              <a:buFont typeface="Arial" panose="020B0604020202020204" pitchFamily="34" charset="0"/>
              <a:buChar char="•"/>
            </a:pPr>
            <a:r>
              <a:rPr lang="en-US" sz="2000" dirty="0"/>
              <a:t>Registered fit of motor adapter eliminates the need for alignment</a:t>
            </a:r>
          </a:p>
        </p:txBody>
      </p:sp>
      <p:grpSp>
        <p:nvGrpSpPr>
          <p:cNvPr id="5" name="Group 4">
            <a:extLst>
              <a:ext uri="{FF2B5EF4-FFF2-40B4-BE49-F238E27FC236}">
                <a16:creationId xmlns:a16="http://schemas.microsoft.com/office/drawing/2014/main" id="{B1234216-33E0-4F01-B586-32AEC5F04C2D}"/>
              </a:ext>
            </a:extLst>
          </p:cNvPr>
          <p:cNvGrpSpPr/>
          <p:nvPr/>
        </p:nvGrpSpPr>
        <p:grpSpPr>
          <a:xfrm>
            <a:off x="2762079" y="4932344"/>
            <a:ext cx="2868168" cy="564330"/>
            <a:chOff x="5762487" y="4926782"/>
            <a:chExt cx="3669199" cy="980561"/>
          </a:xfrm>
        </p:grpSpPr>
        <p:cxnSp>
          <p:nvCxnSpPr>
            <p:cNvPr id="8" name="Straight Connector 7">
              <a:extLst>
                <a:ext uri="{FF2B5EF4-FFF2-40B4-BE49-F238E27FC236}">
                  <a16:creationId xmlns:a16="http://schemas.microsoft.com/office/drawing/2014/main" id="{2425C381-99A5-4DAF-9B9E-6F5E402F30F8}"/>
                </a:ext>
              </a:extLst>
            </p:cNvPr>
            <p:cNvCxnSpPr/>
            <p:nvPr/>
          </p:nvCxnSpPr>
          <p:spPr>
            <a:xfrm>
              <a:off x="5762487" y="5907343"/>
              <a:ext cx="3669199" cy="0"/>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F0264B-A998-4803-A20D-AFD2B9E47C19}"/>
                </a:ext>
              </a:extLst>
            </p:cNvPr>
            <p:cNvCxnSpPr/>
            <p:nvPr/>
          </p:nvCxnSpPr>
          <p:spPr>
            <a:xfrm>
              <a:off x="9431686" y="4926782"/>
              <a:ext cx="0" cy="980561"/>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614C2E0A-C78C-4EC9-9BC5-133DD55AC3B0}"/>
              </a:ext>
            </a:extLst>
          </p:cNvPr>
          <p:cNvSpPr txBox="1"/>
          <p:nvPr/>
        </p:nvSpPr>
        <p:spPr>
          <a:xfrm>
            <a:off x="7006633" y="5640503"/>
            <a:ext cx="2386885" cy="338554"/>
          </a:xfrm>
          <a:prstGeom prst="rect">
            <a:avLst/>
          </a:prstGeom>
          <a:noFill/>
        </p:spPr>
        <p:txBody>
          <a:bodyPr wrap="square" rtlCol="0">
            <a:spAutoFit/>
          </a:bodyPr>
          <a:lstStyle/>
          <a:p>
            <a:pPr algn="l"/>
            <a:r>
              <a:rPr lang="en-US" sz="1600" b="1" dirty="0">
                <a:solidFill>
                  <a:srgbClr val="029EE3"/>
                </a:solidFill>
              </a:rPr>
              <a:t>Motor feet</a:t>
            </a:r>
          </a:p>
        </p:txBody>
      </p:sp>
      <p:grpSp>
        <p:nvGrpSpPr>
          <p:cNvPr id="2" name="Group 1">
            <a:extLst>
              <a:ext uri="{FF2B5EF4-FFF2-40B4-BE49-F238E27FC236}">
                <a16:creationId xmlns:a16="http://schemas.microsoft.com/office/drawing/2014/main" id="{83EDD092-D8EC-4CF8-94A6-1BD904DBCDB8}"/>
              </a:ext>
            </a:extLst>
          </p:cNvPr>
          <p:cNvGrpSpPr/>
          <p:nvPr/>
        </p:nvGrpSpPr>
        <p:grpSpPr>
          <a:xfrm flipV="1">
            <a:off x="5075468" y="1592492"/>
            <a:ext cx="2868168" cy="1152999"/>
            <a:chOff x="-64873" y="3510015"/>
            <a:chExt cx="3140920" cy="1325880"/>
          </a:xfrm>
        </p:grpSpPr>
        <p:cxnSp>
          <p:nvCxnSpPr>
            <p:cNvPr id="11" name="Straight Connector 10">
              <a:extLst>
                <a:ext uri="{FF2B5EF4-FFF2-40B4-BE49-F238E27FC236}">
                  <a16:creationId xmlns:a16="http://schemas.microsoft.com/office/drawing/2014/main" id="{35ADD7DE-DC44-4D19-AD49-5263DE037D32}"/>
                </a:ext>
              </a:extLst>
            </p:cNvPr>
            <p:cNvCxnSpPr/>
            <p:nvPr/>
          </p:nvCxnSpPr>
          <p:spPr>
            <a:xfrm>
              <a:off x="-64873" y="4835895"/>
              <a:ext cx="3140920" cy="0"/>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753524-1CB6-466A-9E93-4CDFD15D9934}"/>
                </a:ext>
              </a:extLst>
            </p:cNvPr>
            <p:cNvCxnSpPr/>
            <p:nvPr/>
          </p:nvCxnSpPr>
          <p:spPr>
            <a:xfrm>
              <a:off x="3076047" y="3510015"/>
              <a:ext cx="0" cy="1325880"/>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97BBE1E-72DC-4B9D-8ECB-4FBD944CA9DE}"/>
              </a:ext>
            </a:extLst>
          </p:cNvPr>
          <p:cNvGrpSpPr/>
          <p:nvPr/>
        </p:nvGrpSpPr>
        <p:grpSpPr>
          <a:xfrm>
            <a:off x="7068619" y="4976442"/>
            <a:ext cx="2690125" cy="980561"/>
            <a:chOff x="5762487" y="4926782"/>
            <a:chExt cx="3669199" cy="980561"/>
          </a:xfrm>
        </p:grpSpPr>
        <p:cxnSp>
          <p:nvCxnSpPr>
            <p:cNvPr id="18" name="Straight Connector 17">
              <a:extLst>
                <a:ext uri="{FF2B5EF4-FFF2-40B4-BE49-F238E27FC236}">
                  <a16:creationId xmlns:a16="http://schemas.microsoft.com/office/drawing/2014/main" id="{FE5D0525-3184-48FE-A1C6-6A7F3362B636}"/>
                </a:ext>
              </a:extLst>
            </p:cNvPr>
            <p:cNvCxnSpPr/>
            <p:nvPr/>
          </p:nvCxnSpPr>
          <p:spPr>
            <a:xfrm>
              <a:off x="5762487" y="5907343"/>
              <a:ext cx="3669199" cy="0"/>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4C897F2-F0FF-4628-837D-6E3AAE2B30B3}"/>
                </a:ext>
              </a:extLst>
            </p:cNvPr>
            <p:cNvCxnSpPr/>
            <p:nvPr/>
          </p:nvCxnSpPr>
          <p:spPr>
            <a:xfrm>
              <a:off x="9431686" y="4926782"/>
              <a:ext cx="0" cy="980561"/>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1D483E46-1F8A-4C50-AD2F-E68F425D08A6}"/>
              </a:ext>
            </a:extLst>
          </p:cNvPr>
          <p:cNvSpPr txBox="1"/>
          <p:nvPr/>
        </p:nvSpPr>
        <p:spPr>
          <a:xfrm>
            <a:off x="2723712" y="5198055"/>
            <a:ext cx="2386885" cy="338554"/>
          </a:xfrm>
          <a:prstGeom prst="rect">
            <a:avLst/>
          </a:prstGeom>
          <a:noFill/>
        </p:spPr>
        <p:txBody>
          <a:bodyPr wrap="square" rtlCol="0">
            <a:spAutoFit/>
          </a:bodyPr>
          <a:lstStyle/>
          <a:p>
            <a:pPr algn="l"/>
            <a:r>
              <a:rPr lang="en-US" sz="1600" b="1" dirty="0">
                <a:solidFill>
                  <a:srgbClr val="029EE3"/>
                </a:solidFill>
              </a:rPr>
              <a:t>Foot mounted volute</a:t>
            </a:r>
          </a:p>
        </p:txBody>
      </p:sp>
      <p:sp>
        <p:nvSpPr>
          <p:cNvPr id="24" name="TextBox 23">
            <a:extLst>
              <a:ext uri="{FF2B5EF4-FFF2-40B4-BE49-F238E27FC236}">
                <a16:creationId xmlns:a16="http://schemas.microsoft.com/office/drawing/2014/main" id="{D0D3A90A-57AA-44AC-BDAB-C59F156E7D2C}"/>
              </a:ext>
            </a:extLst>
          </p:cNvPr>
          <p:cNvSpPr txBox="1"/>
          <p:nvPr/>
        </p:nvSpPr>
        <p:spPr>
          <a:xfrm>
            <a:off x="5031630" y="1266099"/>
            <a:ext cx="2386885" cy="338554"/>
          </a:xfrm>
          <a:prstGeom prst="rect">
            <a:avLst/>
          </a:prstGeom>
          <a:noFill/>
        </p:spPr>
        <p:txBody>
          <a:bodyPr wrap="square" rtlCol="0">
            <a:spAutoFit/>
          </a:bodyPr>
          <a:lstStyle/>
          <a:p>
            <a:pPr algn="l"/>
            <a:r>
              <a:rPr lang="en-US" sz="1600" b="1" dirty="0">
                <a:solidFill>
                  <a:srgbClr val="029EE3"/>
                </a:solidFill>
              </a:rPr>
              <a:t>Rigid motor adapter</a:t>
            </a:r>
          </a:p>
        </p:txBody>
      </p:sp>
      <p:grpSp>
        <p:nvGrpSpPr>
          <p:cNvPr id="26" name="Group 25">
            <a:extLst>
              <a:ext uri="{FF2B5EF4-FFF2-40B4-BE49-F238E27FC236}">
                <a16:creationId xmlns:a16="http://schemas.microsoft.com/office/drawing/2014/main" id="{24B914AB-4C01-491B-8848-409AD25EE306}"/>
              </a:ext>
            </a:extLst>
          </p:cNvPr>
          <p:cNvGrpSpPr/>
          <p:nvPr/>
        </p:nvGrpSpPr>
        <p:grpSpPr>
          <a:xfrm>
            <a:off x="10065152" y="258482"/>
            <a:ext cx="1087978" cy="925929"/>
            <a:chOff x="10065152" y="258482"/>
            <a:chExt cx="1087978" cy="925929"/>
          </a:xfrm>
        </p:grpSpPr>
        <p:sp>
          <p:nvSpPr>
            <p:cNvPr id="27" name="TextBox 26">
              <a:extLst>
                <a:ext uri="{FF2B5EF4-FFF2-40B4-BE49-F238E27FC236}">
                  <a16:creationId xmlns:a16="http://schemas.microsoft.com/office/drawing/2014/main" id="{DF6A7CEE-A92F-4B33-918E-DD2748BE5673}"/>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28" name="Picture 27" descr="Icon&#10;&#10;Description automatically generated">
              <a:extLst>
                <a:ext uri="{FF2B5EF4-FFF2-40B4-BE49-F238E27FC236}">
                  <a16:creationId xmlns:a16="http://schemas.microsoft.com/office/drawing/2014/main" id="{5BF854D5-72BE-4199-8076-732709781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29" name="Group 28">
            <a:extLst>
              <a:ext uri="{FF2B5EF4-FFF2-40B4-BE49-F238E27FC236}">
                <a16:creationId xmlns:a16="http://schemas.microsoft.com/office/drawing/2014/main" id="{46C3202E-1365-4F01-8963-36FED79FA100}"/>
              </a:ext>
            </a:extLst>
          </p:cNvPr>
          <p:cNvGrpSpPr/>
          <p:nvPr/>
        </p:nvGrpSpPr>
        <p:grpSpPr>
          <a:xfrm>
            <a:off x="11047919" y="258482"/>
            <a:ext cx="1120382" cy="925929"/>
            <a:chOff x="11047919" y="258482"/>
            <a:chExt cx="1120382" cy="925929"/>
          </a:xfrm>
        </p:grpSpPr>
        <p:sp>
          <p:nvSpPr>
            <p:cNvPr id="30" name="TextBox 29">
              <a:extLst>
                <a:ext uri="{FF2B5EF4-FFF2-40B4-BE49-F238E27FC236}">
                  <a16:creationId xmlns:a16="http://schemas.microsoft.com/office/drawing/2014/main" id="{7528F05C-37A1-405A-9079-62D2D25EEAC0}"/>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31" name="Picture 30" descr="Icon&#10;&#10;Description automatically generated">
              <a:extLst>
                <a:ext uri="{FF2B5EF4-FFF2-40B4-BE49-F238E27FC236}">
                  <a16:creationId xmlns:a16="http://schemas.microsoft.com/office/drawing/2014/main" id="{4B041BA7-5343-4494-83EF-62E8FCC98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32" name="Group 31">
            <a:extLst>
              <a:ext uri="{FF2B5EF4-FFF2-40B4-BE49-F238E27FC236}">
                <a16:creationId xmlns:a16="http://schemas.microsoft.com/office/drawing/2014/main" id="{F8F92DAA-D0FC-4D08-A3A2-D5F2E290B614}"/>
              </a:ext>
            </a:extLst>
          </p:cNvPr>
          <p:cNvGrpSpPr/>
          <p:nvPr/>
        </p:nvGrpSpPr>
        <p:grpSpPr>
          <a:xfrm>
            <a:off x="8981824" y="258482"/>
            <a:ext cx="1233486" cy="925929"/>
            <a:chOff x="8981824" y="258482"/>
            <a:chExt cx="1233486" cy="925929"/>
          </a:xfrm>
        </p:grpSpPr>
        <p:sp>
          <p:nvSpPr>
            <p:cNvPr id="33" name="TextBox 32">
              <a:extLst>
                <a:ext uri="{FF2B5EF4-FFF2-40B4-BE49-F238E27FC236}">
                  <a16:creationId xmlns:a16="http://schemas.microsoft.com/office/drawing/2014/main" id="{594EA90F-4B5C-44A3-8B31-EC12F9AC2232}"/>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34" name="Picture 33" descr="Icon&#10;&#10;Description automatically generated">
              <a:extLst>
                <a:ext uri="{FF2B5EF4-FFF2-40B4-BE49-F238E27FC236}">
                  <a16:creationId xmlns:a16="http://schemas.microsoft.com/office/drawing/2014/main" id="{8C435EC0-DCE7-4C91-BE22-80B736D52F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pic>
        <p:nvPicPr>
          <p:cNvPr id="35" name="Picture 2">
            <a:extLst>
              <a:ext uri="{FF2B5EF4-FFF2-40B4-BE49-F238E27FC236}">
                <a16:creationId xmlns:a16="http://schemas.microsoft.com/office/drawing/2014/main" id="{C741D3AD-3E81-47C3-AF41-D0BB0DFA39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657" y="2665294"/>
            <a:ext cx="2779822" cy="2499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416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EDA46BD-EED4-4975-96FF-9B588CEBD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999" y="2324384"/>
            <a:ext cx="5647650" cy="3206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B1788C1D-D5D2-41CB-A342-BE6DD6551F76}"/>
              </a:ext>
            </a:extLst>
          </p:cNvPr>
          <p:cNvSpPr>
            <a:spLocks noGrp="1"/>
          </p:cNvSpPr>
          <p:nvPr>
            <p:ph type="title"/>
          </p:nvPr>
        </p:nvSpPr>
        <p:spPr>
          <a:xfrm>
            <a:off x="360000" y="360201"/>
            <a:ext cx="8468781" cy="814685"/>
          </a:xfrm>
        </p:spPr>
        <p:txBody>
          <a:bodyPr/>
          <a:lstStyle/>
          <a:p>
            <a:r>
              <a:rPr lang="en-US" dirty="0"/>
              <a:t>Did you know that only 7% of measured machines fall withing acceptable alignment tolerances?</a:t>
            </a:r>
          </a:p>
        </p:txBody>
      </p:sp>
      <p:sp>
        <p:nvSpPr>
          <p:cNvPr id="2" name="Slide Number Placeholder 1">
            <a:extLst>
              <a:ext uri="{FF2B5EF4-FFF2-40B4-BE49-F238E27FC236}">
                <a16:creationId xmlns:a16="http://schemas.microsoft.com/office/drawing/2014/main" id="{9F6B319E-EF1E-478A-B12E-8C6D589FB994}"/>
              </a:ext>
            </a:extLst>
          </p:cNvPr>
          <p:cNvSpPr>
            <a:spLocks noGrp="1"/>
          </p:cNvSpPr>
          <p:nvPr>
            <p:ph type="sldNum" sz="quarter" idx="4294967295"/>
          </p:nvPr>
        </p:nvSpPr>
        <p:spPr>
          <a:xfrm>
            <a:off x="11590338" y="6086475"/>
            <a:ext cx="601662" cy="365125"/>
          </a:xfrm>
        </p:spPr>
        <p:txBody>
          <a:bodyPr/>
          <a:lstStyle/>
          <a:p>
            <a:fld id="{CBCF9B5F-7303-487F-84C3-25EFE368C5C8}" type="slidenum">
              <a:rPr lang="en-GB" smtClean="0"/>
              <a:pPr/>
              <a:t>16</a:t>
            </a:fld>
            <a:endParaRPr lang="en-GB"/>
          </a:p>
        </p:txBody>
      </p:sp>
      <p:grpSp>
        <p:nvGrpSpPr>
          <p:cNvPr id="6" name="Group 5">
            <a:extLst>
              <a:ext uri="{FF2B5EF4-FFF2-40B4-BE49-F238E27FC236}">
                <a16:creationId xmlns:a16="http://schemas.microsoft.com/office/drawing/2014/main" id="{4819C4E9-94EC-494B-AFD9-D0336387A010}"/>
              </a:ext>
            </a:extLst>
          </p:cNvPr>
          <p:cNvGrpSpPr/>
          <p:nvPr/>
        </p:nvGrpSpPr>
        <p:grpSpPr>
          <a:xfrm>
            <a:off x="10065152" y="258482"/>
            <a:ext cx="1087978" cy="925929"/>
            <a:chOff x="10065152" y="258482"/>
            <a:chExt cx="1087978" cy="925929"/>
          </a:xfrm>
        </p:grpSpPr>
        <p:sp>
          <p:nvSpPr>
            <p:cNvPr id="7" name="TextBox 6">
              <a:extLst>
                <a:ext uri="{FF2B5EF4-FFF2-40B4-BE49-F238E27FC236}">
                  <a16:creationId xmlns:a16="http://schemas.microsoft.com/office/drawing/2014/main" id="{6B56BF6F-CA0D-43D6-94D7-67EC0BC870F4}"/>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8" name="Picture 7" descr="Icon&#10;&#10;Description automatically generated">
              <a:extLst>
                <a:ext uri="{FF2B5EF4-FFF2-40B4-BE49-F238E27FC236}">
                  <a16:creationId xmlns:a16="http://schemas.microsoft.com/office/drawing/2014/main" id="{D23D1F50-D9B1-46BD-9679-8983E8BA3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9" name="Group 8">
            <a:extLst>
              <a:ext uri="{FF2B5EF4-FFF2-40B4-BE49-F238E27FC236}">
                <a16:creationId xmlns:a16="http://schemas.microsoft.com/office/drawing/2014/main" id="{095E0444-5AAB-461E-8F9F-4477E0C2D07C}"/>
              </a:ext>
            </a:extLst>
          </p:cNvPr>
          <p:cNvGrpSpPr/>
          <p:nvPr/>
        </p:nvGrpSpPr>
        <p:grpSpPr>
          <a:xfrm>
            <a:off x="11047919" y="258482"/>
            <a:ext cx="1120382" cy="925929"/>
            <a:chOff x="11047919" y="258482"/>
            <a:chExt cx="1120382" cy="925929"/>
          </a:xfrm>
        </p:grpSpPr>
        <p:sp>
          <p:nvSpPr>
            <p:cNvPr id="10" name="TextBox 9">
              <a:extLst>
                <a:ext uri="{FF2B5EF4-FFF2-40B4-BE49-F238E27FC236}">
                  <a16:creationId xmlns:a16="http://schemas.microsoft.com/office/drawing/2014/main" id="{85D6E1B5-1B88-4D6A-A9B1-768255B5B367}"/>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11" name="Picture 10" descr="Icon&#10;&#10;Description automatically generated">
              <a:extLst>
                <a:ext uri="{FF2B5EF4-FFF2-40B4-BE49-F238E27FC236}">
                  <a16:creationId xmlns:a16="http://schemas.microsoft.com/office/drawing/2014/main" id="{1A612762-CDDC-4333-B13C-80E22F697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12" name="Group 11">
            <a:extLst>
              <a:ext uri="{FF2B5EF4-FFF2-40B4-BE49-F238E27FC236}">
                <a16:creationId xmlns:a16="http://schemas.microsoft.com/office/drawing/2014/main" id="{C2AFD87E-96F0-4727-9376-959E76C5761B}"/>
              </a:ext>
            </a:extLst>
          </p:cNvPr>
          <p:cNvGrpSpPr/>
          <p:nvPr/>
        </p:nvGrpSpPr>
        <p:grpSpPr>
          <a:xfrm>
            <a:off x="8981824" y="258482"/>
            <a:ext cx="1233486" cy="925929"/>
            <a:chOff x="8981824" y="258482"/>
            <a:chExt cx="1233486" cy="925929"/>
          </a:xfrm>
        </p:grpSpPr>
        <p:sp>
          <p:nvSpPr>
            <p:cNvPr id="13" name="TextBox 12">
              <a:extLst>
                <a:ext uri="{FF2B5EF4-FFF2-40B4-BE49-F238E27FC236}">
                  <a16:creationId xmlns:a16="http://schemas.microsoft.com/office/drawing/2014/main" id="{F528AB2B-170E-42FF-BF8D-3FC5634E9EE3}"/>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14" name="Picture 13" descr="Icon&#10;&#10;Description automatically generated">
              <a:extLst>
                <a:ext uri="{FF2B5EF4-FFF2-40B4-BE49-F238E27FC236}">
                  <a16:creationId xmlns:a16="http://schemas.microsoft.com/office/drawing/2014/main" id="{6A46E40C-3FFD-4E72-AC49-96FC8FC65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pic>
        <p:nvPicPr>
          <p:cNvPr id="17" name="Picture 16" descr="Graphical user interface&#10;&#10;Description automatically generated">
            <a:extLst>
              <a:ext uri="{FF2B5EF4-FFF2-40B4-BE49-F238E27FC236}">
                <a16:creationId xmlns:a16="http://schemas.microsoft.com/office/drawing/2014/main" id="{D3A4C604-3AE5-491E-BC43-43BD7CC340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000" y="3927397"/>
            <a:ext cx="5236568" cy="2212548"/>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6AA7ED8C-EA65-46D9-8EE1-38F1ABCAC6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000" y="1444868"/>
            <a:ext cx="5670480" cy="2212547"/>
          </a:xfrm>
          <a:prstGeom prst="rect">
            <a:avLst/>
          </a:prstGeom>
        </p:spPr>
      </p:pic>
    </p:spTree>
    <p:extLst>
      <p:ext uri="{BB962C8B-B14F-4D97-AF65-F5344CB8AC3E}">
        <p14:creationId xmlns:p14="http://schemas.microsoft.com/office/powerpoint/2010/main" val="153621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137A21-2E42-FB4B-8D9B-5B65486AEEFB}"/>
              </a:ext>
            </a:extLst>
          </p:cNvPr>
          <p:cNvSpPr>
            <a:spLocks noGrp="1"/>
          </p:cNvSpPr>
          <p:nvPr>
            <p:ph type="sldNum" sz="quarter" idx="4"/>
          </p:nvPr>
        </p:nvSpPr>
        <p:spPr/>
        <p:txBody>
          <a:bodyPr/>
          <a:lstStyle/>
          <a:p>
            <a:fld id="{CBCF9B5F-7303-487F-84C3-25EFE368C5C8}" type="slidenum">
              <a:rPr lang="en-GB" smtClean="0"/>
              <a:pPr/>
              <a:t>17</a:t>
            </a:fld>
            <a:endParaRPr lang="en-GB"/>
          </a:p>
        </p:txBody>
      </p:sp>
      <p:sp>
        <p:nvSpPr>
          <p:cNvPr id="6" name="Title 5">
            <a:extLst>
              <a:ext uri="{FF2B5EF4-FFF2-40B4-BE49-F238E27FC236}">
                <a16:creationId xmlns:a16="http://schemas.microsoft.com/office/drawing/2014/main" id="{2F9693ED-89A5-F048-A108-9B26599368DD}"/>
              </a:ext>
            </a:extLst>
          </p:cNvPr>
          <p:cNvSpPr>
            <a:spLocks noGrp="1"/>
          </p:cNvSpPr>
          <p:nvPr>
            <p:ph type="title"/>
          </p:nvPr>
        </p:nvSpPr>
        <p:spPr/>
        <p:txBody>
          <a:bodyPr/>
          <a:lstStyle/>
          <a:p>
            <a:r>
              <a:rPr lang="en-GB" dirty="0"/>
              <a:t>Efficiency: </a:t>
            </a:r>
            <a:r>
              <a:rPr lang="en-GB" b="0" dirty="0"/>
              <a:t>Did you know that…</a:t>
            </a:r>
          </a:p>
        </p:txBody>
      </p:sp>
      <p:sp>
        <p:nvSpPr>
          <p:cNvPr id="10" name="Rectangle 9">
            <a:extLst>
              <a:ext uri="{FF2B5EF4-FFF2-40B4-BE49-F238E27FC236}">
                <a16:creationId xmlns:a16="http://schemas.microsoft.com/office/drawing/2014/main" id="{CDCA1B6D-3AD3-5E44-872D-E655BBC32707}"/>
              </a:ext>
            </a:extLst>
          </p:cNvPr>
          <p:cNvSpPr/>
          <p:nvPr/>
        </p:nvSpPr>
        <p:spPr>
          <a:xfrm>
            <a:off x="270066" y="6158671"/>
            <a:ext cx="6096000" cy="215444"/>
          </a:xfrm>
          <a:prstGeom prst="rect">
            <a:avLst/>
          </a:prstGeom>
        </p:spPr>
        <p:txBody>
          <a:bodyPr>
            <a:spAutoFit/>
          </a:bodyPr>
          <a:lstStyle/>
          <a:p>
            <a:r>
              <a:rPr lang="en-GB" sz="800"/>
              <a:t>*Source: Grundfos</a:t>
            </a:r>
          </a:p>
        </p:txBody>
      </p:sp>
      <p:pic>
        <p:nvPicPr>
          <p:cNvPr id="4" name="Picture 3">
            <a:extLst>
              <a:ext uri="{FF2B5EF4-FFF2-40B4-BE49-F238E27FC236}">
                <a16:creationId xmlns:a16="http://schemas.microsoft.com/office/drawing/2014/main" id="{ECFCC5DF-7D86-4508-A988-6CF0880C0CC7}"/>
              </a:ext>
            </a:extLst>
          </p:cNvPr>
          <p:cNvPicPr>
            <a:picLocks noChangeAspect="1"/>
          </p:cNvPicPr>
          <p:nvPr/>
        </p:nvPicPr>
        <p:blipFill>
          <a:blip r:embed="rId3"/>
          <a:stretch>
            <a:fillRect/>
          </a:stretch>
        </p:blipFill>
        <p:spPr>
          <a:xfrm>
            <a:off x="7133656" y="1689743"/>
            <a:ext cx="4505383" cy="3478513"/>
          </a:xfrm>
          <a:prstGeom prst="rect">
            <a:avLst/>
          </a:prstGeom>
        </p:spPr>
      </p:pic>
      <p:sp>
        <p:nvSpPr>
          <p:cNvPr id="5" name="TextBox 4">
            <a:extLst>
              <a:ext uri="{FF2B5EF4-FFF2-40B4-BE49-F238E27FC236}">
                <a16:creationId xmlns:a16="http://schemas.microsoft.com/office/drawing/2014/main" id="{304B9C0A-EB9F-49E0-A358-1A985DDABDD9}"/>
              </a:ext>
            </a:extLst>
          </p:cNvPr>
          <p:cNvSpPr txBox="1"/>
          <p:nvPr/>
        </p:nvSpPr>
        <p:spPr>
          <a:xfrm>
            <a:off x="1057275" y="1905505"/>
            <a:ext cx="5848350" cy="3046988"/>
          </a:xfrm>
          <a:prstGeom prst="rect">
            <a:avLst/>
          </a:prstGeom>
          <a:noFill/>
        </p:spPr>
        <p:txBody>
          <a:bodyPr wrap="square" rtlCol="0">
            <a:spAutoFit/>
          </a:bodyPr>
          <a:lstStyle/>
          <a:p>
            <a:pPr algn="l"/>
            <a:r>
              <a:rPr lang="en-US" sz="4800" dirty="0">
                <a:solidFill>
                  <a:srgbClr val="0C3052"/>
                </a:solidFill>
              </a:rPr>
              <a:t>Misalignment</a:t>
            </a:r>
          </a:p>
          <a:p>
            <a:pPr algn="l"/>
            <a:r>
              <a:rPr lang="en-US" sz="9600" b="1" dirty="0">
                <a:solidFill>
                  <a:srgbClr val="029EE3"/>
                </a:solidFill>
              </a:rPr>
              <a:t>increases</a:t>
            </a:r>
          </a:p>
          <a:p>
            <a:pPr algn="l"/>
            <a:r>
              <a:rPr lang="en-US" sz="4800" dirty="0">
                <a:solidFill>
                  <a:srgbClr val="0C3052"/>
                </a:solidFill>
              </a:rPr>
              <a:t>energy consumption.</a:t>
            </a:r>
          </a:p>
        </p:txBody>
      </p:sp>
    </p:spTree>
    <p:extLst>
      <p:ext uri="{BB962C8B-B14F-4D97-AF65-F5344CB8AC3E}">
        <p14:creationId xmlns:p14="http://schemas.microsoft.com/office/powerpoint/2010/main" val="265587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137A21-2E42-FB4B-8D9B-5B65486AEEFB}"/>
              </a:ext>
            </a:extLst>
          </p:cNvPr>
          <p:cNvSpPr>
            <a:spLocks noGrp="1"/>
          </p:cNvSpPr>
          <p:nvPr>
            <p:ph type="sldNum" sz="quarter" idx="4"/>
          </p:nvPr>
        </p:nvSpPr>
        <p:spPr/>
        <p:txBody>
          <a:bodyPr/>
          <a:lstStyle/>
          <a:p>
            <a:fld id="{CBCF9B5F-7303-487F-84C3-25EFE368C5C8}" type="slidenum">
              <a:rPr lang="en-GB" smtClean="0"/>
              <a:pPr/>
              <a:t>18</a:t>
            </a:fld>
            <a:endParaRPr lang="en-GB"/>
          </a:p>
        </p:txBody>
      </p:sp>
      <p:sp>
        <p:nvSpPr>
          <p:cNvPr id="6" name="Title 5">
            <a:extLst>
              <a:ext uri="{FF2B5EF4-FFF2-40B4-BE49-F238E27FC236}">
                <a16:creationId xmlns:a16="http://schemas.microsoft.com/office/drawing/2014/main" id="{2F9693ED-89A5-F048-A108-9B26599368DD}"/>
              </a:ext>
            </a:extLst>
          </p:cNvPr>
          <p:cNvSpPr>
            <a:spLocks noGrp="1"/>
          </p:cNvSpPr>
          <p:nvPr>
            <p:ph type="title"/>
          </p:nvPr>
        </p:nvSpPr>
        <p:spPr/>
        <p:txBody>
          <a:bodyPr/>
          <a:lstStyle/>
          <a:p>
            <a:r>
              <a:rPr lang="en-GB" dirty="0"/>
              <a:t>Reliability: </a:t>
            </a:r>
            <a:r>
              <a:rPr lang="en-GB" b="0" dirty="0"/>
              <a:t>Did you know that…</a:t>
            </a:r>
          </a:p>
        </p:txBody>
      </p:sp>
      <p:sp>
        <p:nvSpPr>
          <p:cNvPr id="7" name="TextBox 6">
            <a:extLst>
              <a:ext uri="{FF2B5EF4-FFF2-40B4-BE49-F238E27FC236}">
                <a16:creationId xmlns:a16="http://schemas.microsoft.com/office/drawing/2014/main" id="{BD4B164F-4D96-467C-9587-632F6A524995}"/>
              </a:ext>
            </a:extLst>
          </p:cNvPr>
          <p:cNvSpPr txBox="1"/>
          <p:nvPr/>
        </p:nvSpPr>
        <p:spPr>
          <a:xfrm>
            <a:off x="12730444" y="235310"/>
            <a:ext cx="1450028" cy="3046988"/>
          </a:xfrm>
          <a:prstGeom prst="rect">
            <a:avLst/>
          </a:prstGeom>
          <a:solidFill>
            <a:srgbClr val="FFC000"/>
          </a:solidFill>
        </p:spPr>
        <p:txBody>
          <a:bodyPr wrap="square" rtlCol="0">
            <a:spAutoFit/>
          </a:bodyPr>
          <a:lstStyle/>
          <a:p>
            <a:pPr algn="l"/>
            <a:r>
              <a:rPr lang="en-US" sz="1600" b="1" dirty="0">
                <a:solidFill>
                  <a:schemeClr val="bg1"/>
                </a:solidFill>
              </a:rPr>
              <a:t>Stat around how many seals in CBS market fail in the first year? How many seal kits does our service team send out as good will and then extrapolate? </a:t>
            </a:r>
          </a:p>
        </p:txBody>
      </p:sp>
      <p:pic>
        <p:nvPicPr>
          <p:cNvPr id="5" name="Picture 4">
            <a:extLst>
              <a:ext uri="{FF2B5EF4-FFF2-40B4-BE49-F238E27FC236}">
                <a16:creationId xmlns:a16="http://schemas.microsoft.com/office/drawing/2014/main" id="{0FDF3604-EA34-4A56-B5B2-E9A501D60F96}"/>
              </a:ext>
            </a:extLst>
          </p:cNvPr>
          <p:cNvPicPr>
            <a:picLocks noChangeAspect="1"/>
          </p:cNvPicPr>
          <p:nvPr/>
        </p:nvPicPr>
        <p:blipFill>
          <a:blip r:embed="rId3"/>
          <a:stretch>
            <a:fillRect/>
          </a:stretch>
        </p:blipFill>
        <p:spPr>
          <a:xfrm>
            <a:off x="7960809" y="2098906"/>
            <a:ext cx="3871191" cy="3063423"/>
          </a:xfrm>
          <a:prstGeom prst="rect">
            <a:avLst/>
          </a:prstGeom>
        </p:spPr>
      </p:pic>
      <p:sp>
        <p:nvSpPr>
          <p:cNvPr id="8" name="TextBox 7">
            <a:extLst>
              <a:ext uri="{FF2B5EF4-FFF2-40B4-BE49-F238E27FC236}">
                <a16:creationId xmlns:a16="http://schemas.microsoft.com/office/drawing/2014/main" id="{8E46C780-DDF3-487D-98CB-5F79CFFFBEE9}"/>
              </a:ext>
            </a:extLst>
          </p:cNvPr>
          <p:cNvSpPr txBox="1"/>
          <p:nvPr/>
        </p:nvSpPr>
        <p:spPr>
          <a:xfrm>
            <a:off x="394763" y="1759198"/>
            <a:ext cx="7083646" cy="2123658"/>
          </a:xfrm>
          <a:prstGeom prst="rect">
            <a:avLst/>
          </a:prstGeom>
          <a:noFill/>
        </p:spPr>
        <p:txBody>
          <a:bodyPr wrap="square" rtlCol="0">
            <a:spAutoFit/>
          </a:bodyPr>
          <a:lstStyle/>
          <a:p>
            <a:r>
              <a:rPr lang="en-US" sz="4400" b="1" dirty="0">
                <a:solidFill>
                  <a:schemeClr val="tx2"/>
                </a:solidFill>
              </a:rPr>
              <a:t>Mechanical seals are the most common cause of pump failure and system downtime.</a:t>
            </a:r>
          </a:p>
        </p:txBody>
      </p:sp>
      <p:sp>
        <p:nvSpPr>
          <p:cNvPr id="9" name="TextBox 8">
            <a:extLst>
              <a:ext uri="{FF2B5EF4-FFF2-40B4-BE49-F238E27FC236}">
                <a16:creationId xmlns:a16="http://schemas.microsoft.com/office/drawing/2014/main" id="{9ACC4893-38F6-4AAE-A171-5526469D9162}"/>
              </a:ext>
            </a:extLst>
          </p:cNvPr>
          <p:cNvSpPr txBox="1"/>
          <p:nvPr/>
        </p:nvSpPr>
        <p:spPr>
          <a:xfrm>
            <a:off x="882919" y="3882856"/>
            <a:ext cx="2820853" cy="1754326"/>
          </a:xfrm>
          <a:prstGeom prst="rect">
            <a:avLst/>
          </a:prstGeom>
          <a:noFill/>
        </p:spPr>
        <p:txBody>
          <a:bodyPr wrap="square" rtlCol="0">
            <a:spAutoFit/>
          </a:bodyPr>
          <a:lstStyle/>
          <a:p>
            <a:pPr marL="285750" indent="-285750" algn="l">
              <a:buFont typeface="Arial" panose="020B0604020202020204" pitchFamily="34" charset="0"/>
              <a:buChar char="•"/>
            </a:pPr>
            <a:r>
              <a:rPr lang="en-US" sz="1800" b="1" dirty="0">
                <a:solidFill>
                  <a:schemeClr val="tx2"/>
                </a:solidFill>
              </a:rPr>
              <a:t>Shaft misalignment</a:t>
            </a:r>
          </a:p>
          <a:p>
            <a:pPr marL="285750" indent="-285750" algn="l">
              <a:buFont typeface="Arial" panose="020B0604020202020204" pitchFamily="34" charset="0"/>
              <a:buChar char="•"/>
            </a:pPr>
            <a:r>
              <a:rPr lang="en-US" sz="1800" b="1" dirty="0">
                <a:solidFill>
                  <a:schemeClr val="tx2"/>
                </a:solidFill>
              </a:rPr>
              <a:t>Axially moving shaft</a:t>
            </a:r>
          </a:p>
          <a:p>
            <a:pPr marL="285750" indent="-285750" algn="l">
              <a:buFont typeface="Arial" panose="020B0604020202020204" pitchFamily="34" charset="0"/>
              <a:buChar char="•"/>
            </a:pPr>
            <a:r>
              <a:rPr lang="en-US" sz="1800" b="1" dirty="0">
                <a:solidFill>
                  <a:schemeClr val="tx2"/>
                </a:solidFill>
              </a:rPr>
              <a:t>Friction</a:t>
            </a:r>
          </a:p>
          <a:p>
            <a:pPr marL="285750" indent="-285750" algn="l">
              <a:buFont typeface="Arial" panose="020B0604020202020204" pitchFamily="34" charset="0"/>
              <a:buChar char="•"/>
            </a:pPr>
            <a:r>
              <a:rPr lang="en-US" sz="1800" b="1" dirty="0">
                <a:solidFill>
                  <a:schemeClr val="tx2"/>
                </a:solidFill>
              </a:rPr>
              <a:t>Dry run</a:t>
            </a:r>
          </a:p>
          <a:p>
            <a:pPr marL="285750" indent="-285750">
              <a:buFont typeface="Arial" panose="020B0604020202020204" pitchFamily="34" charset="0"/>
              <a:buChar char="•"/>
            </a:pPr>
            <a:r>
              <a:rPr lang="en-US" sz="1800" b="1" dirty="0">
                <a:solidFill>
                  <a:schemeClr val="tx2"/>
                </a:solidFill>
              </a:rPr>
              <a:t>Changing load conditions</a:t>
            </a:r>
          </a:p>
        </p:txBody>
      </p:sp>
      <p:sp>
        <p:nvSpPr>
          <p:cNvPr id="13" name="TextBox 12">
            <a:extLst>
              <a:ext uri="{FF2B5EF4-FFF2-40B4-BE49-F238E27FC236}">
                <a16:creationId xmlns:a16="http://schemas.microsoft.com/office/drawing/2014/main" id="{2ACE39A9-5D82-4805-9C06-41C94D26B88E}"/>
              </a:ext>
            </a:extLst>
          </p:cNvPr>
          <p:cNvSpPr txBox="1"/>
          <p:nvPr/>
        </p:nvSpPr>
        <p:spPr>
          <a:xfrm>
            <a:off x="4318387" y="3882856"/>
            <a:ext cx="3033562" cy="1754326"/>
          </a:xfrm>
          <a:prstGeom prst="rect">
            <a:avLst/>
          </a:prstGeom>
          <a:noFill/>
        </p:spPr>
        <p:txBody>
          <a:bodyPr wrap="square" rtlCol="0">
            <a:spAutoFit/>
          </a:bodyPr>
          <a:lstStyle/>
          <a:p>
            <a:pPr marL="285750" indent="-285750">
              <a:buFont typeface="Arial" panose="020B0604020202020204" pitchFamily="34" charset="0"/>
              <a:buChar char="•"/>
            </a:pPr>
            <a:r>
              <a:rPr lang="en-US" sz="1800" b="1" dirty="0">
                <a:solidFill>
                  <a:schemeClr val="tx2"/>
                </a:solidFill>
              </a:rPr>
              <a:t>Abrasive fluids</a:t>
            </a:r>
          </a:p>
          <a:p>
            <a:pPr marL="285750" indent="-285750" algn="l">
              <a:buFont typeface="Arial" panose="020B0604020202020204" pitchFamily="34" charset="0"/>
              <a:buChar char="•"/>
            </a:pPr>
            <a:r>
              <a:rPr lang="en-US" sz="1800" b="1" dirty="0">
                <a:solidFill>
                  <a:schemeClr val="tx2"/>
                </a:solidFill>
              </a:rPr>
              <a:t>Inconsistent chemical additive concentrations</a:t>
            </a:r>
          </a:p>
          <a:p>
            <a:pPr marL="285750" indent="-285750" algn="l">
              <a:buFont typeface="Arial" panose="020B0604020202020204" pitchFamily="34" charset="0"/>
              <a:buChar char="•"/>
            </a:pPr>
            <a:r>
              <a:rPr lang="en-US" sz="1800" b="1" dirty="0">
                <a:solidFill>
                  <a:schemeClr val="tx2"/>
                </a:solidFill>
              </a:rPr>
              <a:t>Dirt on seal face</a:t>
            </a:r>
          </a:p>
          <a:p>
            <a:pPr marL="285750" indent="-285750" algn="l">
              <a:buFont typeface="Arial" panose="020B0604020202020204" pitchFamily="34" charset="0"/>
              <a:buChar char="•"/>
            </a:pPr>
            <a:r>
              <a:rPr lang="en-US" sz="1800" b="1" dirty="0">
                <a:solidFill>
                  <a:schemeClr val="tx2"/>
                </a:solidFill>
              </a:rPr>
              <a:t>Fractures</a:t>
            </a:r>
          </a:p>
          <a:p>
            <a:pPr marL="285750" indent="-285750" algn="l">
              <a:buFont typeface="Arial" panose="020B0604020202020204" pitchFamily="34" charset="0"/>
              <a:buChar char="•"/>
            </a:pPr>
            <a:r>
              <a:rPr lang="en-US" sz="1800" b="1" dirty="0">
                <a:solidFill>
                  <a:schemeClr val="tx2"/>
                </a:solidFill>
              </a:rPr>
              <a:t>Pressure changes</a:t>
            </a:r>
          </a:p>
        </p:txBody>
      </p:sp>
    </p:spTree>
    <p:extLst>
      <p:ext uri="{BB962C8B-B14F-4D97-AF65-F5344CB8AC3E}">
        <p14:creationId xmlns:p14="http://schemas.microsoft.com/office/powerpoint/2010/main" val="1652195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FF110A79-AA76-43EE-8F3A-CA6ABD96A3A8}"/>
              </a:ext>
            </a:extLst>
          </p:cNvPr>
          <p:cNvSpPr>
            <a:spLocks noGrp="1"/>
          </p:cNvSpPr>
          <p:nvPr>
            <p:ph type="title"/>
          </p:nvPr>
        </p:nvSpPr>
        <p:spPr>
          <a:xfrm>
            <a:off x="360000" y="360201"/>
            <a:ext cx="11472000" cy="814685"/>
          </a:xfrm>
        </p:spPr>
        <p:txBody>
          <a:bodyPr/>
          <a:lstStyle/>
          <a:p>
            <a:r>
              <a:rPr lang="en-US" dirty="0">
                <a:solidFill>
                  <a:srgbClr val="0C3052"/>
                </a:solidFill>
              </a:rPr>
              <a:t>Silicon Carbide (</a:t>
            </a:r>
            <a:r>
              <a:rPr lang="en-US" dirty="0" err="1">
                <a:solidFill>
                  <a:srgbClr val="0C3052"/>
                </a:solidFill>
              </a:rPr>
              <a:t>SiC</a:t>
            </a:r>
            <a:r>
              <a:rPr lang="en-US" dirty="0">
                <a:solidFill>
                  <a:srgbClr val="0C3052"/>
                </a:solidFill>
              </a:rPr>
              <a:t>) seal STANDARD</a:t>
            </a:r>
            <a:endParaRPr lang="en-US" dirty="0">
              <a:solidFill>
                <a:srgbClr val="029EE3"/>
              </a:solidFill>
            </a:endParaRPr>
          </a:p>
        </p:txBody>
      </p:sp>
      <p:sp>
        <p:nvSpPr>
          <p:cNvPr id="5" name="TextBox 4">
            <a:extLst>
              <a:ext uri="{FF2B5EF4-FFF2-40B4-BE49-F238E27FC236}">
                <a16:creationId xmlns:a16="http://schemas.microsoft.com/office/drawing/2014/main" id="{3545B19B-70AA-4ED7-8658-234425DB20A1}"/>
              </a:ext>
            </a:extLst>
          </p:cNvPr>
          <p:cNvSpPr txBox="1"/>
          <p:nvPr/>
        </p:nvSpPr>
        <p:spPr>
          <a:xfrm>
            <a:off x="12368428" y="5424630"/>
            <a:ext cx="1807400" cy="1323439"/>
          </a:xfrm>
          <a:prstGeom prst="rect">
            <a:avLst/>
          </a:prstGeom>
          <a:solidFill>
            <a:srgbClr val="FFC000"/>
          </a:solidFill>
        </p:spPr>
        <p:txBody>
          <a:bodyPr wrap="square" rtlCol="0">
            <a:spAutoFit/>
          </a:bodyPr>
          <a:lstStyle/>
          <a:p>
            <a:pPr algn="l"/>
            <a:r>
              <a:rPr lang="en-US" sz="800" b="1" dirty="0">
                <a:solidFill>
                  <a:schemeClr val="bg1"/>
                </a:solidFill>
              </a:rPr>
              <a:t>Is this page correct? Particularly the range for shaft seal. Implies that the seals have very limited temp range. Also which seal is standard Q5 or Q6? If Q5 then 194 deg F is not high enough!</a:t>
            </a:r>
          </a:p>
          <a:p>
            <a:pPr algn="l"/>
            <a:r>
              <a:rPr lang="en-US" sz="800" b="1" dirty="0">
                <a:solidFill>
                  <a:schemeClr val="bg1"/>
                </a:solidFill>
              </a:rPr>
              <a:t>The Q6 Celsius temp 120 needs to be updated to 248. If that is the standard that is great then we meet (not exceed) competition.</a:t>
            </a:r>
          </a:p>
        </p:txBody>
      </p:sp>
      <p:sp>
        <p:nvSpPr>
          <p:cNvPr id="8" name="Rectangle 7">
            <a:extLst>
              <a:ext uri="{FF2B5EF4-FFF2-40B4-BE49-F238E27FC236}">
                <a16:creationId xmlns:a16="http://schemas.microsoft.com/office/drawing/2014/main" id="{2A72D609-62B4-4B75-8391-8F7651385B0A}"/>
              </a:ext>
            </a:extLst>
          </p:cNvPr>
          <p:cNvSpPr/>
          <p:nvPr/>
        </p:nvSpPr>
        <p:spPr>
          <a:xfrm>
            <a:off x="597553" y="1233488"/>
            <a:ext cx="5337479" cy="4708981"/>
          </a:xfrm>
          <a:prstGeom prst="rect">
            <a:avLst/>
          </a:prstGeom>
        </p:spPr>
        <p:txBody>
          <a:bodyPr wrap="square">
            <a:spAutoFit/>
          </a:bodyPr>
          <a:lstStyle/>
          <a:p>
            <a:pPr marL="342900" indent="-342900">
              <a:buFont typeface="Arial" panose="020B0604020202020204" pitchFamily="34" charset="0"/>
              <a:buChar char="•"/>
            </a:pPr>
            <a:r>
              <a:rPr lang="en-US" sz="2000" dirty="0"/>
              <a:t>Grundfos NBS utilizes an innovative </a:t>
            </a:r>
            <a:r>
              <a:rPr lang="en-US" sz="2000" dirty="0" err="1"/>
              <a:t>SiC</a:t>
            </a:r>
            <a:r>
              <a:rPr lang="en-US" sz="2000" dirty="0"/>
              <a:t>/</a:t>
            </a:r>
            <a:r>
              <a:rPr lang="en-US" sz="2000" dirty="0" err="1"/>
              <a:t>SiC</a:t>
            </a:r>
            <a:r>
              <a:rPr lang="en-US" sz="2000" dirty="0"/>
              <a:t> hard face mechanical seal as standard</a:t>
            </a:r>
          </a:p>
          <a:p>
            <a:pPr marL="342900" indent="-342900">
              <a:buFont typeface="Arial" panose="020B0604020202020204" pitchFamily="34" charset="0"/>
              <a:buChar char="•"/>
            </a:pPr>
            <a:r>
              <a:rPr lang="en-US" sz="2000" dirty="0"/>
              <a:t>Best in class seal design uses the latest  materials and advanced features to improve performance</a:t>
            </a:r>
          </a:p>
          <a:p>
            <a:pPr marL="342900" indent="-342900">
              <a:buFont typeface="Arial" panose="020B0604020202020204" pitchFamily="34" charset="0"/>
              <a:buChar char="•"/>
            </a:pPr>
            <a:r>
              <a:rPr lang="en-US" sz="2000" dirty="0"/>
              <a:t>The eSiC-07 material provides longer life due to: broad chemical resistance, improved abrasives handling and excellent emergency running characteristics</a:t>
            </a:r>
          </a:p>
          <a:p>
            <a:pPr marL="342900" indent="-342900">
              <a:buFont typeface="Arial" panose="020B0604020202020204" pitchFamily="34" charset="0"/>
              <a:buChar char="•"/>
            </a:pPr>
            <a:r>
              <a:rPr lang="en-US" sz="2000" dirty="0"/>
              <a:t>EPDM elastomers allow for a wide temperature range</a:t>
            </a:r>
          </a:p>
          <a:p>
            <a:pPr marL="342900" indent="-342900">
              <a:buFont typeface="Arial" panose="020B0604020202020204" pitchFamily="34" charset="0"/>
              <a:buChar char="•"/>
            </a:pPr>
            <a:r>
              <a:rPr lang="en-US" sz="2000" dirty="0"/>
              <a:t>PEEK-PTFE disk has excellent wear characteristics, improved sliding behavior and a self-cleaning surface which allows for better adjustment under variable load conditions </a:t>
            </a:r>
          </a:p>
        </p:txBody>
      </p:sp>
      <p:pic>
        <p:nvPicPr>
          <p:cNvPr id="12" name="Picture 11" descr="A picture containing dark, gear&#10;&#10;Description automatically generated">
            <a:extLst>
              <a:ext uri="{FF2B5EF4-FFF2-40B4-BE49-F238E27FC236}">
                <a16:creationId xmlns:a16="http://schemas.microsoft.com/office/drawing/2014/main" id="{01F0A96D-F02F-41A6-AF94-514D1D15D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3226" y="1116767"/>
            <a:ext cx="5352169" cy="5352169"/>
          </a:xfrm>
          <a:prstGeom prst="rect">
            <a:avLst/>
          </a:prstGeom>
        </p:spPr>
      </p:pic>
      <p:sp>
        <p:nvSpPr>
          <p:cNvPr id="16" name="TextBox 15">
            <a:extLst>
              <a:ext uri="{FF2B5EF4-FFF2-40B4-BE49-F238E27FC236}">
                <a16:creationId xmlns:a16="http://schemas.microsoft.com/office/drawing/2014/main" id="{138D3A52-5BF3-4EA1-98D7-FF7546902853}"/>
              </a:ext>
            </a:extLst>
          </p:cNvPr>
          <p:cNvSpPr txBox="1"/>
          <p:nvPr/>
        </p:nvSpPr>
        <p:spPr>
          <a:xfrm>
            <a:off x="6183344" y="3270022"/>
            <a:ext cx="2386885" cy="338554"/>
          </a:xfrm>
          <a:prstGeom prst="rect">
            <a:avLst/>
          </a:prstGeom>
          <a:noFill/>
        </p:spPr>
        <p:txBody>
          <a:bodyPr wrap="square" rtlCol="0">
            <a:spAutoFit/>
          </a:bodyPr>
          <a:lstStyle/>
          <a:p>
            <a:pPr algn="l"/>
            <a:r>
              <a:rPr lang="en-US" sz="1600" b="1" dirty="0">
                <a:solidFill>
                  <a:srgbClr val="029EE3"/>
                </a:solidFill>
              </a:rPr>
              <a:t>PEEK-PTFE disk</a:t>
            </a:r>
          </a:p>
        </p:txBody>
      </p:sp>
      <p:cxnSp>
        <p:nvCxnSpPr>
          <p:cNvPr id="18" name="Straight Connector 17">
            <a:extLst>
              <a:ext uri="{FF2B5EF4-FFF2-40B4-BE49-F238E27FC236}">
                <a16:creationId xmlns:a16="http://schemas.microsoft.com/office/drawing/2014/main" id="{865BDFF9-47EF-42EC-A1E5-C62BC6A9D3DB}"/>
              </a:ext>
            </a:extLst>
          </p:cNvPr>
          <p:cNvCxnSpPr>
            <a:cxnSpLocks/>
          </p:cNvCxnSpPr>
          <p:nvPr/>
        </p:nvCxnSpPr>
        <p:spPr>
          <a:xfrm>
            <a:off x="6225072" y="4811505"/>
            <a:ext cx="2982423" cy="0"/>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40E2AC5-7742-4397-9AEC-D264B40F8D70}"/>
              </a:ext>
            </a:extLst>
          </p:cNvPr>
          <p:cNvCxnSpPr/>
          <p:nvPr/>
        </p:nvCxnSpPr>
        <p:spPr>
          <a:xfrm flipV="1">
            <a:off x="6225072" y="3587978"/>
            <a:ext cx="2868168" cy="0"/>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4578C4A-61B3-43AD-9DFC-93ED6099F5E5}"/>
              </a:ext>
            </a:extLst>
          </p:cNvPr>
          <p:cNvSpPr txBox="1"/>
          <p:nvPr/>
        </p:nvSpPr>
        <p:spPr>
          <a:xfrm>
            <a:off x="6204285" y="4484216"/>
            <a:ext cx="2386885" cy="338554"/>
          </a:xfrm>
          <a:prstGeom prst="rect">
            <a:avLst/>
          </a:prstGeom>
          <a:noFill/>
        </p:spPr>
        <p:txBody>
          <a:bodyPr wrap="square" rtlCol="0">
            <a:spAutoFit/>
          </a:bodyPr>
          <a:lstStyle/>
          <a:p>
            <a:pPr algn="l"/>
            <a:r>
              <a:rPr lang="en-US" sz="1600" b="1" dirty="0">
                <a:solidFill>
                  <a:srgbClr val="029EE3"/>
                </a:solidFill>
              </a:rPr>
              <a:t>eSiC-07</a:t>
            </a:r>
          </a:p>
        </p:txBody>
      </p:sp>
      <p:grpSp>
        <p:nvGrpSpPr>
          <p:cNvPr id="27" name="Group 26">
            <a:extLst>
              <a:ext uri="{FF2B5EF4-FFF2-40B4-BE49-F238E27FC236}">
                <a16:creationId xmlns:a16="http://schemas.microsoft.com/office/drawing/2014/main" id="{2EDD01BB-7418-4686-8279-3D4DEE253F55}"/>
              </a:ext>
            </a:extLst>
          </p:cNvPr>
          <p:cNvGrpSpPr/>
          <p:nvPr/>
        </p:nvGrpSpPr>
        <p:grpSpPr>
          <a:xfrm>
            <a:off x="10065152" y="258482"/>
            <a:ext cx="1087978" cy="925929"/>
            <a:chOff x="10065152" y="258482"/>
            <a:chExt cx="1087978" cy="925929"/>
          </a:xfrm>
        </p:grpSpPr>
        <p:sp>
          <p:nvSpPr>
            <p:cNvPr id="28" name="TextBox 27">
              <a:extLst>
                <a:ext uri="{FF2B5EF4-FFF2-40B4-BE49-F238E27FC236}">
                  <a16:creationId xmlns:a16="http://schemas.microsoft.com/office/drawing/2014/main" id="{DC1DF002-04CB-4994-A562-FC3E0BE83A9B}"/>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29" name="Picture 28" descr="Icon&#10;&#10;Description automatically generated">
              <a:extLst>
                <a:ext uri="{FF2B5EF4-FFF2-40B4-BE49-F238E27FC236}">
                  <a16:creationId xmlns:a16="http://schemas.microsoft.com/office/drawing/2014/main" id="{F396795F-3EE1-46B2-8EF2-51C7C3881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30" name="Group 29">
            <a:extLst>
              <a:ext uri="{FF2B5EF4-FFF2-40B4-BE49-F238E27FC236}">
                <a16:creationId xmlns:a16="http://schemas.microsoft.com/office/drawing/2014/main" id="{5578C316-C996-4B1B-974E-6B36824EFEAA}"/>
              </a:ext>
            </a:extLst>
          </p:cNvPr>
          <p:cNvGrpSpPr/>
          <p:nvPr/>
        </p:nvGrpSpPr>
        <p:grpSpPr>
          <a:xfrm>
            <a:off x="11047919" y="258482"/>
            <a:ext cx="1120382" cy="925929"/>
            <a:chOff x="11047919" y="258482"/>
            <a:chExt cx="1120382" cy="925929"/>
          </a:xfrm>
        </p:grpSpPr>
        <p:sp>
          <p:nvSpPr>
            <p:cNvPr id="31" name="TextBox 30">
              <a:extLst>
                <a:ext uri="{FF2B5EF4-FFF2-40B4-BE49-F238E27FC236}">
                  <a16:creationId xmlns:a16="http://schemas.microsoft.com/office/drawing/2014/main" id="{695456D3-E24F-4C8A-9322-80A4F5357C2E}"/>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32" name="Picture 31" descr="Icon&#10;&#10;Description automatically generated">
              <a:extLst>
                <a:ext uri="{FF2B5EF4-FFF2-40B4-BE49-F238E27FC236}">
                  <a16:creationId xmlns:a16="http://schemas.microsoft.com/office/drawing/2014/main" id="{01C0412E-8BEC-4AD9-AFEB-B57AA81CC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33" name="Group 32">
            <a:extLst>
              <a:ext uri="{FF2B5EF4-FFF2-40B4-BE49-F238E27FC236}">
                <a16:creationId xmlns:a16="http://schemas.microsoft.com/office/drawing/2014/main" id="{860EFBFA-E8FA-46C3-89E0-A52DC00BBBD6}"/>
              </a:ext>
            </a:extLst>
          </p:cNvPr>
          <p:cNvGrpSpPr/>
          <p:nvPr/>
        </p:nvGrpSpPr>
        <p:grpSpPr>
          <a:xfrm>
            <a:off x="8981824" y="258482"/>
            <a:ext cx="1233486" cy="925929"/>
            <a:chOff x="8981824" y="258482"/>
            <a:chExt cx="1233486" cy="925929"/>
          </a:xfrm>
        </p:grpSpPr>
        <p:sp>
          <p:nvSpPr>
            <p:cNvPr id="34" name="TextBox 33">
              <a:extLst>
                <a:ext uri="{FF2B5EF4-FFF2-40B4-BE49-F238E27FC236}">
                  <a16:creationId xmlns:a16="http://schemas.microsoft.com/office/drawing/2014/main" id="{2582CADB-378E-4C0D-A111-717144D8C82E}"/>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35" name="Picture 34" descr="Icon&#10;&#10;Description automatically generated">
              <a:extLst>
                <a:ext uri="{FF2B5EF4-FFF2-40B4-BE49-F238E27FC236}">
                  <a16:creationId xmlns:a16="http://schemas.microsoft.com/office/drawing/2014/main" id="{C3CFC421-CD6A-44A9-957D-4026A757F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spTree>
    <p:extLst>
      <p:ext uri="{BB962C8B-B14F-4D97-AF65-F5344CB8AC3E}">
        <p14:creationId xmlns:p14="http://schemas.microsoft.com/office/powerpoint/2010/main" val="549699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DCFE6FD-D185-44B7-A954-67BF36C9FC0A}"/>
              </a:ext>
            </a:extLst>
          </p:cNvPr>
          <p:cNvPicPr>
            <a:picLocks noChangeAspect="1"/>
          </p:cNvPicPr>
          <p:nvPr/>
        </p:nvPicPr>
        <p:blipFill rotWithShape="1">
          <a:blip r:embed="rId2"/>
          <a:srcRect l="444"/>
          <a:stretch/>
        </p:blipFill>
        <p:spPr>
          <a:xfrm>
            <a:off x="20" y="10"/>
            <a:ext cx="12191980" cy="6857990"/>
          </a:xfrm>
          <a:prstGeom prst="rect">
            <a:avLst/>
          </a:prstGeom>
          <a:noFill/>
        </p:spPr>
      </p:pic>
    </p:spTree>
    <p:extLst>
      <p:ext uri="{BB962C8B-B14F-4D97-AF65-F5344CB8AC3E}">
        <p14:creationId xmlns:p14="http://schemas.microsoft.com/office/powerpoint/2010/main" val="3887289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137A21-2E42-FB4B-8D9B-5B65486AEEFB}"/>
              </a:ext>
            </a:extLst>
          </p:cNvPr>
          <p:cNvSpPr>
            <a:spLocks noGrp="1"/>
          </p:cNvSpPr>
          <p:nvPr>
            <p:ph type="sldNum" sz="quarter" idx="4"/>
          </p:nvPr>
        </p:nvSpPr>
        <p:spPr/>
        <p:txBody>
          <a:bodyPr/>
          <a:lstStyle/>
          <a:p>
            <a:fld id="{CBCF9B5F-7303-487F-84C3-25EFE368C5C8}" type="slidenum">
              <a:rPr lang="en-GB" smtClean="0"/>
              <a:pPr/>
              <a:t>20</a:t>
            </a:fld>
            <a:endParaRPr lang="en-GB"/>
          </a:p>
        </p:txBody>
      </p:sp>
      <p:sp>
        <p:nvSpPr>
          <p:cNvPr id="6" name="Title 5">
            <a:extLst>
              <a:ext uri="{FF2B5EF4-FFF2-40B4-BE49-F238E27FC236}">
                <a16:creationId xmlns:a16="http://schemas.microsoft.com/office/drawing/2014/main" id="{2F9693ED-89A5-F048-A108-9B26599368DD}"/>
              </a:ext>
            </a:extLst>
          </p:cNvPr>
          <p:cNvSpPr>
            <a:spLocks noGrp="1"/>
          </p:cNvSpPr>
          <p:nvPr>
            <p:ph type="title"/>
          </p:nvPr>
        </p:nvSpPr>
        <p:spPr/>
        <p:txBody>
          <a:bodyPr/>
          <a:lstStyle/>
          <a:p>
            <a:r>
              <a:rPr lang="en-GB" dirty="0"/>
              <a:t>Simplicity: </a:t>
            </a:r>
            <a:r>
              <a:rPr lang="en-GB" b="0" dirty="0"/>
              <a:t>Did you know that…</a:t>
            </a:r>
          </a:p>
        </p:txBody>
      </p:sp>
      <p:sp>
        <p:nvSpPr>
          <p:cNvPr id="10" name="Rectangle 9">
            <a:extLst>
              <a:ext uri="{FF2B5EF4-FFF2-40B4-BE49-F238E27FC236}">
                <a16:creationId xmlns:a16="http://schemas.microsoft.com/office/drawing/2014/main" id="{CDCA1B6D-3AD3-5E44-872D-E655BBC32707}"/>
              </a:ext>
            </a:extLst>
          </p:cNvPr>
          <p:cNvSpPr/>
          <p:nvPr/>
        </p:nvSpPr>
        <p:spPr>
          <a:xfrm>
            <a:off x="270066" y="6158671"/>
            <a:ext cx="6096000" cy="215444"/>
          </a:xfrm>
          <a:prstGeom prst="rect">
            <a:avLst/>
          </a:prstGeom>
        </p:spPr>
        <p:txBody>
          <a:bodyPr>
            <a:spAutoFit/>
          </a:bodyPr>
          <a:lstStyle/>
          <a:p>
            <a:r>
              <a:rPr lang="en-GB" sz="800"/>
              <a:t>*Source: Institute for Building Efficiency</a:t>
            </a:r>
          </a:p>
        </p:txBody>
      </p:sp>
      <p:sp>
        <p:nvSpPr>
          <p:cNvPr id="7" name="Rectangle 6">
            <a:extLst>
              <a:ext uri="{FF2B5EF4-FFF2-40B4-BE49-F238E27FC236}">
                <a16:creationId xmlns:a16="http://schemas.microsoft.com/office/drawing/2014/main" id="{B8D63224-1D89-6747-95BA-BE90DF566415}"/>
              </a:ext>
            </a:extLst>
          </p:cNvPr>
          <p:cNvSpPr/>
          <p:nvPr/>
        </p:nvSpPr>
        <p:spPr>
          <a:xfrm>
            <a:off x="5013225" y="1950420"/>
            <a:ext cx="6397575" cy="2957156"/>
          </a:xfrm>
          <a:prstGeom prst="rect">
            <a:avLst/>
          </a:prstGeom>
        </p:spPr>
        <p:txBody>
          <a:bodyPr wrap="square">
            <a:spAutoFit/>
          </a:bodyPr>
          <a:lstStyle/>
          <a:p>
            <a:pPr lvl="0" algn="ctr">
              <a:lnSpc>
                <a:spcPct val="80000"/>
              </a:lnSpc>
              <a:defRPr/>
            </a:pPr>
            <a:r>
              <a:rPr lang="en-US" sz="4400" dirty="0">
                <a:solidFill>
                  <a:srgbClr val="0C3052"/>
                </a:solidFill>
              </a:rPr>
              <a:t>Poor maintenance practices can increase energy consumption by </a:t>
            </a:r>
          </a:p>
          <a:p>
            <a:pPr lvl="0" algn="ctr">
              <a:lnSpc>
                <a:spcPct val="80000"/>
              </a:lnSpc>
              <a:defRPr/>
            </a:pPr>
            <a:endParaRPr lang="en-US" sz="1050" dirty="0">
              <a:solidFill>
                <a:schemeClr val="bg1"/>
              </a:solidFill>
            </a:endParaRPr>
          </a:p>
          <a:p>
            <a:pPr lvl="0" algn="ctr">
              <a:lnSpc>
                <a:spcPct val="80000"/>
              </a:lnSpc>
              <a:defRPr/>
            </a:pPr>
            <a:r>
              <a:rPr lang="en-US" sz="8800" b="1" dirty="0">
                <a:solidFill>
                  <a:srgbClr val="029EE3"/>
                </a:solidFill>
              </a:rPr>
              <a:t>30-60%*</a:t>
            </a:r>
          </a:p>
        </p:txBody>
      </p:sp>
      <p:pic>
        <p:nvPicPr>
          <p:cNvPr id="4" name="Picture 3">
            <a:extLst>
              <a:ext uri="{FF2B5EF4-FFF2-40B4-BE49-F238E27FC236}">
                <a16:creationId xmlns:a16="http://schemas.microsoft.com/office/drawing/2014/main" id="{44AA6E08-4ACC-4E4F-B86D-EAFBA5B55AC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90651" y="1523269"/>
            <a:ext cx="2939918" cy="38114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755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8D888C-95F4-4C99-B1B7-ECA1062DDCEA}"/>
              </a:ext>
            </a:extLst>
          </p:cNvPr>
          <p:cNvPicPr>
            <a:picLocks noChangeAspect="1"/>
          </p:cNvPicPr>
          <p:nvPr/>
        </p:nvPicPr>
        <p:blipFill>
          <a:blip r:embed="rId3"/>
          <a:stretch>
            <a:fillRect/>
          </a:stretch>
        </p:blipFill>
        <p:spPr>
          <a:xfrm>
            <a:off x="5518376" y="523054"/>
            <a:ext cx="6365404" cy="5811891"/>
          </a:xfrm>
          <a:prstGeom prst="rect">
            <a:avLst/>
          </a:prstGeom>
        </p:spPr>
      </p:pic>
      <p:sp>
        <p:nvSpPr>
          <p:cNvPr id="3" name="Slide Number Placeholder 2">
            <a:extLst>
              <a:ext uri="{FF2B5EF4-FFF2-40B4-BE49-F238E27FC236}">
                <a16:creationId xmlns:a16="http://schemas.microsoft.com/office/drawing/2014/main" id="{6ACCFF8B-3DB8-486F-9883-BFECCAC691BD}"/>
              </a:ext>
            </a:extLst>
          </p:cNvPr>
          <p:cNvSpPr>
            <a:spLocks noGrp="1"/>
          </p:cNvSpPr>
          <p:nvPr>
            <p:ph type="sldNum" sz="quarter" idx="4294967295"/>
          </p:nvPr>
        </p:nvSpPr>
        <p:spPr>
          <a:xfrm>
            <a:off x="11410800" y="6086350"/>
            <a:ext cx="601200" cy="365125"/>
          </a:xfrm>
        </p:spPr>
        <p:txBody>
          <a:bodyPr/>
          <a:lstStyle/>
          <a:p>
            <a:fld id="{CBCF9B5F-7303-487F-84C3-25EFE368C5C8}" type="slidenum">
              <a:rPr lang="en-GB" smtClean="0"/>
              <a:pPr/>
              <a:t>21</a:t>
            </a:fld>
            <a:endParaRPr lang="en-GB"/>
          </a:p>
        </p:txBody>
      </p:sp>
      <p:sp>
        <p:nvSpPr>
          <p:cNvPr id="10" name="Title 4">
            <a:extLst>
              <a:ext uri="{FF2B5EF4-FFF2-40B4-BE49-F238E27FC236}">
                <a16:creationId xmlns:a16="http://schemas.microsoft.com/office/drawing/2014/main" id="{FF110A79-AA76-43EE-8F3A-CA6ABD96A3A8}"/>
              </a:ext>
            </a:extLst>
          </p:cNvPr>
          <p:cNvSpPr>
            <a:spLocks noGrp="1"/>
          </p:cNvSpPr>
          <p:nvPr>
            <p:ph type="title"/>
          </p:nvPr>
        </p:nvSpPr>
        <p:spPr>
          <a:xfrm>
            <a:off x="360000" y="360201"/>
            <a:ext cx="11472000" cy="814685"/>
          </a:xfrm>
        </p:spPr>
        <p:txBody>
          <a:bodyPr/>
          <a:lstStyle/>
          <a:p>
            <a:r>
              <a:rPr lang="en-US" dirty="0">
                <a:solidFill>
                  <a:srgbClr val="0C3052"/>
                </a:solidFill>
              </a:rPr>
              <a:t>Easy serviceability</a:t>
            </a:r>
            <a:endParaRPr lang="en-US" dirty="0">
              <a:solidFill>
                <a:srgbClr val="029EE3"/>
              </a:solidFill>
            </a:endParaRPr>
          </a:p>
        </p:txBody>
      </p:sp>
      <p:sp>
        <p:nvSpPr>
          <p:cNvPr id="6" name="TextBox 5">
            <a:extLst>
              <a:ext uri="{FF2B5EF4-FFF2-40B4-BE49-F238E27FC236}">
                <a16:creationId xmlns:a16="http://schemas.microsoft.com/office/drawing/2014/main" id="{60D0A176-E647-4C19-93D0-489B3A1772C0}"/>
              </a:ext>
            </a:extLst>
          </p:cNvPr>
          <p:cNvSpPr txBox="1"/>
          <p:nvPr/>
        </p:nvSpPr>
        <p:spPr>
          <a:xfrm>
            <a:off x="435182" y="1501819"/>
            <a:ext cx="5008013" cy="2862322"/>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a:t>Pump design optimized for easy installation, easy service and low maintenance costs</a:t>
            </a:r>
          </a:p>
          <a:p>
            <a:pPr marL="342900" indent="-342900">
              <a:buFont typeface="Arial" panose="020B0604020202020204" pitchFamily="34" charset="0"/>
              <a:buChar char="•"/>
            </a:pPr>
            <a:r>
              <a:rPr lang="en-US" sz="2000" dirty="0"/>
              <a:t>Axially split, rigid coupling enhances ease of service with reduced maintenance costs</a:t>
            </a:r>
          </a:p>
          <a:p>
            <a:pPr marL="342900" indent="-342900">
              <a:buFont typeface="Arial" panose="020B0604020202020204" pitchFamily="34" charset="0"/>
              <a:buChar char="•"/>
            </a:pPr>
            <a:r>
              <a:rPr lang="en-US" sz="2000" dirty="0"/>
              <a:t>Back pull-out design</a:t>
            </a:r>
          </a:p>
          <a:p>
            <a:pPr marL="342900" indent="-342900">
              <a:buFont typeface="Arial" panose="020B0604020202020204" pitchFamily="34" charset="0"/>
              <a:buChar char="•"/>
            </a:pPr>
            <a:r>
              <a:rPr lang="en-US" sz="2000" dirty="0"/>
              <a:t>Spacer coupling allows for rapid mechanical seal access without removing the motor</a:t>
            </a:r>
          </a:p>
        </p:txBody>
      </p:sp>
      <p:grpSp>
        <p:nvGrpSpPr>
          <p:cNvPr id="7" name="Group 6">
            <a:extLst>
              <a:ext uri="{FF2B5EF4-FFF2-40B4-BE49-F238E27FC236}">
                <a16:creationId xmlns:a16="http://schemas.microsoft.com/office/drawing/2014/main" id="{B390BA47-F12E-45DA-8589-E03679BEF245}"/>
              </a:ext>
            </a:extLst>
          </p:cNvPr>
          <p:cNvGrpSpPr/>
          <p:nvPr/>
        </p:nvGrpSpPr>
        <p:grpSpPr>
          <a:xfrm>
            <a:off x="10065152" y="258482"/>
            <a:ext cx="1087978" cy="925929"/>
            <a:chOff x="10065152" y="258482"/>
            <a:chExt cx="1087978" cy="925929"/>
          </a:xfrm>
        </p:grpSpPr>
        <p:sp>
          <p:nvSpPr>
            <p:cNvPr id="9" name="TextBox 8">
              <a:extLst>
                <a:ext uri="{FF2B5EF4-FFF2-40B4-BE49-F238E27FC236}">
                  <a16:creationId xmlns:a16="http://schemas.microsoft.com/office/drawing/2014/main" id="{BC24CAD1-1365-4C0F-B8B3-258177D2064C}"/>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11" name="Picture 10" descr="Icon&#10;&#10;Description automatically generated">
              <a:extLst>
                <a:ext uri="{FF2B5EF4-FFF2-40B4-BE49-F238E27FC236}">
                  <a16:creationId xmlns:a16="http://schemas.microsoft.com/office/drawing/2014/main" id="{88C4B9EC-145C-451F-A2CF-EFE108A9A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12" name="Group 11">
            <a:extLst>
              <a:ext uri="{FF2B5EF4-FFF2-40B4-BE49-F238E27FC236}">
                <a16:creationId xmlns:a16="http://schemas.microsoft.com/office/drawing/2014/main" id="{D1930675-D77D-4692-9AEB-BA203A3A2E1D}"/>
              </a:ext>
            </a:extLst>
          </p:cNvPr>
          <p:cNvGrpSpPr/>
          <p:nvPr/>
        </p:nvGrpSpPr>
        <p:grpSpPr>
          <a:xfrm>
            <a:off x="11047919" y="258482"/>
            <a:ext cx="1120382" cy="925929"/>
            <a:chOff x="11047919" y="258482"/>
            <a:chExt cx="1120382" cy="925929"/>
          </a:xfrm>
        </p:grpSpPr>
        <p:sp>
          <p:nvSpPr>
            <p:cNvPr id="13" name="TextBox 12">
              <a:extLst>
                <a:ext uri="{FF2B5EF4-FFF2-40B4-BE49-F238E27FC236}">
                  <a16:creationId xmlns:a16="http://schemas.microsoft.com/office/drawing/2014/main" id="{44F7AA74-DF07-488E-B9DC-F62239DB331C}"/>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14" name="Picture 13" descr="Icon&#10;&#10;Description automatically generated">
              <a:extLst>
                <a:ext uri="{FF2B5EF4-FFF2-40B4-BE49-F238E27FC236}">
                  <a16:creationId xmlns:a16="http://schemas.microsoft.com/office/drawing/2014/main" id="{0B70A6EB-3164-4DB6-AC3C-309570F06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15" name="Group 14">
            <a:extLst>
              <a:ext uri="{FF2B5EF4-FFF2-40B4-BE49-F238E27FC236}">
                <a16:creationId xmlns:a16="http://schemas.microsoft.com/office/drawing/2014/main" id="{71D3F9BE-50F2-4D41-ABAA-B86A9B1F901B}"/>
              </a:ext>
            </a:extLst>
          </p:cNvPr>
          <p:cNvGrpSpPr/>
          <p:nvPr/>
        </p:nvGrpSpPr>
        <p:grpSpPr>
          <a:xfrm>
            <a:off x="8981824" y="258482"/>
            <a:ext cx="1233486" cy="925929"/>
            <a:chOff x="8981824" y="258482"/>
            <a:chExt cx="1233486" cy="925929"/>
          </a:xfrm>
        </p:grpSpPr>
        <p:sp>
          <p:nvSpPr>
            <p:cNvPr id="16" name="TextBox 15">
              <a:extLst>
                <a:ext uri="{FF2B5EF4-FFF2-40B4-BE49-F238E27FC236}">
                  <a16:creationId xmlns:a16="http://schemas.microsoft.com/office/drawing/2014/main" id="{EF92DB17-EACD-4BB2-BC9F-BF34BB1328EC}"/>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17" name="Picture 16" descr="Icon&#10;&#10;Description automatically generated">
              <a:extLst>
                <a:ext uri="{FF2B5EF4-FFF2-40B4-BE49-F238E27FC236}">
                  <a16:creationId xmlns:a16="http://schemas.microsoft.com/office/drawing/2014/main" id="{64DC7214-920B-4F78-9AE1-C09D22235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pic>
        <p:nvPicPr>
          <p:cNvPr id="18" name="Picture 17" descr="A picture containing text, outdoor, sign&#10;&#10;Description automatically generated">
            <a:extLst>
              <a:ext uri="{FF2B5EF4-FFF2-40B4-BE49-F238E27FC236}">
                <a16:creationId xmlns:a16="http://schemas.microsoft.com/office/drawing/2014/main" id="{F3FE3B08-F7B7-4EA7-94C9-DDD150B2E3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314" y="4506165"/>
            <a:ext cx="3253648" cy="17000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2033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137A21-2E42-FB4B-8D9B-5B65486AEEFB}"/>
              </a:ext>
            </a:extLst>
          </p:cNvPr>
          <p:cNvSpPr>
            <a:spLocks noGrp="1"/>
          </p:cNvSpPr>
          <p:nvPr>
            <p:ph type="sldNum" sz="quarter" idx="4"/>
          </p:nvPr>
        </p:nvSpPr>
        <p:spPr/>
        <p:txBody>
          <a:bodyPr/>
          <a:lstStyle/>
          <a:p>
            <a:fld id="{CBCF9B5F-7303-487F-84C3-25EFE368C5C8}" type="slidenum">
              <a:rPr lang="en-GB" smtClean="0"/>
              <a:pPr/>
              <a:t>22</a:t>
            </a:fld>
            <a:endParaRPr lang="en-GB"/>
          </a:p>
        </p:txBody>
      </p:sp>
      <p:sp>
        <p:nvSpPr>
          <p:cNvPr id="6" name="Title 5">
            <a:extLst>
              <a:ext uri="{FF2B5EF4-FFF2-40B4-BE49-F238E27FC236}">
                <a16:creationId xmlns:a16="http://schemas.microsoft.com/office/drawing/2014/main" id="{2F9693ED-89A5-F048-A108-9B26599368DD}"/>
              </a:ext>
            </a:extLst>
          </p:cNvPr>
          <p:cNvSpPr>
            <a:spLocks noGrp="1"/>
          </p:cNvSpPr>
          <p:nvPr>
            <p:ph type="title"/>
          </p:nvPr>
        </p:nvSpPr>
        <p:spPr/>
        <p:txBody>
          <a:bodyPr/>
          <a:lstStyle/>
          <a:p>
            <a:r>
              <a:rPr lang="en-GB" dirty="0"/>
              <a:t>The industry’s least expensive installation</a:t>
            </a:r>
            <a:endParaRPr lang="en-GB" b="0" dirty="0"/>
          </a:p>
        </p:txBody>
      </p:sp>
      <p:sp>
        <p:nvSpPr>
          <p:cNvPr id="8" name="Rechteck 20">
            <a:extLst>
              <a:ext uri="{FF2B5EF4-FFF2-40B4-BE49-F238E27FC236}">
                <a16:creationId xmlns:a16="http://schemas.microsoft.com/office/drawing/2014/main" id="{92957721-76B7-874E-A54B-B31361F99079}"/>
              </a:ext>
            </a:extLst>
          </p:cNvPr>
          <p:cNvSpPr/>
          <p:nvPr/>
        </p:nvSpPr>
        <p:spPr bwMode="gray">
          <a:xfrm>
            <a:off x="1915885" y="1596817"/>
            <a:ext cx="8998305" cy="3664366"/>
          </a:xfrm>
          <a:prstGeom prst="snip2DiagRect">
            <a:avLst>
              <a:gd name="adj1" fmla="val 0"/>
              <a:gd name="adj2" fmla="val 14599"/>
            </a:avLst>
          </a:prstGeom>
          <a:solidFill>
            <a:srgbClr val="139DE0">
              <a:alpha val="89804"/>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224000" bIns="252000" rtlCol="0" anchor="t"/>
          <a:lstStyle/>
          <a:p>
            <a:pPr algn="ctr">
              <a:lnSpc>
                <a:spcPct val="80000"/>
              </a:lnSpc>
            </a:pPr>
            <a:endParaRPr lang="en-US" sz="1800">
              <a:latin typeface="Bebas Neue" panose="020B0506020202020201" pitchFamily="34" charset="0"/>
            </a:endParaRPr>
          </a:p>
        </p:txBody>
      </p:sp>
      <p:sp>
        <p:nvSpPr>
          <p:cNvPr id="10" name="Rectangle 9">
            <a:extLst>
              <a:ext uri="{FF2B5EF4-FFF2-40B4-BE49-F238E27FC236}">
                <a16:creationId xmlns:a16="http://schemas.microsoft.com/office/drawing/2014/main" id="{CDCA1B6D-3AD3-5E44-872D-E655BBC32707}"/>
              </a:ext>
            </a:extLst>
          </p:cNvPr>
          <p:cNvSpPr/>
          <p:nvPr/>
        </p:nvSpPr>
        <p:spPr>
          <a:xfrm>
            <a:off x="270066" y="6158671"/>
            <a:ext cx="6096000" cy="215444"/>
          </a:xfrm>
          <a:prstGeom prst="rect">
            <a:avLst/>
          </a:prstGeom>
        </p:spPr>
        <p:txBody>
          <a:bodyPr>
            <a:spAutoFit/>
          </a:bodyPr>
          <a:lstStyle/>
          <a:p>
            <a:r>
              <a:rPr lang="en-GB" sz="800"/>
              <a:t>*Source: Institute for Building Efficiency</a:t>
            </a:r>
          </a:p>
        </p:txBody>
      </p:sp>
      <p:sp>
        <p:nvSpPr>
          <p:cNvPr id="2" name="TextBox 1">
            <a:extLst>
              <a:ext uri="{FF2B5EF4-FFF2-40B4-BE49-F238E27FC236}">
                <a16:creationId xmlns:a16="http://schemas.microsoft.com/office/drawing/2014/main" id="{F33D0143-5FD0-4190-BC89-09219037F660}"/>
              </a:ext>
            </a:extLst>
          </p:cNvPr>
          <p:cNvSpPr txBox="1"/>
          <p:nvPr/>
        </p:nvSpPr>
        <p:spPr>
          <a:xfrm>
            <a:off x="2310255" y="2027885"/>
            <a:ext cx="2652303" cy="1200329"/>
          </a:xfrm>
          <a:prstGeom prst="rect">
            <a:avLst/>
          </a:prstGeom>
          <a:noFill/>
        </p:spPr>
        <p:txBody>
          <a:bodyPr wrap="square" rtlCol="0">
            <a:spAutoFit/>
          </a:bodyPr>
          <a:lstStyle/>
          <a:p>
            <a:pPr algn="r"/>
            <a:r>
              <a:rPr lang="en-US" sz="1800" dirty="0">
                <a:solidFill>
                  <a:schemeClr val="bg1"/>
                </a:solidFill>
              </a:rPr>
              <a:t>No baseplate or grouting</a:t>
            </a:r>
          </a:p>
          <a:p>
            <a:pPr algn="r"/>
            <a:endParaRPr lang="en-US" sz="1800" dirty="0">
              <a:solidFill>
                <a:schemeClr val="bg1"/>
              </a:solidFill>
            </a:endParaRPr>
          </a:p>
          <a:p>
            <a:pPr algn="r"/>
            <a:endParaRPr lang="en-US" sz="1800" dirty="0">
              <a:solidFill>
                <a:schemeClr val="bg1"/>
              </a:solidFill>
            </a:endParaRPr>
          </a:p>
          <a:p>
            <a:pPr algn="r"/>
            <a:r>
              <a:rPr lang="en-US" sz="1800" dirty="0">
                <a:solidFill>
                  <a:schemeClr val="bg1"/>
                </a:solidFill>
              </a:rPr>
              <a:t>No alignment</a:t>
            </a:r>
          </a:p>
        </p:txBody>
      </p:sp>
      <p:sp>
        <p:nvSpPr>
          <p:cNvPr id="12" name="Arrow: Right 11">
            <a:extLst>
              <a:ext uri="{FF2B5EF4-FFF2-40B4-BE49-F238E27FC236}">
                <a16:creationId xmlns:a16="http://schemas.microsoft.com/office/drawing/2014/main" id="{675F9DDB-AD75-4682-B6FA-73A0C01E82D8}"/>
              </a:ext>
            </a:extLst>
          </p:cNvPr>
          <p:cNvSpPr/>
          <p:nvPr/>
        </p:nvSpPr>
        <p:spPr>
          <a:xfrm>
            <a:off x="5089675" y="2184475"/>
            <a:ext cx="859971" cy="160059"/>
          </a:xfrm>
          <a:prstGeom prst="rightArrow">
            <a:avLst/>
          </a:prstGeom>
          <a:solidFill>
            <a:srgbClr val="0C3052"/>
          </a:solidFill>
          <a:ln>
            <a:solidFill>
              <a:srgbClr val="0C3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1ED41A9-C8DE-4996-9850-9242128DB434}"/>
              </a:ext>
            </a:extLst>
          </p:cNvPr>
          <p:cNvSpPr txBox="1"/>
          <p:nvPr/>
        </p:nvSpPr>
        <p:spPr>
          <a:xfrm>
            <a:off x="6076764" y="2032986"/>
            <a:ext cx="4613096" cy="1200329"/>
          </a:xfrm>
          <a:prstGeom prst="rect">
            <a:avLst/>
          </a:prstGeom>
          <a:noFill/>
        </p:spPr>
        <p:txBody>
          <a:bodyPr wrap="square" rtlCol="0">
            <a:spAutoFit/>
          </a:bodyPr>
          <a:lstStyle/>
          <a:p>
            <a:r>
              <a:rPr lang="en-US" sz="1800" dirty="0">
                <a:solidFill>
                  <a:schemeClr val="bg1"/>
                </a:solidFill>
              </a:rPr>
              <a:t>Save </a:t>
            </a:r>
            <a:r>
              <a:rPr lang="en-US" sz="1800" b="1" dirty="0">
                <a:solidFill>
                  <a:schemeClr val="bg1"/>
                </a:solidFill>
              </a:rPr>
              <a:t>$550-$750 </a:t>
            </a:r>
            <a:r>
              <a:rPr lang="en-US" sz="1800" dirty="0">
                <a:solidFill>
                  <a:schemeClr val="bg1"/>
                </a:solidFill>
              </a:rPr>
              <a:t>on inertia bases and grouting</a:t>
            </a:r>
          </a:p>
          <a:p>
            <a:endParaRPr lang="en-US" sz="1800" dirty="0">
              <a:solidFill>
                <a:schemeClr val="bg1"/>
              </a:solidFill>
            </a:endParaRPr>
          </a:p>
          <a:p>
            <a:endParaRPr lang="en-US" sz="1800" dirty="0">
              <a:solidFill>
                <a:schemeClr val="bg1"/>
              </a:solidFill>
            </a:endParaRPr>
          </a:p>
          <a:p>
            <a:r>
              <a:rPr lang="en-US" sz="1800" dirty="0">
                <a:solidFill>
                  <a:schemeClr val="bg1"/>
                </a:solidFill>
              </a:rPr>
              <a:t>Save $300-$400 in labor costs per pump</a:t>
            </a:r>
            <a:endParaRPr lang="en-US" sz="1800" dirty="0">
              <a:solidFill>
                <a:srgbClr val="FF0000"/>
              </a:solidFill>
            </a:endParaRPr>
          </a:p>
        </p:txBody>
      </p:sp>
      <p:sp>
        <p:nvSpPr>
          <p:cNvPr id="16" name="TextBox 15">
            <a:extLst>
              <a:ext uri="{FF2B5EF4-FFF2-40B4-BE49-F238E27FC236}">
                <a16:creationId xmlns:a16="http://schemas.microsoft.com/office/drawing/2014/main" id="{626019B4-F16E-4451-8B58-3735E00C4662}"/>
              </a:ext>
            </a:extLst>
          </p:cNvPr>
          <p:cNvSpPr txBox="1"/>
          <p:nvPr/>
        </p:nvSpPr>
        <p:spPr>
          <a:xfrm>
            <a:off x="3069146" y="3925089"/>
            <a:ext cx="6930435" cy="461665"/>
          </a:xfrm>
          <a:prstGeom prst="rect">
            <a:avLst/>
          </a:prstGeom>
          <a:noFill/>
        </p:spPr>
        <p:txBody>
          <a:bodyPr wrap="square" rtlCol="0">
            <a:spAutoFit/>
          </a:bodyPr>
          <a:lstStyle/>
          <a:p>
            <a:pPr algn="l"/>
            <a:r>
              <a:rPr lang="en-US" dirty="0">
                <a:solidFill>
                  <a:schemeClr val="bg1"/>
                </a:solidFill>
              </a:rPr>
              <a:t>Total Savings / Pump Initial Installation:	</a:t>
            </a:r>
            <a:r>
              <a:rPr lang="en-US" dirty="0">
                <a:solidFill>
                  <a:srgbClr val="0C3052"/>
                </a:solidFill>
              </a:rPr>
              <a:t>   </a:t>
            </a:r>
            <a:r>
              <a:rPr lang="en-US" b="1" dirty="0">
                <a:solidFill>
                  <a:srgbClr val="0C3052"/>
                </a:solidFill>
              </a:rPr>
              <a:t>$850-$1,150 </a:t>
            </a:r>
          </a:p>
        </p:txBody>
      </p:sp>
      <p:sp>
        <p:nvSpPr>
          <p:cNvPr id="17" name="Arrow: Right 16">
            <a:extLst>
              <a:ext uri="{FF2B5EF4-FFF2-40B4-BE49-F238E27FC236}">
                <a16:creationId xmlns:a16="http://schemas.microsoft.com/office/drawing/2014/main" id="{E6AA99F7-1AE2-4E64-BDD6-03AD336BE1C3}"/>
              </a:ext>
            </a:extLst>
          </p:cNvPr>
          <p:cNvSpPr/>
          <p:nvPr/>
        </p:nvSpPr>
        <p:spPr>
          <a:xfrm>
            <a:off x="5098238" y="2973872"/>
            <a:ext cx="859971" cy="160059"/>
          </a:xfrm>
          <a:prstGeom prst="rightArrow">
            <a:avLst/>
          </a:prstGeom>
          <a:solidFill>
            <a:srgbClr val="0C3052"/>
          </a:solidFill>
          <a:ln>
            <a:solidFill>
              <a:srgbClr val="0C3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7055DF7-5A67-4B4B-92F7-ABACE65AEE79}"/>
              </a:ext>
            </a:extLst>
          </p:cNvPr>
          <p:cNvCxnSpPr/>
          <p:nvPr/>
        </p:nvCxnSpPr>
        <p:spPr>
          <a:xfrm>
            <a:off x="2691829" y="3760342"/>
            <a:ext cx="7685070"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FE867A0-65C7-47BA-9463-6CB520C911C5}"/>
              </a:ext>
            </a:extLst>
          </p:cNvPr>
          <p:cNvGrpSpPr/>
          <p:nvPr/>
        </p:nvGrpSpPr>
        <p:grpSpPr>
          <a:xfrm>
            <a:off x="10065152" y="258482"/>
            <a:ext cx="1087978" cy="925929"/>
            <a:chOff x="10065152" y="258482"/>
            <a:chExt cx="1087978" cy="925929"/>
          </a:xfrm>
        </p:grpSpPr>
        <p:sp>
          <p:nvSpPr>
            <p:cNvPr id="30" name="TextBox 29">
              <a:extLst>
                <a:ext uri="{FF2B5EF4-FFF2-40B4-BE49-F238E27FC236}">
                  <a16:creationId xmlns:a16="http://schemas.microsoft.com/office/drawing/2014/main" id="{548437ED-066B-408F-8514-30D5DC522444}"/>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31" name="Picture 30" descr="Icon&#10;&#10;Description automatically generated">
              <a:extLst>
                <a:ext uri="{FF2B5EF4-FFF2-40B4-BE49-F238E27FC236}">
                  <a16:creationId xmlns:a16="http://schemas.microsoft.com/office/drawing/2014/main" id="{E3A74620-7ACA-4177-93F7-C461FC015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32" name="Group 31">
            <a:extLst>
              <a:ext uri="{FF2B5EF4-FFF2-40B4-BE49-F238E27FC236}">
                <a16:creationId xmlns:a16="http://schemas.microsoft.com/office/drawing/2014/main" id="{33697A77-5668-4088-9324-5672084697A8}"/>
              </a:ext>
            </a:extLst>
          </p:cNvPr>
          <p:cNvGrpSpPr/>
          <p:nvPr/>
        </p:nvGrpSpPr>
        <p:grpSpPr>
          <a:xfrm>
            <a:off x="11047919" y="258482"/>
            <a:ext cx="1120382" cy="925929"/>
            <a:chOff x="11047919" y="258482"/>
            <a:chExt cx="1120382" cy="925929"/>
          </a:xfrm>
        </p:grpSpPr>
        <p:sp>
          <p:nvSpPr>
            <p:cNvPr id="33" name="TextBox 32">
              <a:extLst>
                <a:ext uri="{FF2B5EF4-FFF2-40B4-BE49-F238E27FC236}">
                  <a16:creationId xmlns:a16="http://schemas.microsoft.com/office/drawing/2014/main" id="{59B631F7-CEF7-4E9B-9022-C33DB1B308F8}"/>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34" name="Picture 33" descr="Icon&#10;&#10;Description automatically generated">
              <a:extLst>
                <a:ext uri="{FF2B5EF4-FFF2-40B4-BE49-F238E27FC236}">
                  <a16:creationId xmlns:a16="http://schemas.microsoft.com/office/drawing/2014/main" id="{05F9C8D0-2C69-4F36-9DBE-E7AB223FD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35" name="Group 34">
            <a:extLst>
              <a:ext uri="{FF2B5EF4-FFF2-40B4-BE49-F238E27FC236}">
                <a16:creationId xmlns:a16="http://schemas.microsoft.com/office/drawing/2014/main" id="{4F5A1EBE-7D6E-4EA2-8416-D1DD85F9D41D}"/>
              </a:ext>
            </a:extLst>
          </p:cNvPr>
          <p:cNvGrpSpPr/>
          <p:nvPr/>
        </p:nvGrpSpPr>
        <p:grpSpPr>
          <a:xfrm>
            <a:off x="8981824" y="258482"/>
            <a:ext cx="1233486" cy="925929"/>
            <a:chOff x="8981824" y="258482"/>
            <a:chExt cx="1233486" cy="925929"/>
          </a:xfrm>
        </p:grpSpPr>
        <p:sp>
          <p:nvSpPr>
            <p:cNvPr id="36" name="TextBox 35">
              <a:extLst>
                <a:ext uri="{FF2B5EF4-FFF2-40B4-BE49-F238E27FC236}">
                  <a16:creationId xmlns:a16="http://schemas.microsoft.com/office/drawing/2014/main" id="{CFDC9AD3-6F25-419F-9035-A466FA6ADC36}"/>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37" name="Picture 36" descr="Icon&#10;&#10;Description automatically generated">
              <a:extLst>
                <a:ext uri="{FF2B5EF4-FFF2-40B4-BE49-F238E27FC236}">
                  <a16:creationId xmlns:a16="http://schemas.microsoft.com/office/drawing/2014/main" id="{6F1D311A-4146-474C-826E-78D0218BD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spTree>
    <p:extLst>
      <p:ext uri="{BB962C8B-B14F-4D97-AF65-F5344CB8AC3E}">
        <p14:creationId xmlns:p14="http://schemas.microsoft.com/office/powerpoint/2010/main" val="276615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DB6DD1-A9E7-4674-82C1-289C382AAF19}"/>
              </a:ext>
            </a:extLst>
          </p:cNvPr>
          <p:cNvSpPr>
            <a:spLocks noGrp="1"/>
          </p:cNvSpPr>
          <p:nvPr>
            <p:ph type="sldNum" sz="quarter" idx="4294967295"/>
          </p:nvPr>
        </p:nvSpPr>
        <p:spPr>
          <a:xfrm>
            <a:off x="11410800" y="6086350"/>
            <a:ext cx="601200" cy="365125"/>
          </a:xfrm>
        </p:spPr>
        <p:txBody>
          <a:bodyPr/>
          <a:lstStyle/>
          <a:p>
            <a:fld id="{CBCF9B5F-7303-487F-84C3-25EFE368C5C8}" type="slidenum">
              <a:rPr lang="en-GB" smtClean="0"/>
              <a:pPr/>
              <a:t>23</a:t>
            </a:fld>
            <a:endParaRPr lang="en-GB"/>
          </a:p>
        </p:txBody>
      </p:sp>
      <p:pic>
        <p:nvPicPr>
          <p:cNvPr id="6" name="Picture 5" descr="A picture containing projector&#10;&#10;Description automatically generated">
            <a:extLst>
              <a:ext uri="{FF2B5EF4-FFF2-40B4-BE49-F238E27FC236}">
                <a16:creationId xmlns:a16="http://schemas.microsoft.com/office/drawing/2014/main" id="{B4F78725-8954-4696-815D-3C3E2DE10F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8153" y="1822174"/>
            <a:ext cx="7263847" cy="3213652"/>
          </a:xfrm>
          <a:prstGeom prst="rect">
            <a:avLst/>
          </a:prstGeom>
        </p:spPr>
      </p:pic>
      <p:sp>
        <p:nvSpPr>
          <p:cNvPr id="13" name="Title 4">
            <a:extLst>
              <a:ext uri="{FF2B5EF4-FFF2-40B4-BE49-F238E27FC236}">
                <a16:creationId xmlns:a16="http://schemas.microsoft.com/office/drawing/2014/main" id="{DCFA457A-20E5-4F7A-AE5C-1FC36CDA71AB}"/>
              </a:ext>
            </a:extLst>
          </p:cNvPr>
          <p:cNvSpPr>
            <a:spLocks noGrp="1"/>
          </p:cNvSpPr>
          <p:nvPr>
            <p:ph type="title"/>
          </p:nvPr>
        </p:nvSpPr>
        <p:spPr>
          <a:xfrm>
            <a:off x="360000" y="360201"/>
            <a:ext cx="11472000" cy="814685"/>
          </a:xfrm>
        </p:spPr>
        <p:txBody>
          <a:bodyPr/>
          <a:lstStyle/>
          <a:p>
            <a:r>
              <a:rPr lang="en-US" dirty="0">
                <a:solidFill>
                  <a:srgbClr val="0C3052"/>
                </a:solidFill>
              </a:rPr>
              <a:t>NBS installation</a:t>
            </a:r>
            <a:endParaRPr lang="en-US" dirty="0">
              <a:solidFill>
                <a:srgbClr val="029EE3"/>
              </a:solidFill>
            </a:endParaRPr>
          </a:p>
        </p:txBody>
      </p:sp>
      <p:sp>
        <p:nvSpPr>
          <p:cNvPr id="14" name="Rectangle 13">
            <a:extLst>
              <a:ext uri="{FF2B5EF4-FFF2-40B4-BE49-F238E27FC236}">
                <a16:creationId xmlns:a16="http://schemas.microsoft.com/office/drawing/2014/main" id="{515BA2E3-0D5A-42C2-BEAA-68688269B4FA}"/>
              </a:ext>
            </a:extLst>
          </p:cNvPr>
          <p:cNvSpPr/>
          <p:nvPr/>
        </p:nvSpPr>
        <p:spPr>
          <a:xfrm>
            <a:off x="614843" y="1616628"/>
            <a:ext cx="3652184" cy="2246769"/>
          </a:xfrm>
          <a:prstGeom prst="rect">
            <a:avLst/>
          </a:prstGeom>
        </p:spPr>
        <p:txBody>
          <a:bodyPr wrap="square">
            <a:spAutoFit/>
          </a:bodyPr>
          <a:lstStyle/>
          <a:p>
            <a:pPr marL="342900" indent="-342900">
              <a:buFont typeface="Arial" panose="020B0604020202020204" pitchFamily="34" charset="0"/>
              <a:buChar char="•"/>
            </a:pPr>
            <a:r>
              <a:rPr lang="en-US" sz="2000" dirty="0"/>
              <a:t>No pump baseplate or grouting required</a:t>
            </a:r>
          </a:p>
          <a:p>
            <a:pPr marL="342900" indent="-342900">
              <a:buFont typeface="Arial" panose="020B0604020202020204" pitchFamily="34" charset="0"/>
              <a:buChar char="•"/>
            </a:pPr>
            <a:r>
              <a:rPr lang="en-US" sz="2000" dirty="0"/>
              <a:t>Rigid motor adapter allows for simplified installation</a:t>
            </a:r>
          </a:p>
          <a:p>
            <a:pPr marL="342900" indent="-342900">
              <a:buFont typeface="Arial" panose="020B0604020202020204" pitchFamily="34" charset="0"/>
              <a:buChar char="•"/>
            </a:pPr>
            <a:r>
              <a:rPr lang="en-US" sz="2000" dirty="0"/>
              <a:t>Registered fit of motor adapter eliminates the need for alignment</a:t>
            </a:r>
          </a:p>
        </p:txBody>
      </p:sp>
      <p:grpSp>
        <p:nvGrpSpPr>
          <p:cNvPr id="5" name="Group 4">
            <a:extLst>
              <a:ext uri="{FF2B5EF4-FFF2-40B4-BE49-F238E27FC236}">
                <a16:creationId xmlns:a16="http://schemas.microsoft.com/office/drawing/2014/main" id="{B1234216-33E0-4F01-B586-32AEC5F04C2D}"/>
              </a:ext>
            </a:extLst>
          </p:cNvPr>
          <p:cNvGrpSpPr/>
          <p:nvPr/>
        </p:nvGrpSpPr>
        <p:grpSpPr>
          <a:xfrm>
            <a:off x="2762079" y="4932344"/>
            <a:ext cx="2868168" cy="564330"/>
            <a:chOff x="5762487" y="4926782"/>
            <a:chExt cx="3669199" cy="980561"/>
          </a:xfrm>
        </p:grpSpPr>
        <p:cxnSp>
          <p:nvCxnSpPr>
            <p:cNvPr id="8" name="Straight Connector 7">
              <a:extLst>
                <a:ext uri="{FF2B5EF4-FFF2-40B4-BE49-F238E27FC236}">
                  <a16:creationId xmlns:a16="http://schemas.microsoft.com/office/drawing/2014/main" id="{2425C381-99A5-4DAF-9B9E-6F5E402F30F8}"/>
                </a:ext>
              </a:extLst>
            </p:cNvPr>
            <p:cNvCxnSpPr/>
            <p:nvPr/>
          </p:nvCxnSpPr>
          <p:spPr>
            <a:xfrm>
              <a:off x="5762487" y="5907343"/>
              <a:ext cx="3669199" cy="0"/>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F0264B-A998-4803-A20D-AFD2B9E47C19}"/>
                </a:ext>
              </a:extLst>
            </p:cNvPr>
            <p:cNvCxnSpPr/>
            <p:nvPr/>
          </p:nvCxnSpPr>
          <p:spPr>
            <a:xfrm>
              <a:off x="9431686" y="4926782"/>
              <a:ext cx="0" cy="980561"/>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614C2E0A-C78C-4EC9-9BC5-133DD55AC3B0}"/>
              </a:ext>
            </a:extLst>
          </p:cNvPr>
          <p:cNvSpPr txBox="1"/>
          <p:nvPr/>
        </p:nvSpPr>
        <p:spPr>
          <a:xfrm>
            <a:off x="7006633" y="5640503"/>
            <a:ext cx="2386885" cy="338554"/>
          </a:xfrm>
          <a:prstGeom prst="rect">
            <a:avLst/>
          </a:prstGeom>
          <a:noFill/>
        </p:spPr>
        <p:txBody>
          <a:bodyPr wrap="square" rtlCol="0">
            <a:spAutoFit/>
          </a:bodyPr>
          <a:lstStyle/>
          <a:p>
            <a:pPr algn="l"/>
            <a:r>
              <a:rPr lang="en-US" sz="1600" b="1" dirty="0">
                <a:solidFill>
                  <a:srgbClr val="029EE3"/>
                </a:solidFill>
              </a:rPr>
              <a:t>Motor feet</a:t>
            </a:r>
          </a:p>
        </p:txBody>
      </p:sp>
      <p:grpSp>
        <p:nvGrpSpPr>
          <p:cNvPr id="2" name="Group 1">
            <a:extLst>
              <a:ext uri="{FF2B5EF4-FFF2-40B4-BE49-F238E27FC236}">
                <a16:creationId xmlns:a16="http://schemas.microsoft.com/office/drawing/2014/main" id="{83EDD092-D8EC-4CF8-94A6-1BD904DBCDB8}"/>
              </a:ext>
            </a:extLst>
          </p:cNvPr>
          <p:cNvGrpSpPr/>
          <p:nvPr/>
        </p:nvGrpSpPr>
        <p:grpSpPr>
          <a:xfrm flipV="1">
            <a:off x="5075468" y="1592492"/>
            <a:ext cx="2868168" cy="1152999"/>
            <a:chOff x="-64873" y="3510015"/>
            <a:chExt cx="3140920" cy="1325880"/>
          </a:xfrm>
        </p:grpSpPr>
        <p:cxnSp>
          <p:nvCxnSpPr>
            <p:cNvPr id="11" name="Straight Connector 10">
              <a:extLst>
                <a:ext uri="{FF2B5EF4-FFF2-40B4-BE49-F238E27FC236}">
                  <a16:creationId xmlns:a16="http://schemas.microsoft.com/office/drawing/2014/main" id="{35ADD7DE-DC44-4D19-AD49-5263DE037D32}"/>
                </a:ext>
              </a:extLst>
            </p:cNvPr>
            <p:cNvCxnSpPr/>
            <p:nvPr/>
          </p:nvCxnSpPr>
          <p:spPr>
            <a:xfrm>
              <a:off x="-64873" y="4835895"/>
              <a:ext cx="3140920" cy="0"/>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753524-1CB6-466A-9E93-4CDFD15D9934}"/>
                </a:ext>
              </a:extLst>
            </p:cNvPr>
            <p:cNvCxnSpPr/>
            <p:nvPr/>
          </p:nvCxnSpPr>
          <p:spPr>
            <a:xfrm>
              <a:off x="3076047" y="3510015"/>
              <a:ext cx="0" cy="1325880"/>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97BBE1E-72DC-4B9D-8ECB-4FBD944CA9DE}"/>
              </a:ext>
            </a:extLst>
          </p:cNvPr>
          <p:cNvGrpSpPr/>
          <p:nvPr/>
        </p:nvGrpSpPr>
        <p:grpSpPr>
          <a:xfrm>
            <a:off x="7068619" y="4976442"/>
            <a:ext cx="2690125" cy="980561"/>
            <a:chOff x="5762487" y="4926782"/>
            <a:chExt cx="3669199" cy="980561"/>
          </a:xfrm>
        </p:grpSpPr>
        <p:cxnSp>
          <p:nvCxnSpPr>
            <p:cNvPr id="18" name="Straight Connector 17">
              <a:extLst>
                <a:ext uri="{FF2B5EF4-FFF2-40B4-BE49-F238E27FC236}">
                  <a16:creationId xmlns:a16="http://schemas.microsoft.com/office/drawing/2014/main" id="{FE5D0525-3184-48FE-A1C6-6A7F3362B636}"/>
                </a:ext>
              </a:extLst>
            </p:cNvPr>
            <p:cNvCxnSpPr/>
            <p:nvPr/>
          </p:nvCxnSpPr>
          <p:spPr>
            <a:xfrm>
              <a:off x="5762487" y="5907343"/>
              <a:ext cx="3669199" cy="0"/>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4C897F2-F0FF-4628-837D-6E3AAE2B30B3}"/>
                </a:ext>
              </a:extLst>
            </p:cNvPr>
            <p:cNvCxnSpPr/>
            <p:nvPr/>
          </p:nvCxnSpPr>
          <p:spPr>
            <a:xfrm>
              <a:off x="9431686" y="4926782"/>
              <a:ext cx="0" cy="980561"/>
            </a:xfrm>
            <a:prstGeom prst="line">
              <a:avLst/>
            </a:prstGeom>
            <a:ln w="12700">
              <a:solidFill>
                <a:srgbClr val="029EE3"/>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1D483E46-1F8A-4C50-AD2F-E68F425D08A6}"/>
              </a:ext>
            </a:extLst>
          </p:cNvPr>
          <p:cNvSpPr txBox="1"/>
          <p:nvPr/>
        </p:nvSpPr>
        <p:spPr>
          <a:xfrm>
            <a:off x="2723712" y="5198055"/>
            <a:ext cx="2386885" cy="338554"/>
          </a:xfrm>
          <a:prstGeom prst="rect">
            <a:avLst/>
          </a:prstGeom>
          <a:noFill/>
        </p:spPr>
        <p:txBody>
          <a:bodyPr wrap="square" rtlCol="0">
            <a:spAutoFit/>
          </a:bodyPr>
          <a:lstStyle/>
          <a:p>
            <a:pPr algn="l"/>
            <a:r>
              <a:rPr lang="en-US" sz="1600" b="1" dirty="0">
                <a:solidFill>
                  <a:srgbClr val="029EE3"/>
                </a:solidFill>
              </a:rPr>
              <a:t>Foot mounted volute</a:t>
            </a:r>
          </a:p>
        </p:txBody>
      </p:sp>
      <p:sp>
        <p:nvSpPr>
          <p:cNvPr id="24" name="TextBox 23">
            <a:extLst>
              <a:ext uri="{FF2B5EF4-FFF2-40B4-BE49-F238E27FC236}">
                <a16:creationId xmlns:a16="http://schemas.microsoft.com/office/drawing/2014/main" id="{D0D3A90A-57AA-44AC-BDAB-C59F156E7D2C}"/>
              </a:ext>
            </a:extLst>
          </p:cNvPr>
          <p:cNvSpPr txBox="1"/>
          <p:nvPr/>
        </p:nvSpPr>
        <p:spPr>
          <a:xfrm>
            <a:off x="5031630" y="1266099"/>
            <a:ext cx="2386885" cy="338554"/>
          </a:xfrm>
          <a:prstGeom prst="rect">
            <a:avLst/>
          </a:prstGeom>
          <a:noFill/>
        </p:spPr>
        <p:txBody>
          <a:bodyPr wrap="square" rtlCol="0">
            <a:spAutoFit/>
          </a:bodyPr>
          <a:lstStyle/>
          <a:p>
            <a:pPr algn="l"/>
            <a:r>
              <a:rPr lang="en-US" sz="1600" b="1" dirty="0">
                <a:solidFill>
                  <a:srgbClr val="029EE3"/>
                </a:solidFill>
              </a:rPr>
              <a:t>Rigid motor adapter</a:t>
            </a:r>
          </a:p>
        </p:txBody>
      </p:sp>
      <p:grpSp>
        <p:nvGrpSpPr>
          <p:cNvPr id="26" name="Group 25">
            <a:extLst>
              <a:ext uri="{FF2B5EF4-FFF2-40B4-BE49-F238E27FC236}">
                <a16:creationId xmlns:a16="http://schemas.microsoft.com/office/drawing/2014/main" id="{24B914AB-4C01-491B-8848-409AD25EE306}"/>
              </a:ext>
            </a:extLst>
          </p:cNvPr>
          <p:cNvGrpSpPr/>
          <p:nvPr/>
        </p:nvGrpSpPr>
        <p:grpSpPr>
          <a:xfrm>
            <a:off x="10065152" y="258482"/>
            <a:ext cx="1087978" cy="925929"/>
            <a:chOff x="10065152" y="258482"/>
            <a:chExt cx="1087978" cy="925929"/>
          </a:xfrm>
        </p:grpSpPr>
        <p:sp>
          <p:nvSpPr>
            <p:cNvPr id="27" name="TextBox 26">
              <a:extLst>
                <a:ext uri="{FF2B5EF4-FFF2-40B4-BE49-F238E27FC236}">
                  <a16:creationId xmlns:a16="http://schemas.microsoft.com/office/drawing/2014/main" id="{DF6A7CEE-A92F-4B33-918E-DD2748BE5673}"/>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28" name="Picture 27" descr="Icon&#10;&#10;Description automatically generated">
              <a:extLst>
                <a:ext uri="{FF2B5EF4-FFF2-40B4-BE49-F238E27FC236}">
                  <a16:creationId xmlns:a16="http://schemas.microsoft.com/office/drawing/2014/main" id="{5BF854D5-72BE-4199-8076-732709781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29" name="Group 28">
            <a:extLst>
              <a:ext uri="{FF2B5EF4-FFF2-40B4-BE49-F238E27FC236}">
                <a16:creationId xmlns:a16="http://schemas.microsoft.com/office/drawing/2014/main" id="{46C3202E-1365-4F01-8963-36FED79FA100}"/>
              </a:ext>
            </a:extLst>
          </p:cNvPr>
          <p:cNvGrpSpPr/>
          <p:nvPr/>
        </p:nvGrpSpPr>
        <p:grpSpPr>
          <a:xfrm>
            <a:off x="11047919" y="258482"/>
            <a:ext cx="1120382" cy="925929"/>
            <a:chOff x="11047919" y="258482"/>
            <a:chExt cx="1120382" cy="925929"/>
          </a:xfrm>
        </p:grpSpPr>
        <p:sp>
          <p:nvSpPr>
            <p:cNvPr id="30" name="TextBox 29">
              <a:extLst>
                <a:ext uri="{FF2B5EF4-FFF2-40B4-BE49-F238E27FC236}">
                  <a16:creationId xmlns:a16="http://schemas.microsoft.com/office/drawing/2014/main" id="{7528F05C-37A1-405A-9079-62D2D25EEAC0}"/>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31" name="Picture 30" descr="Icon&#10;&#10;Description automatically generated">
              <a:extLst>
                <a:ext uri="{FF2B5EF4-FFF2-40B4-BE49-F238E27FC236}">
                  <a16:creationId xmlns:a16="http://schemas.microsoft.com/office/drawing/2014/main" id="{4B041BA7-5343-4494-83EF-62E8FCC98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32" name="Group 31">
            <a:extLst>
              <a:ext uri="{FF2B5EF4-FFF2-40B4-BE49-F238E27FC236}">
                <a16:creationId xmlns:a16="http://schemas.microsoft.com/office/drawing/2014/main" id="{F8F92DAA-D0FC-4D08-A3A2-D5F2E290B614}"/>
              </a:ext>
            </a:extLst>
          </p:cNvPr>
          <p:cNvGrpSpPr/>
          <p:nvPr/>
        </p:nvGrpSpPr>
        <p:grpSpPr>
          <a:xfrm>
            <a:off x="8981824" y="258482"/>
            <a:ext cx="1233486" cy="925929"/>
            <a:chOff x="8981824" y="258482"/>
            <a:chExt cx="1233486" cy="925929"/>
          </a:xfrm>
        </p:grpSpPr>
        <p:sp>
          <p:nvSpPr>
            <p:cNvPr id="33" name="TextBox 32">
              <a:extLst>
                <a:ext uri="{FF2B5EF4-FFF2-40B4-BE49-F238E27FC236}">
                  <a16:creationId xmlns:a16="http://schemas.microsoft.com/office/drawing/2014/main" id="{594EA90F-4B5C-44A3-8B31-EC12F9AC2232}"/>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34" name="Picture 33" descr="Icon&#10;&#10;Description automatically generated">
              <a:extLst>
                <a:ext uri="{FF2B5EF4-FFF2-40B4-BE49-F238E27FC236}">
                  <a16:creationId xmlns:a16="http://schemas.microsoft.com/office/drawing/2014/main" id="{8C435EC0-DCE7-4C91-BE22-80B736D52F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spTree>
    <p:extLst>
      <p:ext uri="{BB962C8B-B14F-4D97-AF65-F5344CB8AC3E}">
        <p14:creationId xmlns:p14="http://schemas.microsoft.com/office/powerpoint/2010/main" val="2613986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FF110A79-AA76-43EE-8F3A-CA6ABD96A3A8}"/>
              </a:ext>
            </a:extLst>
          </p:cNvPr>
          <p:cNvSpPr>
            <a:spLocks noGrp="1"/>
          </p:cNvSpPr>
          <p:nvPr>
            <p:ph type="title"/>
          </p:nvPr>
        </p:nvSpPr>
        <p:spPr>
          <a:xfrm>
            <a:off x="360000" y="360201"/>
            <a:ext cx="11472000" cy="814685"/>
          </a:xfrm>
        </p:spPr>
        <p:txBody>
          <a:bodyPr/>
          <a:lstStyle/>
          <a:p>
            <a:r>
              <a:rPr lang="en-US" dirty="0">
                <a:solidFill>
                  <a:srgbClr val="0C3052"/>
                </a:solidFill>
              </a:rPr>
              <a:t>Industry leading efficiencies</a:t>
            </a:r>
            <a:endParaRPr lang="en-US" dirty="0">
              <a:solidFill>
                <a:srgbClr val="029EE3"/>
              </a:solidFill>
            </a:endParaRPr>
          </a:p>
        </p:txBody>
      </p:sp>
      <p:pic>
        <p:nvPicPr>
          <p:cNvPr id="6" name="Picture 5">
            <a:extLst>
              <a:ext uri="{FF2B5EF4-FFF2-40B4-BE49-F238E27FC236}">
                <a16:creationId xmlns:a16="http://schemas.microsoft.com/office/drawing/2014/main" id="{52E3FEBE-AD4D-4ED7-B8EE-2F71036D8360}"/>
              </a:ext>
            </a:extLst>
          </p:cNvPr>
          <p:cNvPicPr>
            <a:picLocks noChangeAspect="1"/>
          </p:cNvPicPr>
          <p:nvPr/>
        </p:nvPicPr>
        <p:blipFill>
          <a:blip r:embed="rId2"/>
          <a:stretch>
            <a:fillRect/>
          </a:stretch>
        </p:blipFill>
        <p:spPr>
          <a:xfrm>
            <a:off x="568236" y="1611953"/>
            <a:ext cx="2803225" cy="3753799"/>
          </a:xfrm>
          <a:prstGeom prst="rect">
            <a:avLst/>
          </a:prstGeom>
        </p:spPr>
      </p:pic>
      <p:pic>
        <p:nvPicPr>
          <p:cNvPr id="5" name="Picture 4" descr="Table&#10;&#10;Description automatically generated">
            <a:extLst>
              <a:ext uri="{FF2B5EF4-FFF2-40B4-BE49-F238E27FC236}">
                <a16:creationId xmlns:a16="http://schemas.microsoft.com/office/drawing/2014/main" id="{95FB861F-3BBD-4F85-99E7-68B75075F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799" y="1371991"/>
            <a:ext cx="2129136" cy="4639230"/>
          </a:xfrm>
          <a:prstGeom prst="rect">
            <a:avLst/>
          </a:prstGeom>
        </p:spPr>
      </p:pic>
      <p:sp>
        <p:nvSpPr>
          <p:cNvPr id="12" name="Rectangle 11">
            <a:extLst>
              <a:ext uri="{FF2B5EF4-FFF2-40B4-BE49-F238E27FC236}">
                <a16:creationId xmlns:a16="http://schemas.microsoft.com/office/drawing/2014/main" id="{A903F15B-13D1-435A-ADDC-A708A0DEB8C4}"/>
              </a:ext>
            </a:extLst>
          </p:cNvPr>
          <p:cNvSpPr/>
          <p:nvPr/>
        </p:nvSpPr>
        <p:spPr>
          <a:xfrm>
            <a:off x="7036741" y="1611953"/>
            <a:ext cx="4299616" cy="1323439"/>
          </a:xfrm>
          <a:prstGeom prst="rect">
            <a:avLst/>
          </a:prstGeom>
        </p:spPr>
        <p:txBody>
          <a:bodyPr wrap="square">
            <a:spAutoFit/>
          </a:bodyPr>
          <a:lstStyle/>
          <a:p>
            <a:pPr marL="342900" indent="-342900">
              <a:buFont typeface="Arial" panose="020B0604020202020204" pitchFamily="34" charset="0"/>
              <a:buChar char="•"/>
            </a:pPr>
            <a:r>
              <a:rPr lang="en-US" sz="2000" dirty="0"/>
              <a:t>Industry leading PEI values</a:t>
            </a:r>
          </a:p>
          <a:p>
            <a:pPr marL="342900" indent="-342900">
              <a:buFont typeface="Arial" panose="020B0604020202020204" pitchFamily="34" charset="0"/>
              <a:buChar char="•"/>
            </a:pPr>
            <a:r>
              <a:rPr lang="en-US" sz="2000" dirty="0"/>
              <a:t>Support information in the NBS Databook and on GXS</a:t>
            </a:r>
          </a:p>
          <a:p>
            <a:pPr marL="342900" indent="-342900">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6777616D-14A8-4EA7-A2A3-BE64E9969D3F}"/>
              </a:ext>
            </a:extLst>
          </p:cNvPr>
          <p:cNvPicPr>
            <a:picLocks noChangeAspect="1"/>
          </p:cNvPicPr>
          <p:nvPr/>
        </p:nvPicPr>
        <p:blipFill>
          <a:blip r:embed="rId4"/>
          <a:stretch>
            <a:fillRect/>
          </a:stretch>
        </p:blipFill>
        <p:spPr>
          <a:xfrm>
            <a:off x="6494889" y="3085863"/>
            <a:ext cx="5337111" cy="2576671"/>
          </a:xfrm>
          <a:prstGeom prst="rect">
            <a:avLst/>
          </a:prstGeom>
          <a:ln w="12700">
            <a:solidFill>
              <a:srgbClr val="0C3052"/>
            </a:solidFill>
          </a:ln>
        </p:spPr>
      </p:pic>
      <p:sp>
        <p:nvSpPr>
          <p:cNvPr id="13" name="Oval 12">
            <a:extLst>
              <a:ext uri="{FF2B5EF4-FFF2-40B4-BE49-F238E27FC236}">
                <a16:creationId xmlns:a16="http://schemas.microsoft.com/office/drawing/2014/main" id="{F9766F1D-20AD-4BAF-B41D-04DEA6F88712}"/>
              </a:ext>
            </a:extLst>
          </p:cNvPr>
          <p:cNvSpPr/>
          <p:nvPr/>
        </p:nvSpPr>
        <p:spPr>
          <a:xfrm>
            <a:off x="4965922" y="1316506"/>
            <a:ext cx="641729" cy="6461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875CDC08-A612-456B-BFAC-3AFB5F4D0272}"/>
              </a:ext>
            </a:extLst>
          </p:cNvPr>
          <p:cNvSpPr/>
          <p:nvPr/>
        </p:nvSpPr>
        <p:spPr>
          <a:xfrm>
            <a:off x="8842579" y="4155396"/>
            <a:ext cx="641729" cy="6461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a:extLst>
              <a:ext uri="{FF2B5EF4-FFF2-40B4-BE49-F238E27FC236}">
                <a16:creationId xmlns:a16="http://schemas.microsoft.com/office/drawing/2014/main" id="{11A7A40A-4302-44D8-A6DF-DEE291FEA4C8}"/>
              </a:ext>
            </a:extLst>
          </p:cNvPr>
          <p:cNvGrpSpPr/>
          <p:nvPr/>
        </p:nvGrpSpPr>
        <p:grpSpPr>
          <a:xfrm>
            <a:off x="10065152" y="258482"/>
            <a:ext cx="1087978" cy="925929"/>
            <a:chOff x="10065152" y="258482"/>
            <a:chExt cx="1087978" cy="925929"/>
          </a:xfrm>
        </p:grpSpPr>
        <p:sp>
          <p:nvSpPr>
            <p:cNvPr id="18" name="TextBox 17">
              <a:extLst>
                <a:ext uri="{FF2B5EF4-FFF2-40B4-BE49-F238E27FC236}">
                  <a16:creationId xmlns:a16="http://schemas.microsoft.com/office/drawing/2014/main" id="{C4C94E23-6F91-4506-AB0D-FCEF60842147}"/>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19" name="Picture 18" descr="Icon&#10;&#10;Description automatically generated">
              <a:extLst>
                <a:ext uri="{FF2B5EF4-FFF2-40B4-BE49-F238E27FC236}">
                  <a16:creationId xmlns:a16="http://schemas.microsoft.com/office/drawing/2014/main" id="{D79F4CB1-E686-4BC3-83FF-7812BA2448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20" name="Group 19">
            <a:extLst>
              <a:ext uri="{FF2B5EF4-FFF2-40B4-BE49-F238E27FC236}">
                <a16:creationId xmlns:a16="http://schemas.microsoft.com/office/drawing/2014/main" id="{9339A27D-7B9C-45FB-9B85-F4DB47EA34C6}"/>
              </a:ext>
            </a:extLst>
          </p:cNvPr>
          <p:cNvGrpSpPr/>
          <p:nvPr/>
        </p:nvGrpSpPr>
        <p:grpSpPr>
          <a:xfrm>
            <a:off x="11047919" y="258482"/>
            <a:ext cx="1120382" cy="925929"/>
            <a:chOff x="11047919" y="258482"/>
            <a:chExt cx="1120382" cy="925929"/>
          </a:xfrm>
        </p:grpSpPr>
        <p:sp>
          <p:nvSpPr>
            <p:cNvPr id="21" name="TextBox 20">
              <a:extLst>
                <a:ext uri="{FF2B5EF4-FFF2-40B4-BE49-F238E27FC236}">
                  <a16:creationId xmlns:a16="http://schemas.microsoft.com/office/drawing/2014/main" id="{C09A1B70-4F32-4D75-9354-8AEA18E6D2D6}"/>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22" name="Picture 21" descr="Icon&#10;&#10;Description automatically generated">
              <a:extLst>
                <a:ext uri="{FF2B5EF4-FFF2-40B4-BE49-F238E27FC236}">
                  <a16:creationId xmlns:a16="http://schemas.microsoft.com/office/drawing/2014/main" id="{2D221076-5530-4936-8F6C-3191DD61B3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23" name="Group 22">
            <a:extLst>
              <a:ext uri="{FF2B5EF4-FFF2-40B4-BE49-F238E27FC236}">
                <a16:creationId xmlns:a16="http://schemas.microsoft.com/office/drawing/2014/main" id="{6C7A76A0-BF90-4B44-87F9-9A35688D9857}"/>
              </a:ext>
            </a:extLst>
          </p:cNvPr>
          <p:cNvGrpSpPr/>
          <p:nvPr/>
        </p:nvGrpSpPr>
        <p:grpSpPr>
          <a:xfrm>
            <a:off x="8981824" y="258482"/>
            <a:ext cx="1233486" cy="925929"/>
            <a:chOff x="8981824" y="258482"/>
            <a:chExt cx="1233486" cy="925929"/>
          </a:xfrm>
        </p:grpSpPr>
        <p:sp>
          <p:nvSpPr>
            <p:cNvPr id="24" name="TextBox 23">
              <a:extLst>
                <a:ext uri="{FF2B5EF4-FFF2-40B4-BE49-F238E27FC236}">
                  <a16:creationId xmlns:a16="http://schemas.microsoft.com/office/drawing/2014/main" id="{C6925180-C787-42A0-BD3E-E0A9411865BF}"/>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25" name="Picture 24" descr="Icon&#10;&#10;Description automatically generated">
              <a:extLst>
                <a:ext uri="{FF2B5EF4-FFF2-40B4-BE49-F238E27FC236}">
                  <a16:creationId xmlns:a16="http://schemas.microsoft.com/office/drawing/2014/main" id="{01684231-5D26-4BE4-9DF3-A9FA8AE398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spTree>
    <p:extLst>
      <p:ext uri="{BB962C8B-B14F-4D97-AF65-F5344CB8AC3E}">
        <p14:creationId xmlns:p14="http://schemas.microsoft.com/office/powerpoint/2010/main" val="302915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3"/>
                                        </p:tgtEl>
                                        <p:attrNameLst>
                                          <p:attrName>style.opacity</p:attrName>
                                        </p:attrNameLst>
                                      </p:cBhvr>
                                      <p:to>
                                        <p:strVal val="0.15"/>
                                      </p:to>
                                    </p:set>
                                    <p:animEffect filter="image" prLst="opacity: 0.15">
                                      <p:cBhvr rctx="IE">
                                        <p:cTn id="7" dur="indefinite"/>
                                        <p:tgtEl>
                                          <p:spTgt spid="23"/>
                                        </p:tgtEl>
                                      </p:cBhvr>
                                    </p:animEffect>
                                  </p:childTnLst>
                                </p:cTn>
                              </p:par>
                              <p:par>
                                <p:cTn id="8" presetID="9" presetClass="emph" presetSubtype="0" nodeType="withEffect">
                                  <p:stCondLst>
                                    <p:cond delay="0"/>
                                  </p:stCondLst>
                                  <p:childTnLst>
                                    <p:set>
                                      <p:cBhvr>
                                        <p:cTn id="9" dur="indefinite"/>
                                        <p:tgtEl>
                                          <p:spTgt spid="20"/>
                                        </p:tgtEl>
                                        <p:attrNameLst>
                                          <p:attrName>style.opacity</p:attrName>
                                        </p:attrNameLst>
                                      </p:cBhvr>
                                      <p:to>
                                        <p:strVal val="0.15"/>
                                      </p:to>
                                    </p:set>
                                    <p:animEffect filter="image" prLst="opacity: 0.15">
                                      <p:cBhvr rctx="IE">
                                        <p:cTn id="10" dur="indefinite"/>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hydrant, outdoor object&#10;&#10;Description automatically generated">
            <a:extLst>
              <a:ext uri="{FF2B5EF4-FFF2-40B4-BE49-F238E27FC236}">
                <a16:creationId xmlns:a16="http://schemas.microsoft.com/office/drawing/2014/main" id="{521C6B13-E6A0-41FA-A9D9-166B3763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2025" y="1333249"/>
            <a:ext cx="6640168" cy="4648117"/>
          </a:xfrm>
          <a:prstGeom prst="rect">
            <a:avLst/>
          </a:prstGeom>
        </p:spPr>
      </p:pic>
      <p:sp>
        <p:nvSpPr>
          <p:cNvPr id="2" name="Date Placeholder 1">
            <a:extLst>
              <a:ext uri="{FF2B5EF4-FFF2-40B4-BE49-F238E27FC236}">
                <a16:creationId xmlns:a16="http://schemas.microsoft.com/office/drawing/2014/main" id="{EEE99B95-0038-48E1-B3D7-86F2B258016D}"/>
              </a:ext>
            </a:extLst>
          </p:cNvPr>
          <p:cNvSpPr>
            <a:spLocks noGrp="1"/>
          </p:cNvSpPr>
          <p:nvPr>
            <p:ph type="dt" sz="half" idx="4294967295"/>
          </p:nvPr>
        </p:nvSpPr>
        <p:spPr>
          <a:xfrm>
            <a:off x="0" y="6086475"/>
            <a:ext cx="889000" cy="365125"/>
          </a:xfrm>
        </p:spPr>
        <p:txBody>
          <a:bodyPr/>
          <a:lstStyle/>
          <a:p>
            <a:fld id="{EA294B7B-BCE9-4E03-917D-5396D2A4F70C}" type="datetime1">
              <a:rPr lang="da-DK" smtClean="0"/>
              <a:t>29-06-2021</a:t>
            </a:fld>
            <a:endParaRPr lang="en-GB"/>
          </a:p>
        </p:txBody>
      </p:sp>
      <p:pic>
        <p:nvPicPr>
          <p:cNvPr id="4" name="Picture 3">
            <a:extLst>
              <a:ext uri="{FF2B5EF4-FFF2-40B4-BE49-F238E27FC236}">
                <a16:creationId xmlns:a16="http://schemas.microsoft.com/office/drawing/2014/main" id="{8BB7C176-A528-40D7-B1FF-9962051079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7150" y="909379"/>
            <a:ext cx="3625645" cy="2721301"/>
          </a:xfrm>
          <a:prstGeom prst="rect">
            <a:avLst/>
          </a:prstGeom>
        </p:spPr>
      </p:pic>
      <p:pic>
        <p:nvPicPr>
          <p:cNvPr id="5" name="Picture 4">
            <a:extLst>
              <a:ext uri="{FF2B5EF4-FFF2-40B4-BE49-F238E27FC236}">
                <a16:creationId xmlns:a16="http://schemas.microsoft.com/office/drawing/2014/main" id="{2F3D959B-FC4F-4A7B-A7E3-903997500989}"/>
              </a:ext>
            </a:extLst>
          </p:cNvPr>
          <p:cNvPicPr>
            <a:picLocks noChangeAspect="1"/>
          </p:cNvPicPr>
          <p:nvPr/>
        </p:nvPicPr>
        <p:blipFill>
          <a:blip r:embed="rId5"/>
          <a:stretch>
            <a:fillRect/>
          </a:stretch>
        </p:blipFill>
        <p:spPr>
          <a:xfrm>
            <a:off x="6175759" y="3638268"/>
            <a:ext cx="1428425" cy="2630769"/>
          </a:xfrm>
          <a:prstGeom prst="rect">
            <a:avLst/>
          </a:prstGeom>
        </p:spPr>
      </p:pic>
      <p:sp>
        <p:nvSpPr>
          <p:cNvPr id="7" name="Rectangle 6">
            <a:extLst>
              <a:ext uri="{FF2B5EF4-FFF2-40B4-BE49-F238E27FC236}">
                <a16:creationId xmlns:a16="http://schemas.microsoft.com/office/drawing/2014/main" id="{177B9EBC-8832-4AD9-88C9-A5511E168D77}"/>
              </a:ext>
            </a:extLst>
          </p:cNvPr>
          <p:cNvSpPr/>
          <p:nvPr/>
        </p:nvSpPr>
        <p:spPr>
          <a:xfrm>
            <a:off x="641983" y="1608619"/>
            <a:ext cx="4435167" cy="2862322"/>
          </a:xfrm>
          <a:prstGeom prst="rect">
            <a:avLst/>
          </a:prstGeom>
        </p:spPr>
        <p:txBody>
          <a:bodyPr wrap="square">
            <a:spAutoFit/>
          </a:bodyPr>
          <a:lstStyle/>
          <a:p>
            <a:pPr marL="342900" indent="-342900">
              <a:buFont typeface="Arial" panose="020B0604020202020204" pitchFamily="34" charset="0"/>
              <a:buChar char="•"/>
            </a:pPr>
            <a:r>
              <a:rPr lang="en-US" sz="2000" dirty="0"/>
              <a:t>State of the art CFD or Computational Fluid Design analysis and design</a:t>
            </a:r>
          </a:p>
          <a:p>
            <a:pPr marL="342900" indent="-342900">
              <a:buFont typeface="Arial" panose="020B0604020202020204" pitchFamily="34" charset="0"/>
              <a:buChar char="•"/>
            </a:pPr>
            <a:r>
              <a:rPr lang="en-US" sz="2000" dirty="0"/>
              <a:t>304SS investment cast impellers</a:t>
            </a:r>
          </a:p>
          <a:p>
            <a:pPr marL="342900" indent="-342900">
              <a:buFont typeface="Arial" panose="020B0604020202020204" pitchFamily="34" charset="0"/>
              <a:buChar char="•"/>
            </a:pPr>
            <a:r>
              <a:rPr lang="en-US" sz="2000" dirty="0"/>
              <a:t>Balanced impellers reduce noise and vibration providing quieter operation better efficiency and prolonged seal and bearing life</a:t>
            </a:r>
          </a:p>
          <a:p>
            <a:pPr marL="342900" indent="-342900">
              <a:buFont typeface="Arial" panose="020B0604020202020204" pitchFamily="34" charset="0"/>
              <a:buChar char="•"/>
            </a:pPr>
            <a:r>
              <a:rPr lang="en-US" sz="2000" dirty="0"/>
              <a:t>Lower net positive suction head required (</a:t>
            </a:r>
            <a:r>
              <a:rPr lang="en-US" sz="2000" dirty="0" err="1"/>
              <a:t>NPSHr</a:t>
            </a:r>
            <a:r>
              <a:rPr lang="en-US" sz="2000" dirty="0"/>
              <a:t>)</a:t>
            </a:r>
          </a:p>
        </p:txBody>
      </p:sp>
      <p:sp>
        <p:nvSpPr>
          <p:cNvPr id="10" name="Title 4">
            <a:extLst>
              <a:ext uri="{FF2B5EF4-FFF2-40B4-BE49-F238E27FC236}">
                <a16:creationId xmlns:a16="http://schemas.microsoft.com/office/drawing/2014/main" id="{FF110A79-AA76-43EE-8F3A-CA6ABD96A3A8}"/>
              </a:ext>
            </a:extLst>
          </p:cNvPr>
          <p:cNvSpPr>
            <a:spLocks noGrp="1"/>
          </p:cNvSpPr>
          <p:nvPr>
            <p:ph type="title"/>
          </p:nvPr>
        </p:nvSpPr>
        <p:spPr>
          <a:xfrm>
            <a:off x="360000" y="360201"/>
            <a:ext cx="11472000" cy="814685"/>
          </a:xfrm>
        </p:spPr>
        <p:txBody>
          <a:bodyPr/>
          <a:lstStyle/>
          <a:p>
            <a:r>
              <a:rPr lang="en-US" dirty="0">
                <a:solidFill>
                  <a:srgbClr val="0C3052"/>
                </a:solidFill>
              </a:rPr>
              <a:t>Industry leading efficiencies</a:t>
            </a:r>
            <a:endParaRPr lang="en-US" dirty="0">
              <a:solidFill>
                <a:srgbClr val="029EE3"/>
              </a:solidFill>
            </a:endParaRPr>
          </a:p>
        </p:txBody>
      </p:sp>
      <p:grpSp>
        <p:nvGrpSpPr>
          <p:cNvPr id="9" name="Group 8">
            <a:extLst>
              <a:ext uri="{FF2B5EF4-FFF2-40B4-BE49-F238E27FC236}">
                <a16:creationId xmlns:a16="http://schemas.microsoft.com/office/drawing/2014/main" id="{CD22DCE9-F2B0-4068-BBFF-38E13926048E}"/>
              </a:ext>
            </a:extLst>
          </p:cNvPr>
          <p:cNvGrpSpPr/>
          <p:nvPr/>
        </p:nvGrpSpPr>
        <p:grpSpPr>
          <a:xfrm>
            <a:off x="10065152" y="258482"/>
            <a:ext cx="1087978" cy="925929"/>
            <a:chOff x="10065152" y="258482"/>
            <a:chExt cx="1087978" cy="925929"/>
          </a:xfrm>
        </p:grpSpPr>
        <p:sp>
          <p:nvSpPr>
            <p:cNvPr id="11" name="TextBox 10">
              <a:extLst>
                <a:ext uri="{FF2B5EF4-FFF2-40B4-BE49-F238E27FC236}">
                  <a16:creationId xmlns:a16="http://schemas.microsoft.com/office/drawing/2014/main" id="{1E0DECFA-BDA2-4812-A0B9-8EFA1D291D53}"/>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12" name="Picture 11" descr="Icon&#10;&#10;Description automatically generated">
              <a:extLst>
                <a:ext uri="{FF2B5EF4-FFF2-40B4-BE49-F238E27FC236}">
                  <a16:creationId xmlns:a16="http://schemas.microsoft.com/office/drawing/2014/main" id="{E46B9BB9-7B03-4CE4-9133-99DAFC6CE6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13" name="Group 12">
            <a:extLst>
              <a:ext uri="{FF2B5EF4-FFF2-40B4-BE49-F238E27FC236}">
                <a16:creationId xmlns:a16="http://schemas.microsoft.com/office/drawing/2014/main" id="{1385C975-497F-4BF1-97A9-6C0AC64B0991}"/>
              </a:ext>
            </a:extLst>
          </p:cNvPr>
          <p:cNvGrpSpPr/>
          <p:nvPr/>
        </p:nvGrpSpPr>
        <p:grpSpPr>
          <a:xfrm>
            <a:off x="11047919" y="258482"/>
            <a:ext cx="1120382" cy="925929"/>
            <a:chOff x="11047919" y="258482"/>
            <a:chExt cx="1120382" cy="925929"/>
          </a:xfrm>
        </p:grpSpPr>
        <p:sp>
          <p:nvSpPr>
            <p:cNvPr id="14" name="TextBox 13">
              <a:extLst>
                <a:ext uri="{FF2B5EF4-FFF2-40B4-BE49-F238E27FC236}">
                  <a16:creationId xmlns:a16="http://schemas.microsoft.com/office/drawing/2014/main" id="{C5E4CC78-A32D-4BFF-8652-A967915413C1}"/>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15" name="Picture 14" descr="Icon&#10;&#10;Description automatically generated">
              <a:extLst>
                <a:ext uri="{FF2B5EF4-FFF2-40B4-BE49-F238E27FC236}">
                  <a16:creationId xmlns:a16="http://schemas.microsoft.com/office/drawing/2014/main" id="{8745389D-D744-4441-B216-BD1757466A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16" name="Group 15">
            <a:extLst>
              <a:ext uri="{FF2B5EF4-FFF2-40B4-BE49-F238E27FC236}">
                <a16:creationId xmlns:a16="http://schemas.microsoft.com/office/drawing/2014/main" id="{7AC3EFA8-ECB3-4607-A8C7-A5740C784A36}"/>
              </a:ext>
            </a:extLst>
          </p:cNvPr>
          <p:cNvGrpSpPr/>
          <p:nvPr/>
        </p:nvGrpSpPr>
        <p:grpSpPr>
          <a:xfrm>
            <a:off x="8981824" y="258482"/>
            <a:ext cx="1233486" cy="925929"/>
            <a:chOff x="8981824" y="258482"/>
            <a:chExt cx="1233486" cy="925929"/>
          </a:xfrm>
        </p:grpSpPr>
        <p:sp>
          <p:nvSpPr>
            <p:cNvPr id="17" name="TextBox 16">
              <a:extLst>
                <a:ext uri="{FF2B5EF4-FFF2-40B4-BE49-F238E27FC236}">
                  <a16:creationId xmlns:a16="http://schemas.microsoft.com/office/drawing/2014/main" id="{344BFC10-42ED-442B-AB29-36B3F2721A49}"/>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18" name="Picture 17" descr="Icon&#10;&#10;Description automatically generated">
              <a:extLst>
                <a:ext uri="{FF2B5EF4-FFF2-40B4-BE49-F238E27FC236}">
                  <a16:creationId xmlns:a16="http://schemas.microsoft.com/office/drawing/2014/main" id="{81A5FCC2-CECE-4CF1-A798-610D4BA490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spTree>
    <p:extLst>
      <p:ext uri="{BB962C8B-B14F-4D97-AF65-F5344CB8AC3E}">
        <p14:creationId xmlns:p14="http://schemas.microsoft.com/office/powerpoint/2010/main" val="405794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6"/>
                                        </p:tgtEl>
                                        <p:attrNameLst>
                                          <p:attrName>style.opacity</p:attrName>
                                        </p:attrNameLst>
                                      </p:cBhvr>
                                      <p:to>
                                        <p:strVal val="0.25"/>
                                      </p:to>
                                    </p:set>
                                    <p:animEffect filter="image" prLst="opacity: 0.25">
                                      <p:cBhvr rctx="IE">
                                        <p:cTn id="7"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FF110A79-AA76-43EE-8F3A-CA6ABD96A3A8}"/>
              </a:ext>
            </a:extLst>
          </p:cNvPr>
          <p:cNvSpPr>
            <a:spLocks noGrp="1"/>
          </p:cNvSpPr>
          <p:nvPr>
            <p:ph type="title"/>
          </p:nvPr>
        </p:nvSpPr>
        <p:spPr>
          <a:xfrm>
            <a:off x="360000" y="360201"/>
            <a:ext cx="11472000" cy="814685"/>
          </a:xfrm>
        </p:spPr>
        <p:txBody>
          <a:bodyPr/>
          <a:lstStyle/>
          <a:p>
            <a:r>
              <a:rPr lang="en-US" dirty="0">
                <a:solidFill>
                  <a:srgbClr val="0C3052"/>
                </a:solidFill>
              </a:rPr>
              <a:t>Industry leading efficiencies &amp; reliability</a:t>
            </a:r>
            <a:endParaRPr lang="en-US" dirty="0">
              <a:solidFill>
                <a:srgbClr val="029EE3"/>
              </a:solidFill>
            </a:endParaRPr>
          </a:p>
        </p:txBody>
      </p:sp>
      <p:sp>
        <p:nvSpPr>
          <p:cNvPr id="6" name="Rectangle 5">
            <a:extLst>
              <a:ext uri="{FF2B5EF4-FFF2-40B4-BE49-F238E27FC236}">
                <a16:creationId xmlns:a16="http://schemas.microsoft.com/office/drawing/2014/main" id="{2629ECC7-8FFD-428E-A878-2BC84FF40F39}"/>
              </a:ext>
            </a:extLst>
          </p:cNvPr>
          <p:cNvSpPr/>
          <p:nvPr/>
        </p:nvSpPr>
        <p:spPr>
          <a:xfrm>
            <a:off x="620132" y="1628603"/>
            <a:ext cx="4851524" cy="3477875"/>
          </a:xfrm>
          <a:prstGeom prst="rect">
            <a:avLst/>
          </a:prstGeom>
        </p:spPr>
        <p:txBody>
          <a:bodyPr wrap="square">
            <a:spAutoFit/>
          </a:bodyPr>
          <a:lstStyle/>
          <a:p>
            <a:pPr marL="342900" indent="-342900">
              <a:buFont typeface="Arial" panose="020B0604020202020204" pitchFamily="34" charset="0"/>
              <a:buChar char="•"/>
            </a:pPr>
            <a:r>
              <a:rPr lang="en-US" sz="2000" dirty="0"/>
              <a:t>Integrally cast diffuser vane provides balanced flow to the eye of the impeller, reducing axial forces and improving efficiency</a:t>
            </a:r>
          </a:p>
          <a:p>
            <a:pPr marL="342900" indent="-342900">
              <a:buFont typeface="Arial" panose="020B0604020202020204" pitchFamily="34" charset="0"/>
              <a:buChar char="•"/>
            </a:pPr>
            <a:r>
              <a:rPr lang="en-US" sz="2000" dirty="0"/>
              <a:t>Integrally cast foot mounted volute provides a solid foundation that helps eliminate distortions and deflections which can shorten the life of the pump’s rotating assembly </a:t>
            </a:r>
          </a:p>
          <a:p>
            <a:pPr marL="342900" indent="-342900">
              <a:buFont typeface="Arial" panose="020B0604020202020204" pitchFamily="34" charset="0"/>
              <a:buChar char="•"/>
            </a:pPr>
            <a:r>
              <a:rPr lang="en-US" sz="2000" dirty="0"/>
              <a:t>Top centerline discharge allows for self-venting and more compact piping layouts</a:t>
            </a:r>
          </a:p>
        </p:txBody>
      </p:sp>
      <p:pic>
        <p:nvPicPr>
          <p:cNvPr id="2" name="Picture 1">
            <a:extLst>
              <a:ext uri="{FF2B5EF4-FFF2-40B4-BE49-F238E27FC236}">
                <a16:creationId xmlns:a16="http://schemas.microsoft.com/office/drawing/2014/main" id="{B4F3E2E0-1F15-4059-B36B-30179E65A3F7}"/>
              </a:ext>
            </a:extLst>
          </p:cNvPr>
          <p:cNvPicPr>
            <a:picLocks noChangeAspect="1"/>
          </p:cNvPicPr>
          <p:nvPr/>
        </p:nvPicPr>
        <p:blipFill>
          <a:blip r:embed="rId2"/>
          <a:stretch>
            <a:fillRect/>
          </a:stretch>
        </p:blipFill>
        <p:spPr>
          <a:xfrm>
            <a:off x="7162681" y="1691319"/>
            <a:ext cx="3446460" cy="3937121"/>
          </a:xfrm>
          <a:prstGeom prst="rect">
            <a:avLst/>
          </a:prstGeom>
        </p:spPr>
      </p:pic>
      <p:grpSp>
        <p:nvGrpSpPr>
          <p:cNvPr id="8" name="Group 7">
            <a:extLst>
              <a:ext uri="{FF2B5EF4-FFF2-40B4-BE49-F238E27FC236}">
                <a16:creationId xmlns:a16="http://schemas.microsoft.com/office/drawing/2014/main" id="{A6428E30-D3D7-44AE-9F9A-5F5BD82B269C}"/>
              </a:ext>
            </a:extLst>
          </p:cNvPr>
          <p:cNvGrpSpPr/>
          <p:nvPr/>
        </p:nvGrpSpPr>
        <p:grpSpPr>
          <a:xfrm>
            <a:off x="10065152" y="258482"/>
            <a:ext cx="1087978" cy="925929"/>
            <a:chOff x="10065152" y="258482"/>
            <a:chExt cx="1087978" cy="925929"/>
          </a:xfrm>
        </p:grpSpPr>
        <p:sp>
          <p:nvSpPr>
            <p:cNvPr id="9" name="TextBox 8">
              <a:extLst>
                <a:ext uri="{FF2B5EF4-FFF2-40B4-BE49-F238E27FC236}">
                  <a16:creationId xmlns:a16="http://schemas.microsoft.com/office/drawing/2014/main" id="{A3C490EB-96A3-4CE0-9C84-CA260AB32163}"/>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11" name="Picture 10" descr="Icon&#10;&#10;Description automatically generated">
              <a:extLst>
                <a:ext uri="{FF2B5EF4-FFF2-40B4-BE49-F238E27FC236}">
                  <a16:creationId xmlns:a16="http://schemas.microsoft.com/office/drawing/2014/main" id="{D00C1D48-C334-4BB4-B7F3-89DC68632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12" name="Group 11">
            <a:extLst>
              <a:ext uri="{FF2B5EF4-FFF2-40B4-BE49-F238E27FC236}">
                <a16:creationId xmlns:a16="http://schemas.microsoft.com/office/drawing/2014/main" id="{0558F0D8-1D6C-4CD7-9BEE-0CDD164B4FA1}"/>
              </a:ext>
            </a:extLst>
          </p:cNvPr>
          <p:cNvGrpSpPr/>
          <p:nvPr/>
        </p:nvGrpSpPr>
        <p:grpSpPr>
          <a:xfrm>
            <a:off x="11047919" y="258482"/>
            <a:ext cx="1120382" cy="925929"/>
            <a:chOff x="11047919" y="258482"/>
            <a:chExt cx="1120382" cy="925929"/>
          </a:xfrm>
        </p:grpSpPr>
        <p:sp>
          <p:nvSpPr>
            <p:cNvPr id="13" name="TextBox 12">
              <a:extLst>
                <a:ext uri="{FF2B5EF4-FFF2-40B4-BE49-F238E27FC236}">
                  <a16:creationId xmlns:a16="http://schemas.microsoft.com/office/drawing/2014/main" id="{AC400737-51D8-44A9-9BD6-50FA8DA1CEBC}"/>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14" name="Picture 13" descr="Icon&#10;&#10;Description automatically generated">
              <a:extLst>
                <a:ext uri="{FF2B5EF4-FFF2-40B4-BE49-F238E27FC236}">
                  <a16:creationId xmlns:a16="http://schemas.microsoft.com/office/drawing/2014/main" id="{09485BC3-74E4-4929-A5AB-DA365E17E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15" name="Group 14">
            <a:extLst>
              <a:ext uri="{FF2B5EF4-FFF2-40B4-BE49-F238E27FC236}">
                <a16:creationId xmlns:a16="http://schemas.microsoft.com/office/drawing/2014/main" id="{6F78434A-DD4D-45EF-8524-5D3C43E9709B}"/>
              </a:ext>
            </a:extLst>
          </p:cNvPr>
          <p:cNvGrpSpPr/>
          <p:nvPr/>
        </p:nvGrpSpPr>
        <p:grpSpPr>
          <a:xfrm>
            <a:off x="8981824" y="258482"/>
            <a:ext cx="1233486" cy="925929"/>
            <a:chOff x="8981824" y="258482"/>
            <a:chExt cx="1233486" cy="925929"/>
          </a:xfrm>
        </p:grpSpPr>
        <p:sp>
          <p:nvSpPr>
            <p:cNvPr id="16" name="TextBox 15">
              <a:extLst>
                <a:ext uri="{FF2B5EF4-FFF2-40B4-BE49-F238E27FC236}">
                  <a16:creationId xmlns:a16="http://schemas.microsoft.com/office/drawing/2014/main" id="{7EC63FEC-D032-4F0B-B4B5-5205D5EA92C1}"/>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17" name="Picture 16" descr="Icon&#10;&#10;Description automatically generated">
              <a:extLst>
                <a:ext uri="{FF2B5EF4-FFF2-40B4-BE49-F238E27FC236}">
                  <a16:creationId xmlns:a16="http://schemas.microsoft.com/office/drawing/2014/main" id="{9E18DA1B-599A-484A-8E6E-6CE55D02D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spTree>
    <p:extLst>
      <p:ext uri="{BB962C8B-B14F-4D97-AF65-F5344CB8AC3E}">
        <p14:creationId xmlns:p14="http://schemas.microsoft.com/office/powerpoint/2010/main" val="3529850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FF110A79-AA76-43EE-8F3A-CA6ABD96A3A8}"/>
              </a:ext>
            </a:extLst>
          </p:cNvPr>
          <p:cNvSpPr>
            <a:spLocks noGrp="1"/>
          </p:cNvSpPr>
          <p:nvPr>
            <p:ph type="title"/>
          </p:nvPr>
        </p:nvSpPr>
        <p:spPr>
          <a:xfrm>
            <a:off x="360000" y="360201"/>
            <a:ext cx="11472000" cy="814685"/>
          </a:xfrm>
        </p:spPr>
        <p:txBody>
          <a:bodyPr/>
          <a:lstStyle/>
          <a:p>
            <a:r>
              <a:rPr lang="en-US" dirty="0">
                <a:solidFill>
                  <a:srgbClr val="0C3052"/>
                </a:solidFill>
              </a:rPr>
              <a:t>Grundfos NBS </a:t>
            </a:r>
            <a:r>
              <a:rPr lang="en-US" dirty="0">
                <a:solidFill>
                  <a:srgbClr val="029EE3"/>
                </a:solidFill>
              </a:rPr>
              <a:t>Support</a:t>
            </a:r>
          </a:p>
        </p:txBody>
      </p:sp>
      <p:pic>
        <p:nvPicPr>
          <p:cNvPr id="4" name="Picture 3">
            <a:extLst>
              <a:ext uri="{FF2B5EF4-FFF2-40B4-BE49-F238E27FC236}">
                <a16:creationId xmlns:a16="http://schemas.microsoft.com/office/drawing/2014/main" id="{A862776E-D29D-4DA0-B489-2AE6C3B8F72B}"/>
              </a:ext>
            </a:extLst>
          </p:cNvPr>
          <p:cNvPicPr>
            <a:picLocks noChangeAspect="1"/>
          </p:cNvPicPr>
          <p:nvPr/>
        </p:nvPicPr>
        <p:blipFill>
          <a:blip r:embed="rId3"/>
          <a:stretch>
            <a:fillRect/>
          </a:stretch>
        </p:blipFill>
        <p:spPr>
          <a:xfrm>
            <a:off x="523490" y="1363565"/>
            <a:ext cx="2933851" cy="3797495"/>
          </a:xfrm>
          <a:prstGeom prst="rect">
            <a:avLst/>
          </a:prstGeom>
          <a:noFill/>
          <a:ln w="12700">
            <a:solidFill>
              <a:schemeClr val="tx1"/>
            </a:solidFill>
          </a:ln>
        </p:spPr>
      </p:pic>
      <p:pic>
        <p:nvPicPr>
          <p:cNvPr id="6" name="Picture 5">
            <a:extLst>
              <a:ext uri="{FF2B5EF4-FFF2-40B4-BE49-F238E27FC236}">
                <a16:creationId xmlns:a16="http://schemas.microsoft.com/office/drawing/2014/main" id="{F0CEBD98-4E96-4E34-BE3B-47540FE045B2}"/>
              </a:ext>
            </a:extLst>
          </p:cNvPr>
          <p:cNvPicPr>
            <a:picLocks noChangeAspect="1"/>
          </p:cNvPicPr>
          <p:nvPr/>
        </p:nvPicPr>
        <p:blipFill>
          <a:blip r:embed="rId4"/>
          <a:stretch>
            <a:fillRect/>
          </a:stretch>
        </p:blipFill>
        <p:spPr>
          <a:xfrm>
            <a:off x="1474931" y="1945943"/>
            <a:ext cx="2883048" cy="4083260"/>
          </a:xfrm>
          <a:prstGeom prst="rect">
            <a:avLst/>
          </a:prstGeom>
          <a:ln w="12700">
            <a:solidFill>
              <a:schemeClr val="tx1"/>
            </a:solidFill>
          </a:ln>
        </p:spPr>
      </p:pic>
      <p:pic>
        <p:nvPicPr>
          <p:cNvPr id="14" name="Picture 13" descr="Graphical user interface, application&#10;&#10;Description automatically generated">
            <a:extLst>
              <a:ext uri="{FF2B5EF4-FFF2-40B4-BE49-F238E27FC236}">
                <a16:creationId xmlns:a16="http://schemas.microsoft.com/office/drawing/2014/main" id="{2895E696-9D72-434D-ABB0-212BBD26E9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3080" y="1363565"/>
            <a:ext cx="6340390" cy="3243353"/>
          </a:xfrm>
          <a:prstGeom prst="rect">
            <a:avLst/>
          </a:prstGeom>
        </p:spPr>
      </p:pic>
      <p:pic>
        <p:nvPicPr>
          <p:cNvPr id="15" name="Picture 14">
            <a:extLst>
              <a:ext uri="{FF2B5EF4-FFF2-40B4-BE49-F238E27FC236}">
                <a16:creationId xmlns:a16="http://schemas.microsoft.com/office/drawing/2014/main" id="{51751C50-5D5F-4C00-B95C-FBADA03170C7}"/>
              </a:ext>
            </a:extLst>
          </p:cNvPr>
          <p:cNvPicPr>
            <a:picLocks noChangeAspect="1"/>
          </p:cNvPicPr>
          <p:nvPr/>
        </p:nvPicPr>
        <p:blipFill>
          <a:blip r:embed="rId6"/>
          <a:stretch>
            <a:fillRect/>
          </a:stretch>
        </p:blipFill>
        <p:spPr>
          <a:xfrm>
            <a:off x="8312449" y="3712929"/>
            <a:ext cx="4018972" cy="2308361"/>
          </a:xfrm>
          <a:prstGeom prst="rect">
            <a:avLst/>
          </a:prstGeom>
          <a:ln>
            <a:solidFill>
              <a:srgbClr val="0C3052"/>
            </a:solidFill>
          </a:ln>
        </p:spPr>
      </p:pic>
      <p:grpSp>
        <p:nvGrpSpPr>
          <p:cNvPr id="16" name="Group 15">
            <a:extLst>
              <a:ext uri="{FF2B5EF4-FFF2-40B4-BE49-F238E27FC236}">
                <a16:creationId xmlns:a16="http://schemas.microsoft.com/office/drawing/2014/main" id="{096CEF4C-D892-4A8E-B52A-AEF8C719ABFD}"/>
              </a:ext>
            </a:extLst>
          </p:cNvPr>
          <p:cNvGrpSpPr/>
          <p:nvPr/>
        </p:nvGrpSpPr>
        <p:grpSpPr>
          <a:xfrm>
            <a:off x="10065152" y="258482"/>
            <a:ext cx="1087978" cy="925929"/>
            <a:chOff x="10065152" y="258482"/>
            <a:chExt cx="1087978" cy="925929"/>
          </a:xfrm>
        </p:grpSpPr>
        <p:sp>
          <p:nvSpPr>
            <p:cNvPr id="17" name="TextBox 16">
              <a:extLst>
                <a:ext uri="{FF2B5EF4-FFF2-40B4-BE49-F238E27FC236}">
                  <a16:creationId xmlns:a16="http://schemas.microsoft.com/office/drawing/2014/main" id="{925E6BD2-272E-40FE-910E-9C5156BBBC1E}"/>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18" name="Picture 17" descr="Icon&#10;&#10;Description automatically generated">
              <a:extLst>
                <a:ext uri="{FF2B5EF4-FFF2-40B4-BE49-F238E27FC236}">
                  <a16:creationId xmlns:a16="http://schemas.microsoft.com/office/drawing/2014/main" id="{95671FC6-F2FC-4D35-9276-6D4B716B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19" name="Group 18">
            <a:extLst>
              <a:ext uri="{FF2B5EF4-FFF2-40B4-BE49-F238E27FC236}">
                <a16:creationId xmlns:a16="http://schemas.microsoft.com/office/drawing/2014/main" id="{6437CCF8-89E1-4004-AB2F-B31D8E28D4E6}"/>
              </a:ext>
            </a:extLst>
          </p:cNvPr>
          <p:cNvGrpSpPr/>
          <p:nvPr/>
        </p:nvGrpSpPr>
        <p:grpSpPr>
          <a:xfrm>
            <a:off x="11047919" y="258482"/>
            <a:ext cx="1120382" cy="925929"/>
            <a:chOff x="11047919" y="258482"/>
            <a:chExt cx="1120382" cy="925929"/>
          </a:xfrm>
        </p:grpSpPr>
        <p:sp>
          <p:nvSpPr>
            <p:cNvPr id="20" name="TextBox 19">
              <a:extLst>
                <a:ext uri="{FF2B5EF4-FFF2-40B4-BE49-F238E27FC236}">
                  <a16:creationId xmlns:a16="http://schemas.microsoft.com/office/drawing/2014/main" id="{BB293CD1-D014-4F4C-8833-B95F08FD4186}"/>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21" name="Picture 20" descr="Icon&#10;&#10;Description automatically generated">
              <a:extLst>
                <a:ext uri="{FF2B5EF4-FFF2-40B4-BE49-F238E27FC236}">
                  <a16:creationId xmlns:a16="http://schemas.microsoft.com/office/drawing/2014/main" id="{90210A27-684C-4D5E-94E8-728A9BDA4B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22" name="Group 21">
            <a:extLst>
              <a:ext uri="{FF2B5EF4-FFF2-40B4-BE49-F238E27FC236}">
                <a16:creationId xmlns:a16="http://schemas.microsoft.com/office/drawing/2014/main" id="{3CEC80BB-92B4-4991-8BFC-8302C16E3A13}"/>
              </a:ext>
            </a:extLst>
          </p:cNvPr>
          <p:cNvGrpSpPr/>
          <p:nvPr/>
        </p:nvGrpSpPr>
        <p:grpSpPr>
          <a:xfrm>
            <a:off x="8981824" y="258482"/>
            <a:ext cx="1233486" cy="925929"/>
            <a:chOff x="8981824" y="258482"/>
            <a:chExt cx="1233486" cy="925929"/>
          </a:xfrm>
        </p:grpSpPr>
        <p:sp>
          <p:nvSpPr>
            <p:cNvPr id="23" name="TextBox 22">
              <a:extLst>
                <a:ext uri="{FF2B5EF4-FFF2-40B4-BE49-F238E27FC236}">
                  <a16:creationId xmlns:a16="http://schemas.microsoft.com/office/drawing/2014/main" id="{9F6EB321-570B-4AD3-911C-30D308353906}"/>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24" name="Picture 23" descr="Icon&#10;&#10;Description automatically generated">
              <a:extLst>
                <a:ext uri="{FF2B5EF4-FFF2-40B4-BE49-F238E27FC236}">
                  <a16:creationId xmlns:a16="http://schemas.microsoft.com/office/drawing/2014/main" id="{8DA7BEDE-071B-4707-A2A8-6FE9F87456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spTree>
    <p:extLst>
      <p:ext uri="{BB962C8B-B14F-4D97-AF65-F5344CB8AC3E}">
        <p14:creationId xmlns:p14="http://schemas.microsoft.com/office/powerpoint/2010/main" val="3888835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FF110A79-AA76-43EE-8F3A-CA6ABD96A3A8}"/>
              </a:ext>
            </a:extLst>
          </p:cNvPr>
          <p:cNvSpPr>
            <a:spLocks noGrp="1"/>
          </p:cNvSpPr>
          <p:nvPr>
            <p:ph type="title"/>
          </p:nvPr>
        </p:nvSpPr>
        <p:spPr>
          <a:xfrm>
            <a:off x="360000" y="360201"/>
            <a:ext cx="11472000" cy="814685"/>
          </a:xfrm>
        </p:spPr>
        <p:txBody>
          <a:bodyPr/>
          <a:lstStyle/>
          <a:p>
            <a:r>
              <a:rPr lang="en-US" dirty="0">
                <a:solidFill>
                  <a:srgbClr val="0C3052"/>
                </a:solidFill>
              </a:rPr>
              <a:t>Grundfos NBS </a:t>
            </a:r>
            <a:r>
              <a:rPr lang="en-US" dirty="0">
                <a:solidFill>
                  <a:srgbClr val="029EE3"/>
                </a:solidFill>
              </a:rPr>
              <a:t>GXS</a:t>
            </a:r>
          </a:p>
        </p:txBody>
      </p:sp>
      <p:pic>
        <p:nvPicPr>
          <p:cNvPr id="14" name="Picture 13" descr="Graphical user interface, application&#10;&#10;Description automatically generated">
            <a:extLst>
              <a:ext uri="{FF2B5EF4-FFF2-40B4-BE49-F238E27FC236}">
                <a16:creationId xmlns:a16="http://schemas.microsoft.com/office/drawing/2014/main" id="{2895E696-9D72-434D-ABB0-212BBD26E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45" y="1174886"/>
            <a:ext cx="8473213" cy="4334374"/>
          </a:xfrm>
          <a:prstGeom prst="rect">
            <a:avLst/>
          </a:prstGeom>
        </p:spPr>
      </p:pic>
      <p:pic>
        <p:nvPicPr>
          <p:cNvPr id="15" name="Picture 14">
            <a:extLst>
              <a:ext uri="{FF2B5EF4-FFF2-40B4-BE49-F238E27FC236}">
                <a16:creationId xmlns:a16="http://schemas.microsoft.com/office/drawing/2014/main" id="{51751C50-5D5F-4C00-B95C-FBADA03170C7}"/>
              </a:ext>
            </a:extLst>
          </p:cNvPr>
          <p:cNvPicPr>
            <a:picLocks noChangeAspect="1"/>
          </p:cNvPicPr>
          <p:nvPr/>
        </p:nvPicPr>
        <p:blipFill>
          <a:blip r:embed="rId4"/>
          <a:stretch>
            <a:fillRect/>
          </a:stretch>
        </p:blipFill>
        <p:spPr>
          <a:xfrm>
            <a:off x="5153846" y="2365099"/>
            <a:ext cx="6747755" cy="3875681"/>
          </a:xfrm>
          <a:prstGeom prst="rect">
            <a:avLst/>
          </a:prstGeom>
          <a:ln>
            <a:solidFill>
              <a:srgbClr val="0C3052"/>
            </a:solidFill>
          </a:ln>
        </p:spPr>
      </p:pic>
      <p:grpSp>
        <p:nvGrpSpPr>
          <p:cNvPr id="16" name="Group 15">
            <a:extLst>
              <a:ext uri="{FF2B5EF4-FFF2-40B4-BE49-F238E27FC236}">
                <a16:creationId xmlns:a16="http://schemas.microsoft.com/office/drawing/2014/main" id="{096CEF4C-D892-4A8E-B52A-AEF8C719ABFD}"/>
              </a:ext>
            </a:extLst>
          </p:cNvPr>
          <p:cNvGrpSpPr/>
          <p:nvPr/>
        </p:nvGrpSpPr>
        <p:grpSpPr>
          <a:xfrm>
            <a:off x="10065152" y="258482"/>
            <a:ext cx="1087978" cy="925929"/>
            <a:chOff x="10065152" y="258482"/>
            <a:chExt cx="1087978" cy="925929"/>
          </a:xfrm>
        </p:grpSpPr>
        <p:sp>
          <p:nvSpPr>
            <p:cNvPr id="17" name="TextBox 16">
              <a:extLst>
                <a:ext uri="{FF2B5EF4-FFF2-40B4-BE49-F238E27FC236}">
                  <a16:creationId xmlns:a16="http://schemas.microsoft.com/office/drawing/2014/main" id="{925E6BD2-272E-40FE-910E-9C5156BBBC1E}"/>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18" name="Picture 17" descr="Icon&#10;&#10;Description automatically generated">
              <a:extLst>
                <a:ext uri="{FF2B5EF4-FFF2-40B4-BE49-F238E27FC236}">
                  <a16:creationId xmlns:a16="http://schemas.microsoft.com/office/drawing/2014/main" id="{95671FC6-F2FC-4D35-9276-6D4B716B5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19" name="Group 18">
            <a:extLst>
              <a:ext uri="{FF2B5EF4-FFF2-40B4-BE49-F238E27FC236}">
                <a16:creationId xmlns:a16="http://schemas.microsoft.com/office/drawing/2014/main" id="{6437CCF8-89E1-4004-AB2F-B31D8E28D4E6}"/>
              </a:ext>
            </a:extLst>
          </p:cNvPr>
          <p:cNvGrpSpPr/>
          <p:nvPr/>
        </p:nvGrpSpPr>
        <p:grpSpPr>
          <a:xfrm>
            <a:off x="11047919" y="258482"/>
            <a:ext cx="1120382" cy="925929"/>
            <a:chOff x="11047919" y="258482"/>
            <a:chExt cx="1120382" cy="925929"/>
          </a:xfrm>
        </p:grpSpPr>
        <p:sp>
          <p:nvSpPr>
            <p:cNvPr id="20" name="TextBox 19">
              <a:extLst>
                <a:ext uri="{FF2B5EF4-FFF2-40B4-BE49-F238E27FC236}">
                  <a16:creationId xmlns:a16="http://schemas.microsoft.com/office/drawing/2014/main" id="{BB293CD1-D014-4F4C-8833-B95F08FD4186}"/>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21" name="Picture 20" descr="Icon&#10;&#10;Description automatically generated">
              <a:extLst>
                <a:ext uri="{FF2B5EF4-FFF2-40B4-BE49-F238E27FC236}">
                  <a16:creationId xmlns:a16="http://schemas.microsoft.com/office/drawing/2014/main" id="{90210A27-684C-4D5E-94E8-728A9BDA4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22" name="Group 21">
            <a:extLst>
              <a:ext uri="{FF2B5EF4-FFF2-40B4-BE49-F238E27FC236}">
                <a16:creationId xmlns:a16="http://schemas.microsoft.com/office/drawing/2014/main" id="{3CEC80BB-92B4-4991-8BFC-8302C16E3A13}"/>
              </a:ext>
            </a:extLst>
          </p:cNvPr>
          <p:cNvGrpSpPr/>
          <p:nvPr/>
        </p:nvGrpSpPr>
        <p:grpSpPr>
          <a:xfrm>
            <a:off x="8981824" y="258482"/>
            <a:ext cx="1233486" cy="925929"/>
            <a:chOff x="8981824" y="258482"/>
            <a:chExt cx="1233486" cy="925929"/>
          </a:xfrm>
        </p:grpSpPr>
        <p:sp>
          <p:nvSpPr>
            <p:cNvPr id="23" name="TextBox 22">
              <a:extLst>
                <a:ext uri="{FF2B5EF4-FFF2-40B4-BE49-F238E27FC236}">
                  <a16:creationId xmlns:a16="http://schemas.microsoft.com/office/drawing/2014/main" id="{9F6EB321-570B-4AD3-911C-30D308353906}"/>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24" name="Picture 23" descr="Icon&#10;&#10;Description automatically generated">
              <a:extLst>
                <a:ext uri="{FF2B5EF4-FFF2-40B4-BE49-F238E27FC236}">
                  <a16:creationId xmlns:a16="http://schemas.microsoft.com/office/drawing/2014/main" id="{8DA7BEDE-071B-4707-A2A8-6FE9F87456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spTree>
    <p:extLst>
      <p:ext uri="{BB962C8B-B14F-4D97-AF65-F5344CB8AC3E}">
        <p14:creationId xmlns:p14="http://schemas.microsoft.com/office/powerpoint/2010/main" val="268127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6144D1-9341-4AB1-ADAF-B61F4671F355}"/>
              </a:ext>
            </a:extLst>
          </p:cNvPr>
          <p:cNvSpPr/>
          <p:nvPr/>
        </p:nvSpPr>
        <p:spPr>
          <a:xfrm>
            <a:off x="0" y="0"/>
            <a:ext cx="12192000" cy="78927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243A75-62DA-4955-8617-723B22A1B48E}"/>
              </a:ext>
            </a:extLst>
          </p:cNvPr>
          <p:cNvSpPr/>
          <p:nvPr/>
        </p:nvSpPr>
        <p:spPr>
          <a:xfrm>
            <a:off x="0" y="6343048"/>
            <a:ext cx="12192000" cy="51495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9006E85F-A45F-4CAA-A712-20B3D56269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5689" y="-231006"/>
            <a:ext cx="3040621" cy="2189747"/>
          </a:xfrm>
          <a:prstGeom prst="rect">
            <a:avLst/>
          </a:prstGeom>
        </p:spPr>
      </p:pic>
      <p:sp>
        <p:nvSpPr>
          <p:cNvPr id="9" name="TextBox 8">
            <a:extLst>
              <a:ext uri="{FF2B5EF4-FFF2-40B4-BE49-F238E27FC236}">
                <a16:creationId xmlns:a16="http://schemas.microsoft.com/office/drawing/2014/main" id="{9B30D5AC-7106-4F79-BCCF-8821F52C496C}"/>
              </a:ext>
            </a:extLst>
          </p:cNvPr>
          <p:cNvSpPr txBox="1"/>
          <p:nvPr/>
        </p:nvSpPr>
        <p:spPr>
          <a:xfrm>
            <a:off x="-185354" y="6400469"/>
            <a:ext cx="12259165" cy="461665"/>
          </a:xfrm>
          <a:prstGeom prst="rect">
            <a:avLst/>
          </a:prstGeom>
          <a:noFill/>
        </p:spPr>
        <p:txBody>
          <a:bodyPr wrap="square" rtlCol="0">
            <a:spAutoFit/>
          </a:bodyPr>
          <a:lstStyle/>
          <a:p>
            <a:pPr algn="ctr"/>
            <a:r>
              <a:rPr lang="en-US" sz="2000" b="1" dirty="0">
                <a:solidFill>
                  <a:schemeClr val="bg1"/>
                </a:solidFill>
                <a:hlinkClick r:id="rId3">
                  <a:extLst>
                    <a:ext uri="{A12FA001-AC4F-418D-AE19-62706E023703}">
                      <ahyp:hlinkClr xmlns:ahyp="http://schemas.microsoft.com/office/drawing/2018/hyperlinkcolor" val="tx"/>
                    </a:ext>
                  </a:extLst>
                </a:hlinkClick>
              </a:rPr>
              <a:t>WWW.HURLEYENGINEERING.COM</a:t>
            </a:r>
            <a:r>
              <a:rPr lang="en-US" b="1" dirty="0">
                <a:solidFill>
                  <a:schemeClr val="bg1"/>
                </a:solidFill>
              </a:rPr>
              <a:t>					</a:t>
            </a:r>
            <a:r>
              <a:rPr lang="en-US" sz="2000" b="1" dirty="0">
                <a:solidFill>
                  <a:schemeClr val="bg1"/>
                </a:solidFill>
              </a:rPr>
              <a:t>1-800-861-7122</a:t>
            </a:r>
          </a:p>
        </p:txBody>
      </p:sp>
      <p:sp>
        <p:nvSpPr>
          <p:cNvPr id="16" name="TextBox 15">
            <a:extLst>
              <a:ext uri="{FF2B5EF4-FFF2-40B4-BE49-F238E27FC236}">
                <a16:creationId xmlns:a16="http://schemas.microsoft.com/office/drawing/2014/main" id="{AF16A910-1C09-4DA0-9B71-59FAF8E4E44C}"/>
              </a:ext>
            </a:extLst>
          </p:cNvPr>
          <p:cNvSpPr txBox="1"/>
          <p:nvPr/>
        </p:nvSpPr>
        <p:spPr>
          <a:xfrm>
            <a:off x="207348" y="4191201"/>
            <a:ext cx="1434164" cy="369332"/>
          </a:xfrm>
          <a:prstGeom prst="rect">
            <a:avLst/>
          </a:prstGeom>
          <a:noFill/>
        </p:spPr>
        <p:txBody>
          <a:bodyPr wrap="square" rtlCol="0">
            <a:spAutoFit/>
          </a:bodyPr>
          <a:lstStyle/>
          <a:p>
            <a:pPr algn="ctr"/>
            <a:r>
              <a:rPr lang="en-US" dirty="0">
                <a:solidFill>
                  <a:schemeClr val="accent1">
                    <a:lumMod val="50000"/>
                  </a:schemeClr>
                </a:solidFill>
              </a:rPr>
              <a:t>	</a:t>
            </a:r>
          </a:p>
        </p:txBody>
      </p:sp>
      <p:sp>
        <p:nvSpPr>
          <p:cNvPr id="24" name="TextBox 23">
            <a:extLst>
              <a:ext uri="{FF2B5EF4-FFF2-40B4-BE49-F238E27FC236}">
                <a16:creationId xmlns:a16="http://schemas.microsoft.com/office/drawing/2014/main" id="{993F76BD-0D5F-4F37-86A6-5D058F06E1CB}"/>
              </a:ext>
            </a:extLst>
          </p:cNvPr>
          <p:cNvSpPr txBox="1"/>
          <p:nvPr/>
        </p:nvSpPr>
        <p:spPr>
          <a:xfrm>
            <a:off x="7719738" y="9915"/>
            <a:ext cx="3973515" cy="769441"/>
          </a:xfrm>
          <a:prstGeom prst="rect">
            <a:avLst/>
          </a:prstGeom>
          <a:noFill/>
        </p:spPr>
        <p:txBody>
          <a:bodyPr wrap="square" rtlCol="0">
            <a:spAutoFit/>
          </a:bodyPr>
          <a:lstStyle/>
          <a:p>
            <a:pPr algn="ctr"/>
            <a:r>
              <a:rPr lang="en-US" sz="4400" dirty="0">
                <a:solidFill>
                  <a:schemeClr val="bg1"/>
                </a:solidFill>
              </a:rPr>
              <a:t>2021</a:t>
            </a:r>
          </a:p>
        </p:txBody>
      </p:sp>
      <p:pic>
        <p:nvPicPr>
          <p:cNvPr id="10" name="Picture 10">
            <a:extLst>
              <a:ext uri="{FF2B5EF4-FFF2-40B4-BE49-F238E27FC236}">
                <a16:creationId xmlns:a16="http://schemas.microsoft.com/office/drawing/2014/main" id="{C99143DB-A278-4D78-9E0B-16A3FAE693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353" y="-179383"/>
            <a:ext cx="5718887" cy="12304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A picture containing logo&#10;&#10;Description automatically generated">
            <a:extLst>
              <a:ext uri="{FF2B5EF4-FFF2-40B4-BE49-F238E27FC236}">
                <a16:creationId xmlns:a16="http://schemas.microsoft.com/office/drawing/2014/main" id="{1FCE0387-2701-45BB-AF9A-773793E69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0936" y="2239613"/>
            <a:ext cx="4810125" cy="952500"/>
          </a:xfrm>
          <a:prstGeom prst="rect">
            <a:avLst/>
          </a:prstGeom>
        </p:spPr>
      </p:pic>
    </p:spTree>
    <p:extLst>
      <p:ext uri="{BB962C8B-B14F-4D97-AF65-F5344CB8AC3E}">
        <p14:creationId xmlns:p14="http://schemas.microsoft.com/office/powerpoint/2010/main" val="4029878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255B5-7F89-BA40-9407-38781D8639D3}"/>
              </a:ext>
            </a:extLst>
          </p:cNvPr>
          <p:cNvSpPr>
            <a:spLocks noGrp="1"/>
          </p:cNvSpPr>
          <p:nvPr>
            <p:ph type="title"/>
          </p:nvPr>
        </p:nvSpPr>
        <p:spPr>
          <a:xfrm>
            <a:off x="258000" y="4777606"/>
            <a:ext cx="11934000" cy="1589741"/>
          </a:xfrm>
        </p:spPr>
        <p:txBody>
          <a:bodyPr/>
          <a:lstStyle/>
          <a:p>
            <a:r>
              <a:rPr lang="en-GB" sz="2600" dirty="0">
                <a:latin typeface="Calibri"/>
                <a:cs typeface="Calibri"/>
              </a:rPr>
              <a:t>Simplified installation, industry leading efficiencies and reliability for a lifetime</a:t>
            </a:r>
            <a:endParaRPr lang="en-GB" sz="2600" dirty="0"/>
          </a:p>
        </p:txBody>
      </p:sp>
      <p:sp>
        <p:nvSpPr>
          <p:cNvPr id="7" name="Text Placeholder 6">
            <a:extLst>
              <a:ext uri="{FF2B5EF4-FFF2-40B4-BE49-F238E27FC236}">
                <a16:creationId xmlns:a16="http://schemas.microsoft.com/office/drawing/2014/main" id="{6FB5DBB0-BE3D-4056-A221-C5D8B5F89128}"/>
              </a:ext>
            </a:extLst>
          </p:cNvPr>
          <p:cNvSpPr>
            <a:spLocks noGrp="1"/>
          </p:cNvSpPr>
          <p:nvPr>
            <p:ph type="body" sz="quarter" idx="14"/>
          </p:nvPr>
        </p:nvSpPr>
        <p:spPr/>
        <p:txBody>
          <a:bodyPr/>
          <a:lstStyle/>
          <a:p>
            <a:endParaRPr lang="en-US"/>
          </a:p>
        </p:txBody>
      </p:sp>
      <p:sp>
        <p:nvSpPr>
          <p:cNvPr id="4" name="Date Placeholder 3">
            <a:extLst>
              <a:ext uri="{FF2B5EF4-FFF2-40B4-BE49-F238E27FC236}">
                <a16:creationId xmlns:a16="http://schemas.microsoft.com/office/drawing/2014/main" id="{C442E517-57BC-3540-8312-7FA135EAAAFB}"/>
              </a:ext>
            </a:extLst>
          </p:cNvPr>
          <p:cNvSpPr>
            <a:spLocks noGrp="1"/>
          </p:cNvSpPr>
          <p:nvPr>
            <p:ph type="dt" sz="half" idx="2"/>
          </p:nvPr>
        </p:nvSpPr>
        <p:spPr/>
        <p:txBody>
          <a:bodyPr/>
          <a:lstStyle/>
          <a:p>
            <a:fld id="{EA294B7B-BCE9-4E03-917D-5396D2A4F70C}" type="datetime1">
              <a:rPr lang="da-DK" smtClean="0"/>
              <a:pPr/>
              <a:t>29-06-2021</a:t>
            </a:fld>
            <a:endParaRPr lang="en-GB"/>
          </a:p>
        </p:txBody>
      </p:sp>
      <p:sp>
        <p:nvSpPr>
          <p:cNvPr id="5" name="Slide Number Placeholder 4">
            <a:extLst>
              <a:ext uri="{FF2B5EF4-FFF2-40B4-BE49-F238E27FC236}">
                <a16:creationId xmlns:a16="http://schemas.microsoft.com/office/drawing/2014/main" id="{5146CA9D-929B-2347-B71F-DD0E36841F6C}"/>
              </a:ext>
            </a:extLst>
          </p:cNvPr>
          <p:cNvSpPr>
            <a:spLocks noGrp="1"/>
          </p:cNvSpPr>
          <p:nvPr>
            <p:ph type="sldNum" sz="quarter" idx="4"/>
          </p:nvPr>
        </p:nvSpPr>
        <p:spPr/>
        <p:txBody>
          <a:bodyPr/>
          <a:lstStyle/>
          <a:p>
            <a:fld id="{CBCF9B5F-7303-487F-84C3-25EFE368C5C8}" type="slidenum">
              <a:rPr lang="en-GB" smtClean="0"/>
              <a:pPr/>
              <a:t>3</a:t>
            </a:fld>
            <a:endParaRPr lang="en-GB"/>
          </a:p>
        </p:txBody>
      </p:sp>
      <p:sp>
        <p:nvSpPr>
          <p:cNvPr id="6" name="Text Placeholder 5">
            <a:extLst>
              <a:ext uri="{FF2B5EF4-FFF2-40B4-BE49-F238E27FC236}">
                <a16:creationId xmlns:a16="http://schemas.microsoft.com/office/drawing/2014/main" id="{16C05774-50CE-244D-8B0C-524B0872F8C3}"/>
              </a:ext>
            </a:extLst>
          </p:cNvPr>
          <p:cNvSpPr>
            <a:spLocks noGrp="1"/>
          </p:cNvSpPr>
          <p:nvPr>
            <p:ph type="body" sz="quarter" idx="13"/>
          </p:nvPr>
        </p:nvSpPr>
        <p:spPr/>
        <p:txBody>
          <a:bodyPr>
            <a:normAutofit/>
          </a:bodyPr>
          <a:lstStyle/>
          <a:p>
            <a:r>
              <a:rPr lang="en-GB" sz="2000" dirty="0"/>
              <a:t>Grundfos NBS End-suction Pumps</a:t>
            </a:r>
          </a:p>
        </p:txBody>
      </p:sp>
    </p:spTree>
    <p:extLst>
      <p:ext uri="{BB962C8B-B14F-4D97-AF65-F5344CB8AC3E}">
        <p14:creationId xmlns:p14="http://schemas.microsoft.com/office/powerpoint/2010/main" val="4120573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6144D1-9341-4AB1-ADAF-B61F4671F355}"/>
              </a:ext>
            </a:extLst>
          </p:cNvPr>
          <p:cNvSpPr/>
          <p:nvPr/>
        </p:nvSpPr>
        <p:spPr>
          <a:xfrm>
            <a:off x="0" y="0"/>
            <a:ext cx="12192000" cy="78927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243A75-62DA-4955-8617-723B22A1B48E}"/>
              </a:ext>
            </a:extLst>
          </p:cNvPr>
          <p:cNvSpPr/>
          <p:nvPr/>
        </p:nvSpPr>
        <p:spPr>
          <a:xfrm>
            <a:off x="0" y="6343048"/>
            <a:ext cx="12192000" cy="51495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9006E85F-A45F-4CAA-A712-20B3D56269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5689" y="-231006"/>
            <a:ext cx="3040621" cy="2189747"/>
          </a:xfrm>
          <a:prstGeom prst="rect">
            <a:avLst/>
          </a:prstGeom>
        </p:spPr>
      </p:pic>
      <p:sp>
        <p:nvSpPr>
          <p:cNvPr id="9" name="TextBox 8">
            <a:extLst>
              <a:ext uri="{FF2B5EF4-FFF2-40B4-BE49-F238E27FC236}">
                <a16:creationId xmlns:a16="http://schemas.microsoft.com/office/drawing/2014/main" id="{9B30D5AC-7106-4F79-BCCF-8821F52C496C}"/>
              </a:ext>
            </a:extLst>
          </p:cNvPr>
          <p:cNvSpPr txBox="1"/>
          <p:nvPr/>
        </p:nvSpPr>
        <p:spPr>
          <a:xfrm>
            <a:off x="-185354" y="6400469"/>
            <a:ext cx="12259165" cy="461665"/>
          </a:xfrm>
          <a:prstGeom prst="rect">
            <a:avLst/>
          </a:prstGeom>
          <a:noFill/>
        </p:spPr>
        <p:txBody>
          <a:bodyPr wrap="square" rtlCol="0">
            <a:spAutoFit/>
          </a:bodyPr>
          <a:lstStyle/>
          <a:p>
            <a:pPr algn="ctr"/>
            <a:r>
              <a:rPr lang="en-US" sz="2000" b="1" dirty="0">
                <a:solidFill>
                  <a:schemeClr val="bg1"/>
                </a:solidFill>
                <a:hlinkClick r:id="rId3">
                  <a:extLst>
                    <a:ext uri="{A12FA001-AC4F-418D-AE19-62706E023703}">
                      <ahyp:hlinkClr xmlns:ahyp="http://schemas.microsoft.com/office/drawing/2018/hyperlinkcolor" val="tx"/>
                    </a:ext>
                  </a:extLst>
                </a:hlinkClick>
              </a:rPr>
              <a:t>WWW.HURLEYENGINEERING.COM</a:t>
            </a:r>
            <a:r>
              <a:rPr lang="en-US" b="1" dirty="0">
                <a:solidFill>
                  <a:schemeClr val="bg1"/>
                </a:solidFill>
              </a:rPr>
              <a:t>					</a:t>
            </a:r>
            <a:r>
              <a:rPr lang="en-US" sz="2000" b="1" dirty="0">
                <a:solidFill>
                  <a:schemeClr val="bg1"/>
                </a:solidFill>
              </a:rPr>
              <a:t>1-800-861-7122</a:t>
            </a:r>
          </a:p>
        </p:txBody>
      </p:sp>
      <p:sp>
        <p:nvSpPr>
          <p:cNvPr id="16" name="TextBox 15">
            <a:extLst>
              <a:ext uri="{FF2B5EF4-FFF2-40B4-BE49-F238E27FC236}">
                <a16:creationId xmlns:a16="http://schemas.microsoft.com/office/drawing/2014/main" id="{AF16A910-1C09-4DA0-9B71-59FAF8E4E44C}"/>
              </a:ext>
            </a:extLst>
          </p:cNvPr>
          <p:cNvSpPr txBox="1"/>
          <p:nvPr/>
        </p:nvSpPr>
        <p:spPr>
          <a:xfrm>
            <a:off x="207348" y="4191201"/>
            <a:ext cx="1434164" cy="369332"/>
          </a:xfrm>
          <a:prstGeom prst="rect">
            <a:avLst/>
          </a:prstGeom>
          <a:noFill/>
        </p:spPr>
        <p:txBody>
          <a:bodyPr wrap="square" rtlCol="0">
            <a:spAutoFit/>
          </a:bodyPr>
          <a:lstStyle/>
          <a:p>
            <a:pPr algn="ctr"/>
            <a:r>
              <a:rPr lang="en-US" dirty="0">
                <a:solidFill>
                  <a:schemeClr val="accent1">
                    <a:lumMod val="50000"/>
                  </a:schemeClr>
                </a:solidFill>
              </a:rPr>
              <a:t>	</a:t>
            </a:r>
          </a:p>
        </p:txBody>
      </p:sp>
      <p:sp>
        <p:nvSpPr>
          <p:cNvPr id="24" name="TextBox 23">
            <a:extLst>
              <a:ext uri="{FF2B5EF4-FFF2-40B4-BE49-F238E27FC236}">
                <a16:creationId xmlns:a16="http://schemas.microsoft.com/office/drawing/2014/main" id="{993F76BD-0D5F-4F37-86A6-5D058F06E1CB}"/>
              </a:ext>
            </a:extLst>
          </p:cNvPr>
          <p:cNvSpPr txBox="1"/>
          <p:nvPr/>
        </p:nvSpPr>
        <p:spPr>
          <a:xfrm>
            <a:off x="7719738" y="9915"/>
            <a:ext cx="3973515" cy="769441"/>
          </a:xfrm>
          <a:prstGeom prst="rect">
            <a:avLst/>
          </a:prstGeom>
          <a:noFill/>
        </p:spPr>
        <p:txBody>
          <a:bodyPr wrap="square" rtlCol="0">
            <a:spAutoFit/>
          </a:bodyPr>
          <a:lstStyle/>
          <a:p>
            <a:pPr algn="ctr"/>
            <a:r>
              <a:rPr lang="en-US" sz="4400" dirty="0">
                <a:solidFill>
                  <a:schemeClr val="bg1"/>
                </a:solidFill>
              </a:rPr>
              <a:t>2021</a:t>
            </a:r>
          </a:p>
        </p:txBody>
      </p:sp>
      <p:pic>
        <p:nvPicPr>
          <p:cNvPr id="10" name="Picture 10">
            <a:extLst>
              <a:ext uri="{FF2B5EF4-FFF2-40B4-BE49-F238E27FC236}">
                <a16:creationId xmlns:a16="http://schemas.microsoft.com/office/drawing/2014/main" id="{C99143DB-A278-4D78-9E0B-16A3FAE693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353" y="-179383"/>
            <a:ext cx="5718887" cy="12304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0" descr="Shape&#10;&#10;Description automatically generated with low confidence">
            <a:extLst>
              <a:ext uri="{FF2B5EF4-FFF2-40B4-BE49-F238E27FC236}">
                <a16:creationId xmlns:a16="http://schemas.microsoft.com/office/drawing/2014/main" id="{8C763B29-02E6-4F81-A3FC-5D2D93535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399" y="2145318"/>
            <a:ext cx="5029200" cy="742950"/>
          </a:xfrm>
          <a:prstGeom prst="rect">
            <a:avLst/>
          </a:prstGeom>
        </p:spPr>
      </p:pic>
      <p:sp>
        <p:nvSpPr>
          <p:cNvPr id="12" name="TextBox 11">
            <a:extLst>
              <a:ext uri="{FF2B5EF4-FFF2-40B4-BE49-F238E27FC236}">
                <a16:creationId xmlns:a16="http://schemas.microsoft.com/office/drawing/2014/main" id="{EA6CBA63-1A7D-4337-A288-2AC84B8E9FA1}"/>
              </a:ext>
            </a:extLst>
          </p:cNvPr>
          <p:cNvSpPr txBox="1"/>
          <p:nvPr/>
        </p:nvSpPr>
        <p:spPr>
          <a:xfrm>
            <a:off x="3563326" y="3267350"/>
            <a:ext cx="8105968" cy="2031325"/>
          </a:xfrm>
          <a:prstGeom prst="rect">
            <a:avLst/>
          </a:prstGeom>
          <a:noFill/>
        </p:spPr>
        <p:txBody>
          <a:bodyPr wrap="square">
            <a:spAutoFit/>
          </a:bodyPr>
          <a:lstStyle/>
          <a:p>
            <a:r>
              <a:rPr lang="en-US" sz="1800" dirty="0"/>
              <a:t>Module 1 – Pump basics</a:t>
            </a:r>
          </a:p>
          <a:p>
            <a:r>
              <a:rPr lang="en-US" sz="1800" dirty="0"/>
              <a:t>Module 2 – Commercial Building Pumping Systems</a:t>
            </a:r>
          </a:p>
          <a:p>
            <a:r>
              <a:rPr lang="en-US" sz="1800" dirty="0"/>
              <a:t>Module 3 – System Components</a:t>
            </a:r>
          </a:p>
          <a:p>
            <a:r>
              <a:rPr lang="en-US" sz="1800" dirty="0"/>
              <a:t>Module 4 – Standards, Guidebooks &amp; Codes</a:t>
            </a:r>
          </a:p>
          <a:p>
            <a:r>
              <a:rPr lang="en-US" sz="1800" dirty="0"/>
              <a:t>Module 5 – Methods of Controlling Pumps</a:t>
            </a:r>
          </a:p>
          <a:p>
            <a:r>
              <a:rPr lang="en-US" sz="1800" dirty="0"/>
              <a:t>Module 6 – Steps to Manage Existing System Efficiency Improvements</a:t>
            </a:r>
          </a:p>
          <a:p>
            <a:r>
              <a:rPr lang="en-US" sz="1800" dirty="0"/>
              <a:t>Module 7 – Economics of Pumps Selection</a:t>
            </a:r>
          </a:p>
        </p:txBody>
      </p:sp>
      <p:sp>
        <p:nvSpPr>
          <p:cNvPr id="3" name="TextBox 2">
            <a:extLst>
              <a:ext uri="{FF2B5EF4-FFF2-40B4-BE49-F238E27FC236}">
                <a16:creationId xmlns:a16="http://schemas.microsoft.com/office/drawing/2014/main" id="{BFF7CC91-A24F-4E04-837E-AB15E3C46BAA}"/>
              </a:ext>
            </a:extLst>
          </p:cNvPr>
          <p:cNvSpPr txBox="1"/>
          <p:nvPr/>
        </p:nvSpPr>
        <p:spPr>
          <a:xfrm>
            <a:off x="3470987" y="5375033"/>
            <a:ext cx="7128588" cy="769441"/>
          </a:xfrm>
          <a:prstGeom prst="rect">
            <a:avLst/>
          </a:prstGeom>
          <a:noFill/>
        </p:spPr>
        <p:txBody>
          <a:bodyPr wrap="square" rtlCol="0">
            <a:spAutoFit/>
          </a:bodyPr>
          <a:lstStyle/>
          <a:p>
            <a:pPr algn="l"/>
            <a:r>
              <a:rPr lang="en-US" sz="4400" b="1" dirty="0">
                <a:solidFill>
                  <a:srgbClr val="FF0000"/>
                </a:solidFill>
              </a:rPr>
              <a:t>COMING IN OCTOBER</a:t>
            </a:r>
          </a:p>
        </p:txBody>
      </p:sp>
    </p:spTree>
    <p:extLst>
      <p:ext uri="{BB962C8B-B14F-4D97-AF65-F5344CB8AC3E}">
        <p14:creationId xmlns:p14="http://schemas.microsoft.com/office/powerpoint/2010/main" val="32786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529CB3E-E3F9-4F7B-AAFE-B39FE2DF8D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4407" y="1051099"/>
            <a:ext cx="4404049" cy="3303037"/>
          </a:xfrm>
          <a:prstGeom prst="rect">
            <a:avLst/>
          </a:prstGeom>
        </p:spPr>
      </p:pic>
      <p:sp>
        <p:nvSpPr>
          <p:cNvPr id="4" name="Rectangle 3">
            <a:extLst>
              <a:ext uri="{FF2B5EF4-FFF2-40B4-BE49-F238E27FC236}">
                <a16:creationId xmlns:a16="http://schemas.microsoft.com/office/drawing/2014/main" id="{956144D1-9341-4AB1-ADAF-B61F4671F355}"/>
              </a:ext>
            </a:extLst>
          </p:cNvPr>
          <p:cNvSpPr/>
          <p:nvPr/>
        </p:nvSpPr>
        <p:spPr>
          <a:xfrm>
            <a:off x="0" y="0"/>
            <a:ext cx="12192000" cy="78927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243A75-62DA-4955-8617-723B22A1B48E}"/>
              </a:ext>
            </a:extLst>
          </p:cNvPr>
          <p:cNvSpPr/>
          <p:nvPr/>
        </p:nvSpPr>
        <p:spPr>
          <a:xfrm>
            <a:off x="0" y="6343048"/>
            <a:ext cx="12192000" cy="51495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9006E85F-A45F-4CAA-A712-20B3D56269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689" y="-231006"/>
            <a:ext cx="3040621" cy="2189747"/>
          </a:xfrm>
          <a:prstGeom prst="rect">
            <a:avLst/>
          </a:prstGeom>
        </p:spPr>
      </p:pic>
      <p:sp>
        <p:nvSpPr>
          <p:cNvPr id="9" name="TextBox 8">
            <a:extLst>
              <a:ext uri="{FF2B5EF4-FFF2-40B4-BE49-F238E27FC236}">
                <a16:creationId xmlns:a16="http://schemas.microsoft.com/office/drawing/2014/main" id="{9B30D5AC-7106-4F79-BCCF-8821F52C496C}"/>
              </a:ext>
            </a:extLst>
          </p:cNvPr>
          <p:cNvSpPr txBox="1"/>
          <p:nvPr/>
        </p:nvSpPr>
        <p:spPr>
          <a:xfrm>
            <a:off x="-185354" y="6400469"/>
            <a:ext cx="12259165" cy="461665"/>
          </a:xfrm>
          <a:prstGeom prst="rect">
            <a:avLst/>
          </a:prstGeom>
          <a:noFill/>
        </p:spPr>
        <p:txBody>
          <a:bodyPr wrap="square" rtlCol="0">
            <a:spAutoFit/>
          </a:bodyPr>
          <a:lstStyle/>
          <a:p>
            <a:pPr algn="ctr"/>
            <a:r>
              <a:rPr lang="en-US" sz="2000" b="1" dirty="0">
                <a:solidFill>
                  <a:schemeClr val="bg1"/>
                </a:solidFill>
                <a:hlinkClick r:id="rId4">
                  <a:extLst>
                    <a:ext uri="{A12FA001-AC4F-418D-AE19-62706E023703}">
                      <ahyp:hlinkClr xmlns:ahyp="http://schemas.microsoft.com/office/drawing/2018/hyperlinkcolor" val="tx"/>
                    </a:ext>
                  </a:extLst>
                </a:hlinkClick>
              </a:rPr>
              <a:t>WWW.HURLEYENGINEERING.COM</a:t>
            </a:r>
            <a:r>
              <a:rPr lang="en-US" b="1" dirty="0">
                <a:solidFill>
                  <a:schemeClr val="bg1"/>
                </a:solidFill>
              </a:rPr>
              <a:t>					</a:t>
            </a:r>
            <a:r>
              <a:rPr lang="en-US" sz="2000" b="1" dirty="0">
                <a:solidFill>
                  <a:schemeClr val="bg1"/>
                </a:solidFill>
              </a:rPr>
              <a:t>1-800-861-7122</a:t>
            </a:r>
          </a:p>
        </p:txBody>
      </p:sp>
      <p:sp>
        <p:nvSpPr>
          <p:cNvPr id="24" name="TextBox 23">
            <a:extLst>
              <a:ext uri="{FF2B5EF4-FFF2-40B4-BE49-F238E27FC236}">
                <a16:creationId xmlns:a16="http://schemas.microsoft.com/office/drawing/2014/main" id="{993F76BD-0D5F-4F37-86A6-5D058F06E1CB}"/>
              </a:ext>
            </a:extLst>
          </p:cNvPr>
          <p:cNvSpPr txBox="1"/>
          <p:nvPr/>
        </p:nvSpPr>
        <p:spPr>
          <a:xfrm>
            <a:off x="7719738" y="9915"/>
            <a:ext cx="3973515" cy="769441"/>
          </a:xfrm>
          <a:prstGeom prst="rect">
            <a:avLst/>
          </a:prstGeom>
          <a:noFill/>
        </p:spPr>
        <p:txBody>
          <a:bodyPr wrap="square" rtlCol="0">
            <a:spAutoFit/>
          </a:bodyPr>
          <a:lstStyle/>
          <a:p>
            <a:pPr algn="ctr"/>
            <a:r>
              <a:rPr lang="en-US" sz="4400" dirty="0">
                <a:solidFill>
                  <a:schemeClr val="bg1"/>
                </a:solidFill>
              </a:rPr>
              <a:t>2021</a:t>
            </a:r>
          </a:p>
        </p:txBody>
      </p:sp>
      <p:pic>
        <p:nvPicPr>
          <p:cNvPr id="10" name="Picture 10">
            <a:extLst>
              <a:ext uri="{FF2B5EF4-FFF2-40B4-BE49-F238E27FC236}">
                <a16:creationId xmlns:a16="http://schemas.microsoft.com/office/drawing/2014/main" id="{C99143DB-A278-4D78-9E0B-16A3FAE693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53" y="-179383"/>
            <a:ext cx="5718887" cy="12304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A picture containing text, electronics&#10;&#10;Description automatically generated">
            <a:extLst>
              <a:ext uri="{FF2B5EF4-FFF2-40B4-BE49-F238E27FC236}">
                <a16:creationId xmlns:a16="http://schemas.microsoft.com/office/drawing/2014/main" id="{57270756-BB37-488E-A9C5-F22E9E9AC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51" y="3835187"/>
            <a:ext cx="2419350" cy="1895475"/>
          </a:xfrm>
          <a:prstGeom prst="rect">
            <a:avLst/>
          </a:prstGeom>
        </p:spPr>
      </p:pic>
      <p:pic>
        <p:nvPicPr>
          <p:cNvPr id="14" name="Picture 13" descr="A picture containing hydrant&#10;&#10;Description automatically generated">
            <a:extLst>
              <a:ext uri="{FF2B5EF4-FFF2-40B4-BE49-F238E27FC236}">
                <a16:creationId xmlns:a16="http://schemas.microsoft.com/office/drawing/2014/main" id="{62839FA6-ACB7-4304-9C78-E57087D303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3186" y="2915949"/>
            <a:ext cx="4556215" cy="2746798"/>
          </a:xfrm>
          <a:prstGeom prst="rect">
            <a:avLst/>
          </a:prstGeom>
        </p:spPr>
      </p:pic>
      <p:pic>
        <p:nvPicPr>
          <p:cNvPr id="17" name="Picture 16">
            <a:extLst>
              <a:ext uri="{FF2B5EF4-FFF2-40B4-BE49-F238E27FC236}">
                <a16:creationId xmlns:a16="http://schemas.microsoft.com/office/drawing/2014/main" id="{C8F88D4B-2647-4777-84B4-141BD2AAEB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92752"/>
            <a:ext cx="4333204" cy="3033031"/>
          </a:xfrm>
          <a:prstGeom prst="rect">
            <a:avLst/>
          </a:prstGeom>
        </p:spPr>
      </p:pic>
    </p:spTree>
    <p:extLst>
      <p:ext uri="{BB962C8B-B14F-4D97-AF65-F5344CB8AC3E}">
        <p14:creationId xmlns:p14="http://schemas.microsoft.com/office/powerpoint/2010/main" val="1704515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6144D1-9341-4AB1-ADAF-B61F4671F355}"/>
              </a:ext>
            </a:extLst>
          </p:cNvPr>
          <p:cNvSpPr/>
          <p:nvPr/>
        </p:nvSpPr>
        <p:spPr>
          <a:xfrm>
            <a:off x="0" y="0"/>
            <a:ext cx="12192000" cy="78927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243A75-62DA-4955-8617-723B22A1B48E}"/>
              </a:ext>
            </a:extLst>
          </p:cNvPr>
          <p:cNvSpPr/>
          <p:nvPr/>
        </p:nvSpPr>
        <p:spPr>
          <a:xfrm>
            <a:off x="0" y="6343048"/>
            <a:ext cx="12192000" cy="51495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9006E85F-A45F-4CAA-A712-20B3D56269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5689" y="-231006"/>
            <a:ext cx="3040621" cy="2189747"/>
          </a:xfrm>
          <a:prstGeom prst="rect">
            <a:avLst/>
          </a:prstGeom>
        </p:spPr>
      </p:pic>
      <p:sp>
        <p:nvSpPr>
          <p:cNvPr id="9" name="TextBox 8">
            <a:extLst>
              <a:ext uri="{FF2B5EF4-FFF2-40B4-BE49-F238E27FC236}">
                <a16:creationId xmlns:a16="http://schemas.microsoft.com/office/drawing/2014/main" id="{9B30D5AC-7106-4F79-BCCF-8821F52C496C}"/>
              </a:ext>
            </a:extLst>
          </p:cNvPr>
          <p:cNvSpPr txBox="1"/>
          <p:nvPr/>
        </p:nvSpPr>
        <p:spPr>
          <a:xfrm>
            <a:off x="-185354" y="6400469"/>
            <a:ext cx="12259165" cy="461665"/>
          </a:xfrm>
          <a:prstGeom prst="rect">
            <a:avLst/>
          </a:prstGeom>
          <a:noFill/>
        </p:spPr>
        <p:txBody>
          <a:bodyPr wrap="square" rtlCol="0">
            <a:spAutoFit/>
          </a:bodyPr>
          <a:lstStyle/>
          <a:p>
            <a:pPr algn="ctr"/>
            <a:r>
              <a:rPr lang="en-US" sz="2000" b="1" dirty="0">
                <a:solidFill>
                  <a:schemeClr val="bg1"/>
                </a:solidFill>
                <a:hlinkClick r:id="rId3">
                  <a:extLst>
                    <a:ext uri="{A12FA001-AC4F-418D-AE19-62706E023703}">
                      <ahyp:hlinkClr xmlns:ahyp="http://schemas.microsoft.com/office/drawing/2018/hyperlinkcolor" val="tx"/>
                    </a:ext>
                  </a:extLst>
                </a:hlinkClick>
              </a:rPr>
              <a:t>WWW.HURLEYENGINEERING.COM</a:t>
            </a:r>
            <a:r>
              <a:rPr lang="en-US" b="1" dirty="0">
                <a:solidFill>
                  <a:schemeClr val="bg1"/>
                </a:solidFill>
              </a:rPr>
              <a:t>					</a:t>
            </a:r>
            <a:r>
              <a:rPr lang="en-US" sz="2000" b="1" dirty="0">
                <a:solidFill>
                  <a:schemeClr val="bg1"/>
                </a:solidFill>
              </a:rPr>
              <a:t>1-800-861-7122</a:t>
            </a:r>
          </a:p>
        </p:txBody>
      </p:sp>
      <p:sp>
        <p:nvSpPr>
          <p:cNvPr id="24" name="TextBox 23">
            <a:extLst>
              <a:ext uri="{FF2B5EF4-FFF2-40B4-BE49-F238E27FC236}">
                <a16:creationId xmlns:a16="http://schemas.microsoft.com/office/drawing/2014/main" id="{993F76BD-0D5F-4F37-86A6-5D058F06E1CB}"/>
              </a:ext>
            </a:extLst>
          </p:cNvPr>
          <p:cNvSpPr txBox="1"/>
          <p:nvPr/>
        </p:nvSpPr>
        <p:spPr>
          <a:xfrm>
            <a:off x="7719738" y="9915"/>
            <a:ext cx="3973515" cy="769441"/>
          </a:xfrm>
          <a:prstGeom prst="rect">
            <a:avLst/>
          </a:prstGeom>
          <a:noFill/>
        </p:spPr>
        <p:txBody>
          <a:bodyPr wrap="square" rtlCol="0">
            <a:spAutoFit/>
          </a:bodyPr>
          <a:lstStyle/>
          <a:p>
            <a:pPr algn="ctr"/>
            <a:r>
              <a:rPr lang="en-US" sz="4400" dirty="0">
                <a:solidFill>
                  <a:schemeClr val="bg1"/>
                </a:solidFill>
              </a:rPr>
              <a:t>2021</a:t>
            </a:r>
          </a:p>
        </p:txBody>
      </p:sp>
      <p:pic>
        <p:nvPicPr>
          <p:cNvPr id="10" name="Picture 10">
            <a:extLst>
              <a:ext uri="{FF2B5EF4-FFF2-40B4-BE49-F238E27FC236}">
                <a16:creationId xmlns:a16="http://schemas.microsoft.com/office/drawing/2014/main" id="{C99143DB-A278-4D78-9E0B-16A3FAE693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353" y="-179383"/>
            <a:ext cx="5718887" cy="12304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descr="A picture containing text, sign&#10;&#10;Description automatically generated">
            <a:extLst>
              <a:ext uri="{FF2B5EF4-FFF2-40B4-BE49-F238E27FC236}">
                <a16:creationId xmlns:a16="http://schemas.microsoft.com/office/drawing/2014/main" id="{627B8723-B6ED-40AE-B811-D27ABC571D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725" y="2362002"/>
            <a:ext cx="4875957" cy="3285759"/>
          </a:xfrm>
          <a:prstGeom prst="rect">
            <a:avLst/>
          </a:prstGeom>
        </p:spPr>
      </p:pic>
      <p:pic>
        <p:nvPicPr>
          <p:cNvPr id="2050" name="Picture 2">
            <a:extLst>
              <a:ext uri="{FF2B5EF4-FFF2-40B4-BE49-F238E27FC236}">
                <a16:creationId xmlns:a16="http://schemas.microsoft.com/office/drawing/2014/main" id="{3526EE0A-1D43-4158-9AB0-E19D8CA10F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6762" y="1538350"/>
            <a:ext cx="2555238" cy="45329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a:extLst>
              <a:ext uri="{FF2B5EF4-FFF2-40B4-BE49-F238E27FC236}">
                <a16:creationId xmlns:a16="http://schemas.microsoft.com/office/drawing/2014/main" id="{7B0309DC-6417-4F85-B88C-C4629F3AD7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1759" y="2974334"/>
            <a:ext cx="4875957" cy="36569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0" descr="Logo, company name&#10;&#10;Description automatically generated">
            <a:extLst>
              <a:ext uri="{FF2B5EF4-FFF2-40B4-BE49-F238E27FC236}">
                <a16:creationId xmlns:a16="http://schemas.microsoft.com/office/drawing/2014/main" id="{7101E00D-8E06-408F-B6B4-F07BF1E8F2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2490" y="2215340"/>
            <a:ext cx="3629025" cy="1257300"/>
          </a:xfrm>
          <a:prstGeom prst="rect">
            <a:avLst/>
          </a:prstGeom>
        </p:spPr>
      </p:pic>
    </p:spTree>
    <p:extLst>
      <p:ext uri="{BB962C8B-B14F-4D97-AF65-F5344CB8AC3E}">
        <p14:creationId xmlns:p14="http://schemas.microsoft.com/office/powerpoint/2010/main" val="2024371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C027-286F-E240-922B-BE21AB6222C1}"/>
              </a:ext>
            </a:extLst>
          </p:cNvPr>
          <p:cNvSpPr>
            <a:spLocks noGrp="1"/>
          </p:cNvSpPr>
          <p:nvPr>
            <p:ph type="title"/>
          </p:nvPr>
        </p:nvSpPr>
        <p:spPr/>
        <p:txBody>
          <a:bodyPr/>
          <a:lstStyle/>
          <a:p>
            <a:r>
              <a:rPr lang="en-US">
                <a:solidFill>
                  <a:srgbClr val="00A8E7"/>
                </a:solidFill>
              </a:rPr>
              <a:t>Grundfos iSOLUTIONS </a:t>
            </a:r>
            <a:r>
              <a:rPr lang="en-US">
                <a:solidFill>
                  <a:schemeClr val="tx2"/>
                </a:solidFill>
              </a:rPr>
              <a:t>offer a new pumping principle for chilled water systems with distributed pumping systems</a:t>
            </a:r>
            <a:endParaRPr lang="en-GB"/>
          </a:p>
        </p:txBody>
      </p:sp>
      <p:sp>
        <p:nvSpPr>
          <p:cNvPr id="12" name="Snip Diagonal Corner Rectangle 6">
            <a:extLst>
              <a:ext uri="{FF2B5EF4-FFF2-40B4-BE49-F238E27FC236}">
                <a16:creationId xmlns:a16="http://schemas.microsoft.com/office/drawing/2014/main" id="{C963841A-D588-2F4C-900C-FBF1826B4384}"/>
              </a:ext>
            </a:extLst>
          </p:cNvPr>
          <p:cNvSpPr/>
          <p:nvPr/>
        </p:nvSpPr>
        <p:spPr>
          <a:xfrm>
            <a:off x="360000" y="1322388"/>
            <a:ext cx="11472000" cy="4847955"/>
          </a:xfrm>
          <a:prstGeom prst="snip2DiagRect">
            <a:avLst>
              <a:gd name="adj1" fmla="val 0"/>
              <a:gd name="adj2" fmla="val 6275"/>
            </a:avLst>
          </a:prstGeom>
          <a:solidFill>
            <a:srgbClr val="00A8E7">
              <a:alpha val="85000"/>
            </a:srgbClr>
          </a:solidFill>
          <a:ln w="12700">
            <a:noFill/>
          </a:ln>
          <a:effectLst>
            <a:outerShdw blurRad="63500" dir="5400000" sx="101000" sy="101000" rotWithShape="0">
              <a:schemeClr val="tx1">
                <a:alpha val="18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Snip Diagonal Corner Rectangle 88">
            <a:extLst>
              <a:ext uri="{FF2B5EF4-FFF2-40B4-BE49-F238E27FC236}">
                <a16:creationId xmlns:a16="http://schemas.microsoft.com/office/drawing/2014/main" id="{44214D43-0D97-8740-9F86-47B3A94794B7}"/>
              </a:ext>
            </a:extLst>
          </p:cNvPr>
          <p:cNvSpPr/>
          <p:nvPr/>
        </p:nvSpPr>
        <p:spPr>
          <a:xfrm>
            <a:off x="486612" y="1433987"/>
            <a:ext cx="4863153" cy="4624756"/>
          </a:xfrm>
          <a:prstGeom prst="snip2DiagRect">
            <a:avLst>
              <a:gd name="adj1" fmla="val 0"/>
              <a:gd name="adj2" fmla="val 6275"/>
            </a:avLst>
          </a:prstGeom>
          <a:solidFill>
            <a:schemeClr val="tx2">
              <a:lumMod val="75000"/>
              <a:alpha val="95000"/>
            </a:schemeClr>
          </a:solidFill>
          <a:ln w="127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0353384-7B90-B64F-94C5-08590B293B78}"/>
              </a:ext>
            </a:extLst>
          </p:cNvPr>
          <p:cNvSpPr txBox="1"/>
          <p:nvPr/>
        </p:nvSpPr>
        <p:spPr>
          <a:xfrm>
            <a:off x="736403" y="1645388"/>
            <a:ext cx="4363570" cy="4616648"/>
          </a:xfrm>
          <a:prstGeom prst="rect">
            <a:avLst/>
          </a:prstGeom>
          <a:noFill/>
        </p:spPr>
        <p:txBody>
          <a:bodyPr wrap="square" rtlCol="0">
            <a:spAutoFit/>
          </a:bodyPr>
          <a:lstStyle/>
          <a:p>
            <a:pPr>
              <a:spcAft>
                <a:spcPts val="600"/>
              </a:spcAft>
            </a:pPr>
            <a:r>
              <a:rPr lang="en-US" sz="1400" b="1">
                <a:solidFill>
                  <a:schemeClr val="bg1"/>
                </a:solidFill>
              </a:rPr>
              <a:t>Distributed pumping:</a:t>
            </a:r>
            <a:endParaRPr lang="da-DK" sz="1400">
              <a:solidFill>
                <a:schemeClr val="bg1"/>
              </a:solidFill>
            </a:endParaRPr>
          </a:p>
          <a:p>
            <a:pPr>
              <a:spcBef>
                <a:spcPts val="600"/>
              </a:spcBef>
              <a:spcAft>
                <a:spcPts val="600"/>
              </a:spcAft>
            </a:pPr>
            <a:r>
              <a:rPr lang="en-US" sz="1400">
                <a:solidFill>
                  <a:schemeClr val="bg1"/>
                </a:solidFill>
              </a:rPr>
              <a:t>Traditional control valves as well as system balancing valves are made redundant and replaced by </a:t>
            </a:r>
            <a:r>
              <a:rPr lang="en-US" sz="1400" b="1">
                <a:solidFill>
                  <a:srgbClr val="00A8E7"/>
                </a:solidFill>
              </a:rPr>
              <a:t>intelligent and connected pumps </a:t>
            </a:r>
            <a:r>
              <a:rPr lang="en-US" sz="1400">
                <a:solidFill>
                  <a:schemeClr val="bg1"/>
                </a:solidFill>
              </a:rPr>
              <a:t>that generate flow and pressure - only when and where it is needed. </a:t>
            </a:r>
          </a:p>
          <a:p>
            <a:pPr>
              <a:spcBef>
                <a:spcPts val="600"/>
              </a:spcBef>
              <a:spcAft>
                <a:spcPts val="600"/>
              </a:spcAft>
            </a:pPr>
            <a:r>
              <a:rPr lang="en-US" sz="1400">
                <a:solidFill>
                  <a:schemeClr val="bg1"/>
                </a:solidFill>
              </a:rPr>
              <a:t>This results in an automated and more efficient pumping systems.</a:t>
            </a:r>
          </a:p>
          <a:p>
            <a:endParaRPr lang="en-US" sz="1400">
              <a:solidFill>
                <a:schemeClr val="bg1"/>
              </a:solidFill>
            </a:endParaRPr>
          </a:p>
          <a:p>
            <a:pPr>
              <a:spcBef>
                <a:spcPts val="600"/>
              </a:spcBef>
              <a:spcAft>
                <a:spcPts val="600"/>
              </a:spcAft>
            </a:pPr>
            <a:r>
              <a:rPr lang="en-US" sz="1400" b="1">
                <a:solidFill>
                  <a:schemeClr val="bg1"/>
                </a:solidFill>
              </a:rPr>
              <a:t>The benefits include:</a:t>
            </a:r>
            <a:endParaRPr lang="da-DK" sz="1400" b="1">
              <a:solidFill>
                <a:schemeClr val="bg1"/>
              </a:solidFill>
            </a:endParaRPr>
          </a:p>
          <a:p>
            <a:pPr marL="285750" indent="-285750">
              <a:lnSpc>
                <a:spcPct val="150000"/>
              </a:lnSpc>
              <a:buFont typeface="Wingdings" pitchFamily="2" charset="2"/>
              <a:buChar char="ü"/>
            </a:pPr>
            <a:r>
              <a:rPr lang="en-GB" sz="1400">
                <a:solidFill>
                  <a:schemeClr val="bg1"/>
                </a:solidFill>
              </a:rPr>
              <a:t>Energy savings</a:t>
            </a:r>
          </a:p>
          <a:p>
            <a:pPr marL="285750" indent="-285750">
              <a:lnSpc>
                <a:spcPct val="150000"/>
              </a:lnSpc>
              <a:buFont typeface="Wingdings" pitchFamily="2" charset="2"/>
              <a:buChar char="ü"/>
            </a:pPr>
            <a:r>
              <a:rPr lang="en-GB" sz="1400">
                <a:solidFill>
                  <a:schemeClr val="bg1"/>
                </a:solidFill>
              </a:rPr>
              <a:t>Reduced commissioning time and system complexity </a:t>
            </a:r>
          </a:p>
          <a:p>
            <a:pPr marL="285750" indent="-285750">
              <a:lnSpc>
                <a:spcPct val="150000"/>
              </a:lnSpc>
              <a:buFont typeface="Wingdings" pitchFamily="2" charset="2"/>
              <a:buChar char="ü"/>
            </a:pPr>
            <a:r>
              <a:rPr lang="en-GB" sz="1400">
                <a:solidFill>
                  <a:schemeClr val="bg1"/>
                </a:solidFill>
              </a:rPr>
              <a:t>Automated balancing of system</a:t>
            </a:r>
          </a:p>
          <a:p>
            <a:pPr marL="285750" indent="-285750">
              <a:lnSpc>
                <a:spcPct val="150000"/>
              </a:lnSpc>
              <a:buFont typeface="Wingdings" pitchFamily="2" charset="2"/>
              <a:buChar char="ü"/>
            </a:pPr>
            <a:r>
              <a:rPr lang="en-GB" sz="1400">
                <a:solidFill>
                  <a:schemeClr val="bg1"/>
                </a:solidFill>
              </a:rPr>
              <a:t>Increased indoor climate quality  </a:t>
            </a:r>
          </a:p>
          <a:p>
            <a:pPr marL="285750" indent="-285750">
              <a:lnSpc>
                <a:spcPct val="150000"/>
              </a:lnSpc>
              <a:buFont typeface="Wingdings" pitchFamily="2" charset="2"/>
              <a:buChar char="ü"/>
            </a:pPr>
            <a:endParaRPr lang="en-GB" sz="1400">
              <a:solidFill>
                <a:schemeClr val="bg1"/>
              </a:solidFill>
            </a:endParaRPr>
          </a:p>
          <a:p>
            <a:endParaRPr lang="en-GB" sz="1400">
              <a:solidFill>
                <a:schemeClr val="bg1"/>
              </a:solidFill>
            </a:endParaRPr>
          </a:p>
          <a:p>
            <a:endParaRPr lang="en-GB" sz="1400">
              <a:solidFill>
                <a:schemeClr val="bg1"/>
              </a:solidFill>
            </a:endParaRPr>
          </a:p>
        </p:txBody>
      </p:sp>
      <p:pic>
        <p:nvPicPr>
          <p:cNvPr id="17" name="Content Placeholder 5">
            <a:extLst>
              <a:ext uri="{FF2B5EF4-FFF2-40B4-BE49-F238E27FC236}">
                <a16:creationId xmlns:a16="http://schemas.microsoft.com/office/drawing/2014/main" id="{19E36BF8-C45F-7046-8ACB-2CA1045C28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8757" y="2298357"/>
            <a:ext cx="6122263" cy="2924997"/>
          </a:xfrm>
          <a:prstGeom prst="rect">
            <a:avLst/>
          </a:prstGeom>
        </p:spPr>
      </p:pic>
    </p:spTree>
    <p:extLst>
      <p:ext uri="{BB962C8B-B14F-4D97-AF65-F5344CB8AC3E}">
        <p14:creationId xmlns:p14="http://schemas.microsoft.com/office/powerpoint/2010/main" val="2828214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nip Diagonal Corner Rectangle 32">
            <a:extLst>
              <a:ext uri="{FF2B5EF4-FFF2-40B4-BE49-F238E27FC236}">
                <a16:creationId xmlns:a16="http://schemas.microsoft.com/office/drawing/2014/main" id="{2B0AE711-5242-AB48-914C-ABB8E5C4C831}"/>
              </a:ext>
            </a:extLst>
          </p:cNvPr>
          <p:cNvSpPr/>
          <p:nvPr/>
        </p:nvSpPr>
        <p:spPr>
          <a:xfrm>
            <a:off x="360000" y="1056167"/>
            <a:ext cx="11470050" cy="5107549"/>
          </a:xfrm>
          <a:prstGeom prst="snip2DiagRect">
            <a:avLst>
              <a:gd name="adj1" fmla="val 0"/>
              <a:gd name="adj2" fmla="val 6275"/>
            </a:avLst>
          </a:prstGeom>
          <a:solidFill>
            <a:srgbClr val="009EE3"/>
          </a:solidFill>
          <a:ln w="12700">
            <a:noFill/>
          </a:ln>
          <a:effectLst>
            <a:outerShdw blurRad="63500" dir="5400000" sx="101000" sy="101000" rotWithShape="0">
              <a:schemeClr val="tx1">
                <a:alpha val="18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pic>
        <p:nvPicPr>
          <p:cNvPr id="38" name="Picture 37">
            <a:extLst>
              <a:ext uri="{FF2B5EF4-FFF2-40B4-BE49-F238E27FC236}">
                <a16:creationId xmlns:a16="http://schemas.microsoft.com/office/drawing/2014/main" id="{619DF762-7612-C54B-B7CF-62E153969A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606"/>
          <a:stretch/>
        </p:blipFill>
        <p:spPr>
          <a:xfrm>
            <a:off x="3976914" y="1048867"/>
            <a:ext cx="7857935" cy="5108895"/>
          </a:xfrm>
          <a:prstGeom prst="snip1Rect">
            <a:avLst>
              <a:gd name="adj" fmla="val 5586"/>
            </a:avLst>
          </a:prstGeom>
        </p:spPr>
      </p:pic>
      <p:sp>
        <p:nvSpPr>
          <p:cNvPr id="2" name="Title 1">
            <a:extLst>
              <a:ext uri="{FF2B5EF4-FFF2-40B4-BE49-F238E27FC236}">
                <a16:creationId xmlns:a16="http://schemas.microsoft.com/office/drawing/2014/main" id="{488A4F9C-3496-A943-AB47-2506FD43E22E}"/>
              </a:ext>
            </a:extLst>
          </p:cNvPr>
          <p:cNvSpPr>
            <a:spLocks noGrp="1"/>
          </p:cNvSpPr>
          <p:nvPr>
            <p:ph type="title"/>
          </p:nvPr>
        </p:nvSpPr>
        <p:spPr/>
        <p:txBody>
          <a:bodyPr/>
          <a:lstStyle/>
          <a:p>
            <a:r>
              <a:rPr lang="en-US">
                <a:latin typeface="Calibri"/>
                <a:cs typeface="Calibri"/>
              </a:rPr>
              <a:t>Distributed Pumping | </a:t>
            </a:r>
            <a:r>
              <a:rPr lang="en-US" b="0">
                <a:latin typeface="Calibri"/>
                <a:cs typeface="Calibri"/>
              </a:rPr>
              <a:t>The concept</a:t>
            </a:r>
            <a:endParaRPr lang="en-GB" b="0"/>
          </a:p>
        </p:txBody>
      </p:sp>
      <p:sp>
        <p:nvSpPr>
          <p:cNvPr id="21" name="Oval 20">
            <a:extLst>
              <a:ext uri="{FF2B5EF4-FFF2-40B4-BE49-F238E27FC236}">
                <a16:creationId xmlns:a16="http://schemas.microsoft.com/office/drawing/2014/main" id="{561BDBC5-822F-403C-9692-4F97AF347FF1}"/>
              </a:ext>
            </a:extLst>
          </p:cNvPr>
          <p:cNvSpPr/>
          <p:nvPr/>
        </p:nvSpPr>
        <p:spPr>
          <a:xfrm>
            <a:off x="6813876" y="5226518"/>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b="1"/>
              <a:t>3a</a:t>
            </a:r>
            <a:endParaRPr lang="en-DK" sz="700" b="1"/>
          </a:p>
        </p:txBody>
      </p:sp>
      <p:sp>
        <p:nvSpPr>
          <p:cNvPr id="22" name="Oval 21">
            <a:extLst>
              <a:ext uri="{FF2B5EF4-FFF2-40B4-BE49-F238E27FC236}">
                <a16:creationId xmlns:a16="http://schemas.microsoft.com/office/drawing/2014/main" id="{15771E23-5ACE-4FE3-93A3-7F02CE948B57}"/>
              </a:ext>
            </a:extLst>
          </p:cNvPr>
          <p:cNvSpPr/>
          <p:nvPr/>
        </p:nvSpPr>
        <p:spPr>
          <a:xfrm>
            <a:off x="8191068" y="5477978"/>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4</a:t>
            </a:r>
            <a:endParaRPr lang="en-DK" sz="1000" b="1"/>
          </a:p>
        </p:txBody>
      </p:sp>
      <p:sp>
        <p:nvSpPr>
          <p:cNvPr id="23" name="Oval 22">
            <a:extLst>
              <a:ext uri="{FF2B5EF4-FFF2-40B4-BE49-F238E27FC236}">
                <a16:creationId xmlns:a16="http://schemas.microsoft.com/office/drawing/2014/main" id="{9A14055D-4C28-4253-B351-CCD02B23186B}"/>
              </a:ext>
            </a:extLst>
          </p:cNvPr>
          <p:cNvSpPr/>
          <p:nvPr/>
        </p:nvSpPr>
        <p:spPr>
          <a:xfrm>
            <a:off x="7553943" y="5603708"/>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5</a:t>
            </a:r>
            <a:endParaRPr lang="en-DK" sz="1000" b="1"/>
          </a:p>
        </p:txBody>
      </p:sp>
      <p:sp>
        <p:nvSpPr>
          <p:cNvPr id="24" name="Oval 23">
            <a:extLst>
              <a:ext uri="{FF2B5EF4-FFF2-40B4-BE49-F238E27FC236}">
                <a16:creationId xmlns:a16="http://schemas.microsoft.com/office/drawing/2014/main" id="{2E0F08C2-DF7C-4BCC-8A2F-6A289033E167}"/>
              </a:ext>
            </a:extLst>
          </p:cNvPr>
          <p:cNvSpPr/>
          <p:nvPr/>
        </p:nvSpPr>
        <p:spPr>
          <a:xfrm>
            <a:off x="10355512" y="3867914"/>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6</a:t>
            </a:r>
            <a:endParaRPr lang="en-DK" sz="1000" b="1"/>
          </a:p>
        </p:txBody>
      </p:sp>
      <p:sp>
        <p:nvSpPr>
          <p:cNvPr id="25" name="Oval 24">
            <a:extLst>
              <a:ext uri="{FF2B5EF4-FFF2-40B4-BE49-F238E27FC236}">
                <a16:creationId xmlns:a16="http://schemas.microsoft.com/office/drawing/2014/main" id="{F9FEF850-1D1B-43B3-9DA3-CAB2DFEC1078}"/>
              </a:ext>
            </a:extLst>
          </p:cNvPr>
          <p:cNvSpPr/>
          <p:nvPr/>
        </p:nvSpPr>
        <p:spPr>
          <a:xfrm>
            <a:off x="10355512" y="1625325"/>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b="1"/>
              <a:t>3b</a:t>
            </a:r>
            <a:endParaRPr lang="en-DK" sz="700" b="1"/>
          </a:p>
        </p:txBody>
      </p:sp>
      <p:sp>
        <p:nvSpPr>
          <p:cNvPr id="26" name="Oval 25">
            <a:extLst>
              <a:ext uri="{FF2B5EF4-FFF2-40B4-BE49-F238E27FC236}">
                <a16:creationId xmlns:a16="http://schemas.microsoft.com/office/drawing/2014/main" id="{E96EF54F-6C87-4E69-AA69-EC726367B3FA}"/>
              </a:ext>
            </a:extLst>
          </p:cNvPr>
          <p:cNvSpPr/>
          <p:nvPr/>
        </p:nvSpPr>
        <p:spPr>
          <a:xfrm>
            <a:off x="8675139" y="2823512"/>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1</a:t>
            </a:r>
            <a:endParaRPr lang="en-DK" sz="1000" b="1"/>
          </a:p>
        </p:txBody>
      </p:sp>
      <p:sp>
        <p:nvSpPr>
          <p:cNvPr id="27" name="Oval 26">
            <a:extLst>
              <a:ext uri="{FF2B5EF4-FFF2-40B4-BE49-F238E27FC236}">
                <a16:creationId xmlns:a16="http://schemas.microsoft.com/office/drawing/2014/main" id="{98A5E0AF-F67E-425C-9FA3-FB9844CBF09D}"/>
              </a:ext>
            </a:extLst>
          </p:cNvPr>
          <p:cNvSpPr/>
          <p:nvPr/>
        </p:nvSpPr>
        <p:spPr>
          <a:xfrm>
            <a:off x="8216334" y="3379158"/>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2</a:t>
            </a:r>
            <a:endParaRPr lang="en-DK" sz="1000" b="1"/>
          </a:p>
        </p:txBody>
      </p:sp>
      <p:sp>
        <p:nvSpPr>
          <p:cNvPr id="39" name="Rectangle 38">
            <a:extLst>
              <a:ext uri="{FF2B5EF4-FFF2-40B4-BE49-F238E27FC236}">
                <a16:creationId xmlns:a16="http://schemas.microsoft.com/office/drawing/2014/main" id="{9B87096F-FCE3-5449-BCF7-FE3327795592}"/>
              </a:ext>
            </a:extLst>
          </p:cNvPr>
          <p:cNvSpPr/>
          <p:nvPr/>
        </p:nvSpPr>
        <p:spPr>
          <a:xfrm>
            <a:off x="5114642" y="1056167"/>
            <a:ext cx="1476420" cy="5101595"/>
          </a:xfrm>
          <a:prstGeom prst="rect">
            <a:avLst/>
          </a:prstGeom>
          <a:gradFill flip="none" rotWithShape="1">
            <a:gsLst>
              <a:gs pos="17000">
                <a:srgbClr val="009EE3"/>
              </a:gs>
              <a:gs pos="79000">
                <a:srgbClr val="009EE3">
                  <a:alpha val="50000"/>
                </a:srgbClr>
              </a:gs>
              <a:gs pos="100000">
                <a:srgbClr val="009EE3">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1" name="Snip Diagonal Corner Rectangle 33">
            <a:extLst>
              <a:ext uri="{FF2B5EF4-FFF2-40B4-BE49-F238E27FC236}">
                <a16:creationId xmlns:a16="http://schemas.microsoft.com/office/drawing/2014/main" id="{D5F0CF8C-E0EF-1D45-87C0-C7C1DC58BD1F}"/>
              </a:ext>
            </a:extLst>
          </p:cNvPr>
          <p:cNvSpPr/>
          <p:nvPr/>
        </p:nvSpPr>
        <p:spPr>
          <a:xfrm>
            <a:off x="574732" y="1296000"/>
            <a:ext cx="5113267" cy="4644000"/>
          </a:xfrm>
          <a:prstGeom prst="snip2DiagRect">
            <a:avLst>
              <a:gd name="adj1" fmla="val 0"/>
              <a:gd name="adj2" fmla="val 569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US" altLang="da-DK" sz="1400">
              <a:solidFill>
                <a:schemeClr val="bg1"/>
              </a:solidFill>
              <a:latin typeface="Grundfos TheSans V2" panose="020B0503040303060204" pitchFamily="34" charset="0"/>
            </a:endParaRPr>
          </a:p>
        </p:txBody>
      </p:sp>
      <p:pic>
        <p:nvPicPr>
          <p:cNvPr id="42" name="Picture 41">
            <a:extLst>
              <a:ext uri="{FF2B5EF4-FFF2-40B4-BE49-F238E27FC236}">
                <a16:creationId xmlns:a16="http://schemas.microsoft.com/office/drawing/2014/main" id="{D2000B65-06DE-D946-9894-A8BB53FC29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8339" y="4368730"/>
            <a:ext cx="814560" cy="857788"/>
          </a:xfrm>
          <a:prstGeom prst="rect">
            <a:avLst/>
          </a:prstGeom>
        </p:spPr>
      </p:pic>
      <p:sp>
        <p:nvSpPr>
          <p:cNvPr id="43" name="Oval 42">
            <a:extLst>
              <a:ext uri="{FF2B5EF4-FFF2-40B4-BE49-F238E27FC236}">
                <a16:creationId xmlns:a16="http://schemas.microsoft.com/office/drawing/2014/main" id="{35B6EEBC-E641-A546-AF82-ACA9D9E8460C}"/>
              </a:ext>
            </a:extLst>
          </p:cNvPr>
          <p:cNvSpPr/>
          <p:nvPr/>
        </p:nvSpPr>
        <p:spPr>
          <a:xfrm>
            <a:off x="1673003" y="1636077"/>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1</a:t>
            </a:r>
            <a:endParaRPr lang="en-DK" sz="1000" b="1"/>
          </a:p>
        </p:txBody>
      </p:sp>
      <p:sp>
        <p:nvSpPr>
          <p:cNvPr id="44" name="Oval 43">
            <a:extLst>
              <a:ext uri="{FF2B5EF4-FFF2-40B4-BE49-F238E27FC236}">
                <a16:creationId xmlns:a16="http://schemas.microsoft.com/office/drawing/2014/main" id="{63869EB2-1370-C74B-8D37-799ECA7AA6CE}"/>
              </a:ext>
            </a:extLst>
          </p:cNvPr>
          <p:cNvSpPr/>
          <p:nvPr/>
        </p:nvSpPr>
        <p:spPr>
          <a:xfrm>
            <a:off x="1673003" y="2382837"/>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2</a:t>
            </a:r>
            <a:endParaRPr lang="en-DK" sz="1000" b="1"/>
          </a:p>
        </p:txBody>
      </p:sp>
      <p:sp>
        <p:nvSpPr>
          <p:cNvPr id="45" name="Oval 44">
            <a:extLst>
              <a:ext uri="{FF2B5EF4-FFF2-40B4-BE49-F238E27FC236}">
                <a16:creationId xmlns:a16="http://schemas.microsoft.com/office/drawing/2014/main" id="{F653435F-77F8-1C4D-AEAD-2B924C9A557B}"/>
              </a:ext>
            </a:extLst>
          </p:cNvPr>
          <p:cNvSpPr/>
          <p:nvPr/>
        </p:nvSpPr>
        <p:spPr>
          <a:xfrm>
            <a:off x="1673003" y="3172777"/>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3</a:t>
            </a:r>
            <a:endParaRPr lang="en-DK" sz="1000" b="1"/>
          </a:p>
        </p:txBody>
      </p:sp>
      <p:sp>
        <p:nvSpPr>
          <p:cNvPr id="46" name="Oval 45">
            <a:extLst>
              <a:ext uri="{FF2B5EF4-FFF2-40B4-BE49-F238E27FC236}">
                <a16:creationId xmlns:a16="http://schemas.microsoft.com/office/drawing/2014/main" id="{5366CA55-EB55-1B46-94D1-67185D1A50F7}"/>
              </a:ext>
            </a:extLst>
          </p:cNvPr>
          <p:cNvSpPr/>
          <p:nvPr/>
        </p:nvSpPr>
        <p:spPr>
          <a:xfrm>
            <a:off x="1673003" y="3812857"/>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4</a:t>
            </a:r>
            <a:endParaRPr lang="en-DK" sz="1000" b="1"/>
          </a:p>
        </p:txBody>
      </p:sp>
      <p:sp>
        <p:nvSpPr>
          <p:cNvPr id="47" name="Oval 46">
            <a:extLst>
              <a:ext uri="{FF2B5EF4-FFF2-40B4-BE49-F238E27FC236}">
                <a16:creationId xmlns:a16="http://schemas.microsoft.com/office/drawing/2014/main" id="{466BBA7B-F703-C746-AF96-C6031292AC34}"/>
              </a:ext>
            </a:extLst>
          </p:cNvPr>
          <p:cNvSpPr/>
          <p:nvPr/>
        </p:nvSpPr>
        <p:spPr>
          <a:xfrm>
            <a:off x="1673003" y="4599941"/>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5</a:t>
            </a:r>
            <a:endParaRPr lang="en-DK" sz="1000" b="1"/>
          </a:p>
        </p:txBody>
      </p:sp>
      <p:sp>
        <p:nvSpPr>
          <p:cNvPr id="48" name="Oval 47">
            <a:extLst>
              <a:ext uri="{FF2B5EF4-FFF2-40B4-BE49-F238E27FC236}">
                <a16:creationId xmlns:a16="http://schemas.microsoft.com/office/drawing/2014/main" id="{645BC20C-7A75-8C49-9E83-A2182949EE69}"/>
              </a:ext>
            </a:extLst>
          </p:cNvPr>
          <p:cNvSpPr/>
          <p:nvPr/>
        </p:nvSpPr>
        <p:spPr>
          <a:xfrm>
            <a:off x="1673003" y="5496877"/>
            <a:ext cx="251460" cy="251460"/>
          </a:xfrm>
          <a:prstGeom prst="ellipse">
            <a:avLst/>
          </a:prstGeom>
          <a:solidFill>
            <a:srgbClr val="A2C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6</a:t>
            </a:r>
            <a:endParaRPr lang="en-DK" sz="1000" b="1"/>
          </a:p>
        </p:txBody>
      </p:sp>
      <p:sp>
        <p:nvSpPr>
          <p:cNvPr id="49" name="TextBox 48">
            <a:extLst>
              <a:ext uri="{FF2B5EF4-FFF2-40B4-BE49-F238E27FC236}">
                <a16:creationId xmlns:a16="http://schemas.microsoft.com/office/drawing/2014/main" id="{05A0ADFE-765B-A841-B286-6D1A7254F2A7}"/>
              </a:ext>
            </a:extLst>
          </p:cNvPr>
          <p:cNvSpPr txBox="1"/>
          <p:nvPr/>
        </p:nvSpPr>
        <p:spPr>
          <a:xfrm>
            <a:off x="2134567" y="1484808"/>
            <a:ext cx="3314551" cy="553998"/>
          </a:xfrm>
          <a:prstGeom prst="rect">
            <a:avLst/>
          </a:prstGeom>
          <a:noFill/>
        </p:spPr>
        <p:txBody>
          <a:bodyPr wrap="square" rtlCol="0">
            <a:spAutoFit/>
          </a:bodyPr>
          <a:lstStyle/>
          <a:p>
            <a:r>
              <a:rPr lang="en-US" sz="1000"/>
              <a:t>The intelligent MAGNA3 assures optimum flow and pressure for each terminal unit while continuously keeping the system in balance, based on input from the sensors (3b).</a:t>
            </a:r>
            <a:endParaRPr lang="en-DK" sz="1000"/>
          </a:p>
        </p:txBody>
      </p:sp>
      <p:sp>
        <p:nvSpPr>
          <p:cNvPr id="50" name="TextBox 49">
            <a:extLst>
              <a:ext uri="{FF2B5EF4-FFF2-40B4-BE49-F238E27FC236}">
                <a16:creationId xmlns:a16="http://schemas.microsoft.com/office/drawing/2014/main" id="{BCEA1C6A-C0B8-794A-A859-8466BED59D40}"/>
              </a:ext>
            </a:extLst>
          </p:cNvPr>
          <p:cNvSpPr txBox="1"/>
          <p:nvPr/>
        </p:nvSpPr>
        <p:spPr>
          <a:xfrm>
            <a:off x="2134567" y="2304717"/>
            <a:ext cx="3314551" cy="400110"/>
          </a:xfrm>
          <a:prstGeom prst="rect">
            <a:avLst/>
          </a:prstGeom>
          <a:noFill/>
        </p:spPr>
        <p:txBody>
          <a:bodyPr wrap="square" rtlCol="0">
            <a:spAutoFit/>
          </a:bodyPr>
          <a:lstStyle/>
          <a:p>
            <a:r>
              <a:rPr lang="en-US" sz="1000"/>
              <a:t>The non return valves assure that there is no backflow in the loops where the terminal units are off. </a:t>
            </a:r>
            <a:endParaRPr lang="en-DK" sz="1000"/>
          </a:p>
        </p:txBody>
      </p:sp>
      <p:sp>
        <p:nvSpPr>
          <p:cNvPr id="51" name="TextBox 50">
            <a:extLst>
              <a:ext uri="{FF2B5EF4-FFF2-40B4-BE49-F238E27FC236}">
                <a16:creationId xmlns:a16="http://schemas.microsoft.com/office/drawing/2014/main" id="{C230808C-A527-274F-9FD4-44E8D4014DA9}"/>
              </a:ext>
            </a:extLst>
          </p:cNvPr>
          <p:cNvSpPr txBox="1"/>
          <p:nvPr/>
        </p:nvSpPr>
        <p:spPr>
          <a:xfrm>
            <a:off x="2134567" y="2970738"/>
            <a:ext cx="3314551" cy="707886"/>
          </a:xfrm>
          <a:prstGeom prst="rect">
            <a:avLst/>
          </a:prstGeom>
          <a:noFill/>
        </p:spPr>
        <p:txBody>
          <a:bodyPr wrap="square" rtlCol="0">
            <a:spAutoFit/>
          </a:bodyPr>
          <a:lstStyle/>
          <a:p>
            <a:r>
              <a:rPr lang="en-US" sz="1000"/>
              <a:t>A variety of sensing elements (a) can be used for operation of the controller. Air temperature (b) measurement are ensuring that the MAGNA3 adjust in the variable load demand.</a:t>
            </a:r>
            <a:endParaRPr lang="en-DK" sz="1000"/>
          </a:p>
        </p:txBody>
      </p:sp>
      <p:sp>
        <p:nvSpPr>
          <p:cNvPr id="52" name="TextBox 51">
            <a:extLst>
              <a:ext uri="{FF2B5EF4-FFF2-40B4-BE49-F238E27FC236}">
                <a16:creationId xmlns:a16="http://schemas.microsoft.com/office/drawing/2014/main" id="{F389B726-791C-9B43-A7ED-D8A9680C2CC9}"/>
              </a:ext>
            </a:extLst>
          </p:cNvPr>
          <p:cNvSpPr txBox="1"/>
          <p:nvPr/>
        </p:nvSpPr>
        <p:spPr>
          <a:xfrm>
            <a:off x="2134567" y="3770415"/>
            <a:ext cx="3314551" cy="400110"/>
          </a:xfrm>
          <a:prstGeom prst="rect">
            <a:avLst/>
          </a:prstGeom>
          <a:noFill/>
        </p:spPr>
        <p:txBody>
          <a:bodyPr wrap="square" rtlCol="0">
            <a:spAutoFit/>
          </a:bodyPr>
          <a:lstStyle/>
          <a:p>
            <a:r>
              <a:rPr lang="en-US" sz="1000"/>
              <a:t>The primary pumps provide the supply pressure for only the primary side.</a:t>
            </a:r>
            <a:endParaRPr lang="en-DK" sz="1000"/>
          </a:p>
        </p:txBody>
      </p:sp>
      <p:sp>
        <p:nvSpPr>
          <p:cNvPr id="53" name="TextBox 52">
            <a:extLst>
              <a:ext uri="{FF2B5EF4-FFF2-40B4-BE49-F238E27FC236}">
                <a16:creationId xmlns:a16="http://schemas.microsoft.com/office/drawing/2014/main" id="{A64CF4D1-55DE-F346-84E4-5FA37C6E1AB4}"/>
              </a:ext>
            </a:extLst>
          </p:cNvPr>
          <p:cNvSpPr txBox="1"/>
          <p:nvPr/>
        </p:nvSpPr>
        <p:spPr>
          <a:xfrm>
            <a:off x="2134567" y="4368730"/>
            <a:ext cx="3314551" cy="707886"/>
          </a:xfrm>
          <a:prstGeom prst="rect">
            <a:avLst/>
          </a:prstGeom>
          <a:noFill/>
        </p:spPr>
        <p:txBody>
          <a:bodyPr wrap="square" rtlCol="0">
            <a:spAutoFit/>
          </a:bodyPr>
          <a:lstStyle/>
          <a:p>
            <a:r>
              <a:rPr lang="en-US" sz="1000" dirty="0"/>
              <a:t>The controller minimizes the flow in the bypass line, prevents the primary pumps from over pumping and ensure that the chillers’ flow is always above their minimum constraint. The controller is connected to the sensors (3a).</a:t>
            </a:r>
            <a:endParaRPr lang="en-DK" sz="1000" dirty="0"/>
          </a:p>
        </p:txBody>
      </p:sp>
      <p:sp>
        <p:nvSpPr>
          <p:cNvPr id="54" name="TextBox 53">
            <a:extLst>
              <a:ext uri="{FF2B5EF4-FFF2-40B4-BE49-F238E27FC236}">
                <a16:creationId xmlns:a16="http://schemas.microsoft.com/office/drawing/2014/main" id="{D9B73BCF-10FE-8E43-8571-67B6DFC11D89}"/>
              </a:ext>
            </a:extLst>
          </p:cNvPr>
          <p:cNvSpPr txBox="1"/>
          <p:nvPr/>
        </p:nvSpPr>
        <p:spPr>
          <a:xfrm>
            <a:off x="2134567" y="5422552"/>
            <a:ext cx="3314551" cy="400110"/>
          </a:xfrm>
          <a:prstGeom prst="rect">
            <a:avLst/>
          </a:prstGeom>
          <a:noFill/>
        </p:spPr>
        <p:txBody>
          <a:bodyPr wrap="square" rtlCol="0">
            <a:spAutoFit/>
          </a:bodyPr>
          <a:lstStyle/>
          <a:p>
            <a:r>
              <a:rPr lang="en-US" sz="1000"/>
              <a:t>The complete solution ensures a superior comfort level in the whole building.</a:t>
            </a:r>
            <a:endParaRPr lang="en-DK" sz="1000"/>
          </a:p>
        </p:txBody>
      </p:sp>
      <p:pic>
        <p:nvPicPr>
          <p:cNvPr id="55" name="Picture 54">
            <a:extLst>
              <a:ext uri="{FF2B5EF4-FFF2-40B4-BE49-F238E27FC236}">
                <a16:creationId xmlns:a16="http://schemas.microsoft.com/office/drawing/2014/main" id="{BDADD3B6-DADB-084A-9C86-47CBDF76747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9111" y="5226518"/>
            <a:ext cx="443788" cy="676048"/>
          </a:xfrm>
          <a:prstGeom prst="rect">
            <a:avLst/>
          </a:prstGeom>
        </p:spPr>
      </p:pic>
      <p:pic>
        <p:nvPicPr>
          <p:cNvPr id="56" name="Picture 55">
            <a:extLst>
              <a:ext uri="{FF2B5EF4-FFF2-40B4-BE49-F238E27FC236}">
                <a16:creationId xmlns:a16="http://schemas.microsoft.com/office/drawing/2014/main" id="{C66D5046-2899-304D-8D27-C92D89EE876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19311" y="1435836"/>
            <a:ext cx="814560" cy="2171128"/>
          </a:xfrm>
          <a:prstGeom prst="rect">
            <a:avLst/>
          </a:prstGeom>
        </p:spPr>
      </p:pic>
      <p:pic>
        <p:nvPicPr>
          <p:cNvPr id="34" name="Picture 33" descr="A picture containing indoor, black, small, sitting&#10;&#10;Description automatically generated">
            <a:extLst>
              <a:ext uri="{FF2B5EF4-FFF2-40B4-BE49-F238E27FC236}">
                <a16:creationId xmlns:a16="http://schemas.microsoft.com/office/drawing/2014/main" id="{E405C8B8-5EB8-D843-BEB6-31E62558F53F}"/>
              </a:ext>
            </a:extLst>
          </p:cNvPr>
          <p:cNvPicPr>
            <a:picLocks noChangeAspect="1"/>
          </p:cNvPicPr>
          <p:nvPr/>
        </p:nvPicPr>
        <p:blipFill>
          <a:blip r:embed="rId7" cstate="screen">
            <a:extLst>
              <a:ext uri="{BEBA8EAE-BF5A-486C-A8C5-ECC9F3942E4B}">
                <a14:imgProps xmlns:a14="http://schemas.microsoft.com/office/drawing/2010/main">
                  <a14:imgLayer r:embed="rId8">
                    <a14:imgEffect>
                      <a14:artisticGlowDiffused/>
                    </a14:imgEffect>
                    <a14:imgEffect>
                      <a14:saturation sat="66000"/>
                    </a14:imgEffect>
                  </a14:imgLayer>
                </a14:imgProps>
              </a:ext>
              <a:ext uri="{28A0092B-C50C-407E-A947-70E740481C1C}">
                <a14:useLocalDpi xmlns:a14="http://schemas.microsoft.com/office/drawing/2010/main"/>
              </a:ext>
            </a:extLst>
          </a:blip>
          <a:stretch>
            <a:fillRect/>
          </a:stretch>
        </p:blipFill>
        <p:spPr>
          <a:xfrm>
            <a:off x="940358" y="3657665"/>
            <a:ext cx="712470" cy="616591"/>
          </a:xfrm>
          <a:prstGeom prst="rect">
            <a:avLst/>
          </a:prstGeom>
        </p:spPr>
      </p:pic>
      <p:sp>
        <p:nvSpPr>
          <p:cNvPr id="31" name="Rectangle 30">
            <a:extLst>
              <a:ext uri="{FF2B5EF4-FFF2-40B4-BE49-F238E27FC236}">
                <a16:creationId xmlns:a16="http://schemas.microsoft.com/office/drawing/2014/main" id="{F2B677EE-E3E8-854D-9D08-B079AC52B2EA}"/>
              </a:ext>
            </a:extLst>
          </p:cNvPr>
          <p:cNvSpPr/>
          <p:nvPr/>
        </p:nvSpPr>
        <p:spPr>
          <a:xfrm>
            <a:off x="10480159" y="1"/>
            <a:ext cx="1406446" cy="3485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rPr>
              <a:t>DIPU</a:t>
            </a:r>
          </a:p>
        </p:txBody>
      </p:sp>
    </p:spTree>
    <p:extLst>
      <p:ext uri="{BB962C8B-B14F-4D97-AF65-F5344CB8AC3E}">
        <p14:creationId xmlns:p14="http://schemas.microsoft.com/office/powerpoint/2010/main" val="1535105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CE2D6-0483-4C0F-9912-8C154C1F0596}"/>
              </a:ext>
            </a:extLst>
          </p:cNvPr>
          <p:cNvSpPr>
            <a:spLocks noGrp="1"/>
          </p:cNvSpPr>
          <p:nvPr>
            <p:ph type="sldNum" sz="quarter" idx="4"/>
          </p:nvPr>
        </p:nvSpPr>
        <p:spPr/>
        <p:txBody>
          <a:bodyPr/>
          <a:lstStyle/>
          <a:p>
            <a:fld id="{CBCF9B5F-7303-487F-84C3-25EFE368C5C8}" type="slidenum">
              <a:rPr lang="en-GB" smtClean="0"/>
              <a:pPr/>
              <a:t>35</a:t>
            </a:fld>
            <a:endParaRPr lang="en-GB"/>
          </a:p>
        </p:txBody>
      </p:sp>
      <p:sp>
        <p:nvSpPr>
          <p:cNvPr id="3" name="Title 2">
            <a:extLst>
              <a:ext uri="{FF2B5EF4-FFF2-40B4-BE49-F238E27FC236}">
                <a16:creationId xmlns:a16="http://schemas.microsoft.com/office/drawing/2014/main" id="{F3B916E9-702C-4232-BD1E-57530685BE6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6DFB6C9-CAB3-4F3F-9847-FD5DF73C8698}"/>
              </a:ext>
            </a:extLst>
          </p:cNvPr>
          <p:cNvPicPr>
            <a:picLocks noChangeAspect="1"/>
          </p:cNvPicPr>
          <p:nvPr/>
        </p:nvPicPr>
        <p:blipFill>
          <a:blip r:embed="rId2"/>
          <a:stretch>
            <a:fillRect/>
          </a:stretch>
        </p:blipFill>
        <p:spPr>
          <a:xfrm>
            <a:off x="45092" y="0"/>
            <a:ext cx="12101816" cy="6858000"/>
          </a:xfrm>
          <a:prstGeom prst="rect">
            <a:avLst/>
          </a:prstGeom>
        </p:spPr>
      </p:pic>
    </p:spTree>
    <p:extLst>
      <p:ext uri="{BB962C8B-B14F-4D97-AF65-F5344CB8AC3E}">
        <p14:creationId xmlns:p14="http://schemas.microsoft.com/office/powerpoint/2010/main" val="30392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6144D1-9341-4AB1-ADAF-B61F4671F355}"/>
              </a:ext>
            </a:extLst>
          </p:cNvPr>
          <p:cNvSpPr/>
          <p:nvPr/>
        </p:nvSpPr>
        <p:spPr>
          <a:xfrm>
            <a:off x="0" y="0"/>
            <a:ext cx="12192000" cy="78927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243A75-62DA-4955-8617-723B22A1B48E}"/>
              </a:ext>
            </a:extLst>
          </p:cNvPr>
          <p:cNvSpPr/>
          <p:nvPr/>
        </p:nvSpPr>
        <p:spPr>
          <a:xfrm>
            <a:off x="0" y="6343048"/>
            <a:ext cx="12192000" cy="514952"/>
          </a:xfrm>
          <a:prstGeom prst="rect">
            <a:avLst/>
          </a:prstGeom>
          <a:solidFill>
            <a:srgbClr val="002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9006E85F-A45F-4CAA-A712-20B3D56269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5689" y="-231006"/>
            <a:ext cx="3040621" cy="2189747"/>
          </a:xfrm>
          <a:prstGeom prst="rect">
            <a:avLst/>
          </a:prstGeom>
        </p:spPr>
      </p:pic>
      <p:sp>
        <p:nvSpPr>
          <p:cNvPr id="9" name="TextBox 8">
            <a:extLst>
              <a:ext uri="{FF2B5EF4-FFF2-40B4-BE49-F238E27FC236}">
                <a16:creationId xmlns:a16="http://schemas.microsoft.com/office/drawing/2014/main" id="{9B30D5AC-7106-4F79-BCCF-8821F52C496C}"/>
              </a:ext>
            </a:extLst>
          </p:cNvPr>
          <p:cNvSpPr txBox="1"/>
          <p:nvPr/>
        </p:nvSpPr>
        <p:spPr>
          <a:xfrm>
            <a:off x="-185354" y="6400469"/>
            <a:ext cx="12259165" cy="461665"/>
          </a:xfrm>
          <a:prstGeom prst="rect">
            <a:avLst/>
          </a:prstGeom>
          <a:noFill/>
        </p:spPr>
        <p:txBody>
          <a:bodyPr wrap="square" rtlCol="0">
            <a:spAutoFit/>
          </a:bodyPr>
          <a:lstStyle/>
          <a:p>
            <a:pPr algn="ctr"/>
            <a:r>
              <a:rPr lang="en-US" sz="2000" b="1" dirty="0">
                <a:solidFill>
                  <a:schemeClr val="bg1"/>
                </a:solidFill>
                <a:hlinkClick r:id="rId3">
                  <a:extLst>
                    <a:ext uri="{A12FA001-AC4F-418D-AE19-62706E023703}">
                      <ahyp:hlinkClr xmlns:ahyp="http://schemas.microsoft.com/office/drawing/2018/hyperlinkcolor" val="tx"/>
                    </a:ext>
                  </a:extLst>
                </a:hlinkClick>
              </a:rPr>
              <a:t>WWW.HURLEYENGINEERING.COM</a:t>
            </a:r>
            <a:r>
              <a:rPr lang="en-US" b="1" dirty="0">
                <a:solidFill>
                  <a:schemeClr val="bg1"/>
                </a:solidFill>
              </a:rPr>
              <a:t>					</a:t>
            </a:r>
            <a:r>
              <a:rPr lang="en-US" sz="2000" b="1" dirty="0">
                <a:solidFill>
                  <a:schemeClr val="bg1"/>
                </a:solidFill>
              </a:rPr>
              <a:t>1-800-861-7122</a:t>
            </a:r>
          </a:p>
        </p:txBody>
      </p:sp>
      <p:sp>
        <p:nvSpPr>
          <p:cNvPr id="24" name="TextBox 23">
            <a:extLst>
              <a:ext uri="{FF2B5EF4-FFF2-40B4-BE49-F238E27FC236}">
                <a16:creationId xmlns:a16="http://schemas.microsoft.com/office/drawing/2014/main" id="{993F76BD-0D5F-4F37-86A6-5D058F06E1CB}"/>
              </a:ext>
            </a:extLst>
          </p:cNvPr>
          <p:cNvSpPr txBox="1"/>
          <p:nvPr/>
        </p:nvSpPr>
        <p:spPr>
          <a:xfrm>
            <a:off x="7719738" y="9915"/>
            <a:ext cx="3973515" cy="769441"/>
          </a:xfrm>
          <a:prstGeom prst="rect">
            <a:avLst/>
          </a:prstGeom>
          <a:noFill/>
        </p:spPr>
        <p:txBody>
          <a:bodyPr wrap="square" rtlCol="0">
            <a:spAutoFit/>
          </a:bodyPr>
          <a:lstStyle/>
          <a:p>
            <a:pPr algn="ctr"/>
            <a:r>
              <a:rPr lang="en-US" sz="4400" dirty="0">
                <a:solidFill>
                  <a:schemeClr val="bg1"/>
                </a:solidFill>
              </a:rPr>
              <a:t>2021</a:t>
            </a:r>
          </a:p>
        </p:txBody>
      </p:sp>
      <p:pic>
        <p:nvPicPr>
          <p:cNvPr id="10" name="Picture 10">
            <a:extLst>
              <a:ext uri="{FF2B5EF4-FFF2-40B4-BE49-F238E27FC236}">
                <a16:creationId xmlns:a16="http://schemas.microsoft.com/office/drawing/2014/main" id="{C99143DB-A278-4D78-9E0B-16A3FAE693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353" y="-179383"/>
            <a:ext cx="5718887" cy="12304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descr="A picture containing text, sign&#10;&#10;Description automatically generated">
            <a:extLst>
              <a:ext uri="{FF2B5EF4-FFF2-40B4-BE49-F238E27FC236}">
                <a16:creationId xmlns:a16="http://schemas.microsoft.com/office/drawing/2014/main" id="{627B8723-B6ED-40AE-B811-D27ABC571D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725" y="2362002"/>
            <a:ext cx="4875957" cy="3285759"/>
          </a:xfrm>
          <a:prstGeom prst="rect">
            <a:avLst/>
          </a:prstGeom>
        </p:spPr>
      </p:pic>
      <p:pic>
        <p:nvPicPr>
          <p:cNvPr id="2050" name="Picture 2">
            <a:extLst>
              <a:ext uri="{FF2B5EF4-FFF2-40B4-BE49-F238E27FC236}">
                <a16:creationId xmlns:a16="http://schemas.microsoft.com/office/drawing/2014/main" id="{3526EE0A-1D43-4158-9AB0-E19D8CA10F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6762" y="1538350"/>
            <a:ext cx="2555238" cy="45329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a:extLst>
              <a:ext uri="{FF2B5EF4-FFF2-40B4-BE49-F238E27FC236}">
                <a16:creationId xmlns:a16="http://schemas.microsoft.com/office/drawing/2014/main" id="{7B0309DC-6417-4F85-B88C-C4629F3AD7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1759" y="2974334"/>
            <a:ext cx="4875957" cy="36569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0" descr="Logo, company name&#10;&#10;Description automatically generated">
            <a:extLst>
              <a:ext uri="{FF2B5EF4-FFF2-40B4-BE49-F238E27FC236}">
                <a16:creationId xmlns:a16="http://schemas.microsoft.com/office/drawing/2014/main" id="{7101E00D-8E06-408F-B6B4-F07BF1E8F2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2490" y="2215340"/>
            <a:ext cx="3629025" cy="1257300"/>
          </a:xfrm>
          <a:prstGeom prst="rect">
            <a:avLst/>
          </a:prstGeom>
        </p:spPr>
      </p:pic>
    </p:spTree>
    <p:extLst>
      <p:ext uri="{BB962C8B-B14F-4D97-AF65-F5344CB8AC3E}">
        <p14:creationId xmlns:p14="http://schemas.microsoft.com/office/powerpoint/2010/main" val="2492287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dark&#10;&#10;Description automatically generated">
            <a:extLst>
              <a:ext uri="{FF2B5EF4-FFF2-40B4-BE49-F238E27FC236}">
                <a16:creationId xmlns:a16="http://schemas.microsoft.com/office/drawing/2014/main" id="{493CABAD-D5A1-4A7E-867B-AD8F551172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325" y="2406354"/>
            <a:ext cx="5721675" cy="4005646"/>
          </a:xfrm>
          <a:prstGeom prst="rect">
            <a:avLst/>
          </a:prstGeom>
        </p:spPr>
      </p:pic>
      <p:sp>
        <p:nvSpPr>
          <p:cNvPr id="18" name="TextBox 17">
            <a:extLst>
              <a:ext uri="{FF2B5EF4-FFF2-40B4-BE49-F238E27FC236}">
                <a16:creationId xmlns:a16="http://schemas.microsoft.com/office/drawing/2014/main" id="{44F04F4A-75AE-45E7-AE1B-F313D0ADE6BB}"/>
              </a:ext>
            </a:extLst>
          </p:cNvPr>
          <p:cNvSpPr txBox="1"/>
          <p:nvPr/>
        </p:nvSpPr>
        <p:spPr>
          <a:xfrm>
            <a:off x="904068" y="836694"/>
            <a:ext cx="10383864" cy="1569660"/>
          </a:xfrm>
          <a:prstGeom prst="rect">
            <a:avLst/>
          </a:prstGeom>
          <a:noFill/>
        </p:spPr>
        <p:txBody>
          <a:bodyPr wrap="square" rtlCol="0">
            <a:spAutoFit/>
          </a:bodyPr>
          <a:lstStyle/>
          <a:p>
            <a:pPr algn="ctr"/>
            <a:r>
              <a:rPr lang="en-US" sz="9600" b="1">
                <a:solidFill>
                  <a:srgbClr val="0C3052"/>
                </a:solidFill>
                <a:latin typeface="+mj-lt"/>
              </a:rPr>
              <a:t>Thank You</a:t>
            </a:r>
            <a:endParaRPr lang="en-US" sz="9600" b="1" dirty="0">
              <a:solidFill>
                <a:srgbClr val="0C3052"/>
              </a:solidFill>
              <a:latin typeface="+mj-lt"/>
            </a:endParaRPr>
          </a:p>
        </p:txBody>
      </p:sp>
      <p:pic>
        <p:nvPicPr>
          <p:cNvPr id="20" name="Picture 19" descr="A picture containing hydrant, outdoor object&#10;&#10;Description automatically generated">
            <a:extLst>
              <a:ext uri="{FF2B5EF4-FFF2-40B4-BE49-F238E27FC236}">
                <a16:creationId xmlns:a16="http://schemas.microsoft.com/office/drawing/2014/main" id="{F1767570-97BF-42E5-80FA-1983FC74C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5584" y="2611283"/>
            <a:ext cx="5136841" cy="3595788"/>
          </a:xfrm>
          <a:prstGeom prst="rect">
            <a:avLst/>
          </a:prstGeom>
        </p:spPr>
      </p:pic>
    </p:spTree>
    <p:extLst>
      <p:ext uri="{BB962C8B-B14F-4D97-AF65-F5344CB8AC3E}">
        <p14:creationId xmlns:p14="http://schemas.microsoft.com/office/powerpoint/2010/main" val="1989310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E25FA31F-B91B-4F71-8FC9-205DD37C2AA7}"/>
              </a:ext>
            </a:extLst>
          </p:cNvPr>
          <p:cNvSpPr>
            <a:spLocks noGrp="1"/>
          </p:cNvSpPr>
          <p:nvPr>
            <p:ph type="body" sz="quarter" idx="14"/>
          </p:nvPr>
        </p:nvSpPr>
        <p:spPr>
          <a:xfrm>
            <a:off x="258000" y="6390001"/>
            <a:ext cx="11934000" cy="359890"/>
          </a:xfrm>
        </p:spPr>
        <p:txBody>
          <a:bodyPr/>
          <a:lstStyle/>
          <a:p>
            <a:endParaRPr lang="en-US"/>
          </a:p>
        </p:txBody>
      </p:sp>
      <p:sp>
        <p:nvSpPr>
          <p:cNvPr id="2" name="Title 1">
            <a:extLst>
              <a:ext uri="{FF2B5EF4-FFF2-40B4-BE49-F238E27FC236}">
                <a16:creationId xmlns:a16="http://schemas.microsoft.com/office/drawing/2014/main" id="{06824BA9-E445-4524-9F5B-8916A4ACB5B6}"/>
              </a:ext>
            </a:extLst>
          </p:cNvPr>
          <p:cNvSpPr>
            <a:spLocks noGrp="1"/>
          </p:cNvSpPr>
          <p:nvPr>
            <p:ph type="title"/>
          </p:nvPr>
        </p:nvSpPr>
        <p:spPr>
          <a:xfrm>
            <a:off x="360000" y="360202"/>
            <a:ext cx="11472000" cy="637960"/>
          </a:xfrm>
        </p:spPr>
        <p:txBody>
          <a:bodyPr anchor="t">
            <a:normAutofit/>
          </a:bodyPr>
          <a:lstStyle/>
          <a:p>
            <a:r>
              <a:rPr lang="en-US" dirty="0"/>
              <a:t>Social Image Sample</a:t>
            </a:r>
          </a:p>
        </p:txBody>
      </p:sp>
      <p:pic>
        <p:nvPicPr>
          <p:cNvPr id="16" name="Picture 15" descr="A picture containing text, outdoor, sign&#10;&#10;Description automatically generated">
            <a:extLst>
              <a:ext uri="{FF2B5EF4-FFF2-40B4-BE49-F238E27FC236}">
                <a16:creationId xmlns:a16="http://schemas.microsoft.com/office/drawing/2014/main" id="{76420D7E-7A0B-4407-ADCF-C46AB9123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2799" y="177011"/>
            <a:ext cx="4103058" cy="2143848"/>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CD34FA30-B6EF-449F-A3F4-533A2CE86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2" y="777349"/>
            <a:ext cx="7326904" cy="3828306"/>
          </a:xfrm>
          <a:prstGeom prst="rect">
            <a:avLst/>
          </a:prstGeom>
        </p:spPr>
      </p:pic>
      <p:pic>
        <p:nvPicPr>
          <p:cNvPr id="20" name="Picture 19">
            <a:extLst>
              <a:ext uri="{FF2B5EF4-FFF2-40B4-BE49-F238E27FC236}">
                <a16:creationId xmlns:a16="http://schemas.microsoft.com/office/drawing/2014/main" id="{346FD8C3-60F0-492E-A3A7-7151FCFB8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886" y="3707903"/>
            <a:ext cx="4768386" cy="2491482"/>
          </a:xfrm>
          <a:prstGeom prst="rect">
            <a:avLst/>
          </a:prstGeom>
        </p:spPr>
      </p:pic>
    </p:spTree>
    <p:extLst>
      <p:ext uri="{BB962C8B-B14F-4D97-AF65-F5344CB8AC3E}">
        <p14:creationId xmlns:p14="http://schemas.microsoft.com/office/powerpoint/2010/main" val="3417099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nip Single Corner Rectangle 43">
            <a:extLst>
              <a:ext uri="{FF2B5EF4-FFF2-40B4-BE49-F238E27FC236}">
                <a16:creationId xmlns:a16="http://schemas.microsoft.com/office/drawing/2014/main" id="{A536E2B3-80DE-804E-B71E-0BC7C285388F}"/>
              </a:ext>
            </a:extLst>
          </p:cNvPr>
          <p:cNvSpPr/>
          <p:nvPr/>
        </p:nvSpPr>
        <p:spPr>
          <a:xfrm>
            <a:off x="6100027" y="1138577"/>
            <a:ext cx="5726745" cy="4964400"/>
          </a:xfrm>
          <a:prstGeom prst="snip1Rect">
            <a:avLst>
              <a:gd name="adj" fmla="val 5919"/>
            </a:avLst>
          </a:prstGeom>
          <a:solidFill>
            <a:srgbClr val="029EE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Snip Single Corner Rectangle 10">
            <a:extLst>
              <a:ext uri="{FF2B5EF4-FFF2-40B4-BE49-F238E27FC236}">
                <a16:creationId xmlns:a16="http://schemas.microsoft.com/office/drawing/2014/main" id="{AB367009-857B-9544-80DD-6EAA3849D15C}"/>
              </a:ext>
            </a:extLst>
          </p:cNvPr>
          <p:cNvSpPr/>
          <p:nvPr/>
        </p:nvSpPr>
        <p:spPr>
          <a:xfrm rot="10800000">
            <a:off x="359999" y="1138572"/>
            <a:ext cx="5813037" cy="4964401"/>
          </a:xfrm>
          <a:prstGeom prst="snip1Rect">
            <a:avLst>
              <a:gd name="adj" fmla="val 6368"/>
            </a:avLst>
          </a:prstGeom>
          <a:solidFill>
            <a:srgbClr val="029EE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Snip Diagonal Corner Rectangle 26">
            <a:extLst>
              <a:ext uri="{FF2B5EF4-FFF2-40B4-BE49-F238E27FC236}">
                <a16:creationId xmlns:a16="http://schemas.microsoft.com/office/drawing/2014/main" id="{0FA669E6-C00B-6043-B52B-5E6A963CA7BA}"/>
              </a:ext>
            </a:extLst>
          </p:cNvPr>
          <p:cNvSpPr/>
          <p:nvPr/>
        </p:nvSpPr>
        <p:spPr>
          <a:xfrm>
            <a:off x="631063" y="1271663"/>
            <a:ext cx="3359299" cy="4644000"/>
          </a:xfrm>
          <a:prstGeom prst="snip2DiagRect">
            <a:avLst>
              <a:gd name="adj1" fmla="val 0"/>
              <a:gd name="adj2" fmla="val 5690"/>
            </a:avLst>
          </a:prstGeom>
          <a:solidFill>
            <a:schemeClr val="tx2">
              <a:lumMod val="75000"/>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 lvl="1">
              <a:defRPr/>
            </a:pPr>
            <a:r>
              <a:rPr lang="en-US" sz="1400" b="1" dirty="0">
                <a:solidFill>
                  <a:prstClr val="white"/>
                </a:solidFill>
              </a:rPr>
              <a:t>Product range:</a:t>
            </a:r>
          </a:p>
          <a:p>
            <a:pPr marL="449263" lvl="2" indent="-265113">
              <a:defRPr/>
            </a:pPr>
            <a:r>
              <a:rPr lang="en-US" sz="1400" dirty="0">
                <a:solidFill>
                  <a:prstClr val="white"/>
                </a:solidFill>
              </a:rPr>
              <a:t>NBS/NBSE Split-coupled</a:t>
            </a:r>
          </a:p>
          <a:p>
            <a:pPr marL="449263" lvl="2" indent="-265113">
              <a:defRPr/>
            </a:pPr>
            <a:r>
              <a:rPr lang="en-US" sz="1400" dirty="0">
                <a:solidFill>
                  <a:prstClr val="white"/>
                </a:solidFill>
              </a:rPr>
              <a:t>NB/NBE Close-coupled</a:t>
            </a:r>
          </a:p>
          <a:p>
            <a:pPr marL="449263" lvl="2" indent="-265113">
              <a:defRPr/>
            </a:pPr>
            <a:r>
              <a:rPr lang="en-US" sz="1400" dirty="0">
                <a:solidFill>
                  <a:prstClr val="white"/>
                </a:solidFill>
              </a:rPr>
              <a:t>NK/NKE Long-coupled</a:t>
            </a:r>
          </a:p>
          <a:p>
            <a:pPr marL="9525" lvl="2">
              <a:defRPr/>
            </a:pPr>
            <a:endParaRPr lang="en-US" sz="1400" dirty="0">
              <a:solidFill>
                <a:prstClr val="white"/>
              </a:solidFill>
            </a:endParaRPr>
          </a:p>
          <a:p>
            <a:pPr marL="9525" lvl="1">
              <a:defRPr/>
            </a:pPr>
            <a:r>
              <a:rPr lang="en-US" sz="1400" b="1" dirty="0">
                <a:solidFill>
                  <a:prstClr val="white"/>
                </a:solidFill>
              </a:rPr>
              <a:t>Performance range:</a:t>
            </a:r>
          </a:p>
          <a:p>
            <a:pPr marL="449263" lvl="2" indent="-265113">
              <a:defRPr/>
            </a:pPr>
            <a:r>
              <a:rPr lang="en-US" sz="1400" dirty="0">
                <a:solidFill>
                  <a:prstClr val="white"/>
                </a:solidFill>
              </a:rPr>
              <a:t>NBS:  5800 gpm, 450 ft</a:t>
            </a:r>
          </a:p>
          <a:p>
            <a:pPr marL="449263" lvl="2" indent="-265113">
              <a:defRPr/>
            </a:pPr>
            <a:r>
              <a:rPr lang="en-US" sz="1400" dirty="0">
                <a:solidFill>
                  <a:prstClr val="white"/>
                </a:solidFill>
              </a:rPr>
              <a:t>NBSE:  1250 gpm, 250 ft</a:t>
            </a:r>
          </a:p>
          <a:p>
            <a:pPr marL="449263" lvl="2" indent="-265113">
              <a:defRPr/>
            </a:pPr>
            <a:r>
              <a:rPr lang="en-US" sz="1400" dirty="0">
                <a:solidFill>
                  <a:schemeClr val="accent6">
                    <a:lumMod val="40000"/>
                    <a:lumOff val="60000"/>
                  </a:schemeClr>
                </a:solidFill>
              </a:rPr>
              <a:t>NB: tbd gpm, tbd ft</a:t>
            </a:r>
          </a:p>
          <a:p>
            <a:pPr marL="449263" lvl="2" indent="-265113">
              <a:defRPr/>
            </a:pPr>
            <a:r>
              <a:rPr lang="en-US" sz="1400" dirty="0">
                <a:solidFill>
                  <a:schemeClr val="accent6">
                    <a:lumMod val="40000"/>
                    <a:lumOff val="60000"/>
                  </a:schemeClr>
                </a:solidFill>
              </a:rPr>
              <a:t>NBE: tbd gpm, tbd ft</a:t>
            </a:r>
          </a:p>
          <a:p>
            <a:pPr marL="449263" lvl="2" indent="-265113">
              <a:defRPr/>
            </a:pPr>
            <a:r>
              <a:rPr lang="en-US" sz="1400" dirty="0">
                <a:solidFill>
                  <a:schemeClr val="accent6">
                    <a:lumMod val="40000"/>
                    <a:lumOff val="60000"/>
                  </a:schemeClr>
                </a:solidFill>
              </a:rPr>
              <a:t>NK: tbd gpm, tbd ft</a:t>
            </a:r>
          </a:p>
          <a:p>
            <a:pPr marL="449263" lvl="2" indent="-265113">
              <a:defRPr/>
            </a:pPr>
            <a:r>
              <a:rPr lang="en-US" sz="1400" dirty="0">
                <a:solidFill>
                  <a:schemeClr val="accent6">
                    <a:lumMod val="40000"/>
                    <a:lumOff val="60000"/>
                  </a:schemeClr>
                </a:solidFill>
              </a:rPr>
              <a:t>NKE: tbd gpm, tbd  ft</a:t>
            </a:r>
          </a:p>
          <a:p>
            <a:pPr marL="9525" lvl="1">
              <a:defRPr/>
            </a:pPr>
            <a:endParaRPr lang="en-US" sz="1400" b="1" dirty="0">
              <a:solidFill>
                <a:prstClr val="white"/>
              </a:solidFill>
            </a:endParaRPr>
          </a:p>
          <a:p>
            <a:pPr marL="9525" lvl="1">
              <a:defRPr/>
            </a:pPr>
            <a:r>
              <a:rPr lang="en-US" sz="1400" b="1" dirty="0">
                <a:solidFill>
                  <a:prstClr val="white"/>
                </a:solidFill>
              </a:rPr>
              <a:t>Pressure range:</a:t>
            </a:r>
          </a:p>
          <a:p>
            <a:pPr marL="449263" lvl="2" indent="-265113">
              <a:defRPr/>
            </a:pPr>
            <a:r>
              <a:rPr lang="en-US" sz="1400" dirty="0">
                <a:solidFill>
                  <a:prstClr val="white"/>
                </a:solidFill>
              </a:rPr>
              <a:t>Class 125:  175 psi </a:t>
            </a:r>
          </a:p>
          <a:p>
            <a:pPr marL="449263" lvl="2" indent="-265113">
              <a:defRPr/>
            </a:pPr>
            <a:r>
              <a:rPr lang="en-US" sz="1400" dirty="0">
                <a:solidFill>
                  <a:prstClr val="white"/>
                </a:solidFill>
              </a:rPr>
              <a:t>Class 300:  363 psi</a:t>
            </a:r>
          </a:p>
          <a:p>
            <a:pPr marL="9525" lvl="2">
              <a:defRPr/>
            </a:pPr>
            <a:endParaRPr lang="en-US" sz="1400" dirty="0">
              <a:solidFill>
                <a:prstClr val="white"/>
              </a:solidFill>
            </a:endParaRPr>
          </a:p>
          <a:p>
            <a:pPr marL="9525" lvl="1">
              <a:defRPr/>
            </a:pPr>
            <a:r>
              <a:rPr lang="en-US" sz="1400" b="1" dirty="0">
                <a:solidFill>
                  <a:prstClr val="white"/>
                </a:solidFill>
              </a:rPr>
              <a:t>Liquid temperature:</a:t>
            </a:r>
          </a:p>
          <a:p>
            <a:pPr marL="449263" lvl="2" indent="-265113">
              <a:defRPr/>
            </a:pPr>
            <a:r>
              <a:rPr lang="en-US" sz="1400" dirty="0">
                <a:solidFill>
                  <a:prstClr val="white"/>
                </a:solidFill>
              </a:rPr>
              <a:t>Standard:  -13 to 248 °F</a:t>
            </a:r>
          </a:p>
          <a:p>
            <a:pPr marL="449263" lvl="2" indent="-265113">
              <a:defRPr/>
            </a:pPr>
            <a:r>
              <a:rPr lang="en-US" sz="1400" dirty="0">
                <a:solidFill>
                  <a:prstClr val="white"/>
                </a:solidFill>
              </a:rPr>
              <a:t>Optional:  Up to 284 °F</a:t>
            </a:r>
          </a:p>
          <a:p>
            <a:pPr marL="9525" lvl="2">
              <a:defRPr/>
            </a:pPr>
            <a:endParaRPr lang="en-US" sz="1400" dirty="0">
              <a:solidFill>
                <a:prstClr val="white"/>
              </a:solidFill>
            </a:endParaRPr>
          </a:p>
        </p:txBody>
      </p:sp>
      <p:pic>
        <p:nvPicPr>
          <p:cNvPr id="42" name="Picture 41">
            <a:extLst>
              <a:ext uri="{FF2B5EF4-FFF2-40B4-BE49-F238E27FC236}">
                <a16:creationId xmlns:a16="http://schemas.microsoft.com/office/drawing/2014/main" id="{8E944C7B-8555-774E-88E2-70F3CB5BEB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99" b="94833" l="10000" r="90000">
                        <a14:foregroundMark x1="20000" y1="6687" x2="50000" y2="7599"/>
                        <a14:foregroundMark x1="50000" y1="7599" x2="63043" y2="10638"/>
                        <a14:foregroundMark x1="63043" y1="10638" x2="51739" y2="13982"/>
                        <a14:foregroundMark x1="51739" y1="13982" x2="39130" y2="13982"/>
                        <a14:foregroundMark x1="39130" y1="13982" x2="33478" y2="17325"/>
                        <a14:foregroundMark x1="17391" y1="93313" x2="34783" y2="93617"/>
                        <a14:foregroundMark x1="34783" y1="93617" x2="59130" y2="91185"/>
                        <a14:foregroundMark x1="59130" y1="91185" x2="66087" y2="88146"/>
                        <a14:foregroundMark x1="60000" y1="94833" x2="39565" y2="94225"/>
                        <a14:foregroundMark x1="74783" y1="48936" x2="74348" y2="54103"/>
                      </a14:backgroundRemoval>
                    </a14:imgEffect>
                  </a14:imgLayer>
                </a14:imgProps>
              </a:ext>
            </a:extLst>
          </a:blip>
          <a:stretch>
            <a:fillRect/>
          </a:stretch>
        </p:blipFill>
        <p:spPr>
          <a:xfrm rot="869024">
            <a:off x="7815872" y="4639038"/>
            <a:ext cx="962420" cy="1376679"/>
          </a:xfrm>
          <a:prstGeom prst="rect">
            <a:avLst/>
          </a:prstGeom>
        </p:spPr>
      </p:pic>
      <p:pic>
        <p:nvPicPr>
          <p:cNvPr id="46" name="Picture 45">
            <a:extLst>
              <a:ext uri="{FF2B5EF4-FFF2-40B4-BE49-F238E27FC236}">
                <a16:creationId xmlns:a16="http://schemas.microsoft.com/office/drawing/2014/main" id="{6807C29A-73F9-CA41-8A51-B4BF4289AE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8265" y="2457779"/>
            <a:ext cx="3136212" cy="2195348"/>
          </a:xfrm>
          <a:prstGeom prst="rect">
            <a:avLst/>
          </a:prstGeom>
        </p:spPr>
      </p:pic>
      <p:sp>
        <p:nvSpPr>
          <p:cNvPr id="45" name="TextBox 11">
            <a:extLst>
              <a:ext uri="{FF2B5EF4-FFF2-40B4-BE49-F238E27FC236}">
                <a16:creationId xmlns:a16="http://schemas.microsoft.com/office/drawing/2014/main" id="{1A153DC0-5B5A-3640-86AC-2AB2F765079E}"/>
              </a:ext>
            </a:extLst>
          </p:cNvPr>
          <p:cNvSpPr txBox="1">
            <a:spLocks noChangeArrowheads="1"/>
          </p:cNvSpPr>
          <p:nvPr/>
        </p:nvSpPr>
        <p:spPr bwMode="auto">
          <a:xfrm>
            <a:off x="8129028" y="3808807"/>
            <a:ext cx="1074421" cy="51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marL="0" marR="0" lvl="0" indent="0" algn="l" defTabSz="1219170" rtl="0" eaLnBrk="1" fontAlgn="auto" latinLnBrk="0" hangingPunct="1">
              <a:lnSpc>
                <a:spcPct val="2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white"/>
                </a:solidFill>
                <a:effectLst/>
                <a:uLnTx/>
                <a:uFillTx/>
                <a:latin typeface="Calibri"/>
                <a:ea typeface="MS PGothic" charset="-128"/>
                <a:cs typeface="+mn-cs"/>
              </a:rPr>
              <a:t>NBE</a:t>
            </a:r>
            <a:r>
              <a:rPr kumimoji="0" lang="en-GB" altLang="en-US" sz="1600" b="1" i="0" u="none" strike="noStrike" kern="1200" cap="none" spc="0" normalizeH="0" baseline="0" noProof="0" dirty="0">
                <a:ln>
                  <a:noFill/>
                </a:ln>
                <a:solidFill>
                  <a:prstClr val="white"/>
                </a:solidFill>
                <a:effectLst/>
                <a:uLnTx/>
                <a:uFillTx/>
                <a:latin typeface="Calibri"/>
                <a:ea typeface="MS PGothic" charset="-128"/>
                <a:cs typeface="+mn-cs"/>
              </a:rPr>
              <a:t> </a:t>
            </a:r>
            <a:r>
              <a:rPr kumimoji="0" lang="en-GB" altLang="en-US" sz="800" b="1" i="0" u="none" strike="noStrike" kern="1200" cap="none" spc="0" normalizeH="0" baseline="0" noProof="0" dirty="0">
                <a:ln>
                  <a:noFill/>
                </a:ln>
                <a:solidFill>
                  <a:prstClr val="white"/>
                </a:solidFill>
                <a:effectLst/>
                <a:uLnTx/>
                <a:uFillTx/>
                <a:latin typeface="Calibri"/>
                <a:ea typeface="MS PGothic" charset="-128"/>
                <a:cs typeface="+mn-cs"/>
              </a:rPr>
              <a:t>Series 2000</a:t>
            </a:r>
            <a:endParaRPr kumimoji="0" lang="en-GB" altLang="en-US" sz="1600" b="1" i="0" u="none" strike="noStrike" kern="1200" cap="none" spc="0" normalizeH="0" baseline="0" noProof="0" dirty="0">
              <a:ln>
                <a:noFill/>
              </a:ln>
              <a:solidFill>
                <a:prstClr val="white"/>
              </a:solidFill>
              <a:effectLst/>
              <a:uLnTx/>
              <a:uFillTx/>
              <a:latin typeface="Calibri"/>
              <a:ea typeface="MS PGothic" charset="-128"/>
              <a:cs typeface="+mn-cs"/>
            </a:endParaRPr>
          </a:p>
        </p:txBody>
      </p:sp>
      <p:pic>
        <p:nvPicPr>
          <p:cNvPr id="47" name="Picture 46">
            <a:extLst>
              <a:ext uri="{FF2B5EF4-FFF2-40B4-BE49-F238E27FC236}">
                <a16:creationId xmlns:a16="http://schemas.microsoft.com/office/drawing/2014/main" id="{BD0998D4-2FA7-8844-8424-B2F5102D638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98504" y="1640489"/>
            <a:ext cx="1780465" cy="1676410"/>
          </a:xfrm>
          <a:prstGeom prst="rect">
            <a:avLst/>
          </a:prstGeom>
        </p:spPr>
      </p:pic>
      <p:pic>
        <p:nvPicPr>
          <p:cNvPr id="48" name="Picture 47">
            <a:extLst>
              <a:ext uri="{FF2B5EF4-FFF2-40B4-BE49-F238E27FC236}">
                <a16:creationId xmlns:a16="http://schemas.microsoft.com/office/drawing/2014/main" id="{4640DB34-C4DE-0B47-B34E-4630F9C2C55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32075" y="4155105"/>
            <a:ext cx="2628861" cy="1840203"/>
          </a:xfrm>
          <a:prstGeom prst="rect">
            <a:avLst/>
          </a:prstGeom>
        </p:spPr>
      </p:pic>
      <p:pic>
        <p:nvPicPr>
          <p:cNvPr id="49" name="Picture 48">
            <a:extLst>
              <a:ext uri="{FF2B5EF4-FFF2-40B4-BE49-F238E27FC236}">
                <a16:creationId xmlns:a16="http://schemas.microsoft.com/office/drawing/2014/main" id="{42819CEC-DE25-DB4A-9F05-23B83369FE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668830" y="4277706"/>
            <a:ext cx="2270525" cy="1510163"/>
          </a:xfrm>
          <a:prstGeom prst="rect">
            <a:avLst/>
          </a:prstGeom>
        </p:spPr>
      </p:pic>
      <p:sp>
        <p:nvSpPr>
          <p:cNvPr id="43" name="TextBox 3">
            <a:extLst>
              <a:ext uri="{FF2B5EF4-FFF2-40B4-BE49-F238E27FC236}">
                <a16:creationId xmlns:a16="http://schemas.microsoft.com/office/drawing/2014/main" id="{B320F076-BC0F-D449-BDB9-07F9F2EEB7C2}"/>
              </a:ext>
            </a:extLst>
          </p:cNvPr>
          <p:cNvSpPr txBox="1">
            <a:spLocks noChangeArrowheads="1"/>
          </p:cNvSpPr>
          <p:nvPr/>
        </p:nvSpPr>
        <p:spPr bwMode="auto">
          <a:xfrm>
            <a:off x="6429845" y="5467638"/>
            <a:ext cx="374822" cy="40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white"/>
                </a:solidFill>
                <a:effectLst/>
                <a:uLnTx/>
                <a:uFillTx/>
                <a:latin typeface="Calibri"/>
                <a:ea typeface="MS PGothic" charset="-128"/>
                <a:cs typeface="+mn-cs"/>
              </a:rPr>
              <a:t>NK</a:t>
            </a:r>
          </a:p>
        </p:txBody>
      </p:sp>
      <p:sp>
        <p:nvSpPr>
          <p:cNvPr id="32" name="TextBox 3">
            <a:extLst>
              <a:ext uri="{FF2B5EF4-FFF2-40B4-BE49-F238E27FC236}">
                <a16:creationId xmlns:a16="http://schemas.microsoft.com/office/drawing/2014/main" id="{B74416A4-D639-7540-93AB-4975E3472342}"/>
              </a:ext>
            </a:extLst>
          </p:cNvPr>
          <p:cNvSpPr txBox="1">
            <a:spLocks noChangeArrowheads="1"/>
          </p:cNvSpPr>
          <p:nvPr/>
        </p:nvSpPr>
        <p:spPr bwMode="auto">
          <a:xfrm>
            <a:off x="10373819" y="5362413"/>
            <a:ext cx="1264321" cy="51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marL="0" marR="0" lvl="0" indent="0" algn="l" defTabSz="1219170" rtl="0" eaLnBrk="1" fontAlgn="auto" latinLnBrk="0" hangingPunct="1">
              <a:lnSpc>
                <a:spcPct val="2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white"/>
                </a:solidFill>
                <a:effectLst/>
                <a:uLnTx/>
                <a:uFillTx/>
                <a:latin typeface="Calibri"/>
                <a:ea typeface="MS PGothic" charset="-128"/>
                <a:cs typeface="+mn-cs"/>
              </a:rPr>
              <a:t>NKE</a:t>
            </a:r>
            <a:r>
              <a:rPr kumimoji="0" lang="en-GB" altLang="en-US" sz="1600" b="1" i="0" u="none" strike="noStrike" kern="1200" cap="none" spc="0" normalizeH="0" baseline="0" noProof="0" dirty="0">
                <a:ln>
                  <a:noFill/>
                </a:ln>
                <a:solidFill>
                  <a:prstClr val="white"/>
                </a:solidFill>
                <a:effectLst/>
                <a:uLnTx/>
                <a:uFillTx/>
                <a:latin typeface="Calibri"/>
                <a:ea typeface="MS PGothic" charset="-128"/>
                <a:cs typeface="+mn-cs"/>
              </a:rPr>
              <a:t> </a:t>
            </a:r>
            <a:r>
              <a:rPr kumimoji="0" lang="en-GB" altLang="en-US" sz="800" b="1" i="0" u="none" strike="noStrike" kern="1200" cap="none" spc="0" normalizeH="0" baseline="0" noProof="0" dirty="0">
                <a:ln>
                  <a:noFill/>
                </a:ln>
                <a:solidFill>
                  <a:prstClr val="white"/>
                </a:solidFill>
                <a:effectLst/>
                <a:uLnTx/>
                <a:uFillTx/>
                <a:latin typeface="Calibri"/>
                <a:ea typeface="MS PGothic" charset="-128"/>
                <a:cs typeface="+mn-cs"/>
              </a:rPr>
              <a:t>Series 2000</a:t>
            </a:r>
            <a:endParaRPr kumimoji="0" lang="en-GB" altLang="en-US" sz="1600" b="1" i="0" u="none" strike="noStrike" kern="1200" cap="none" spc="0" normalizeH="0" baseline="0" noProof="0" dirty="0">
              <a:ln>
                <a:noFill/>
              </a:ln>
              <a:solidFill>
                <a:prstClr val="white"/>
              </a:solidFill>
              <a:effectLst/>
              <a:uLnTx/>
              <a:uFillTx/>
              <a:latin typeface="Calibri"/>
              <a:ea typeface="MS PGothic" charset="-128"/>
              <a:cs typeface="+mn-cs"/>
            </a:endParaRPr>
          </a:p>
        </p:txBody>
      </p:sp>
      <p:pic>
        <p:nvPicPr>
          <p:cNvPr id="278530" name="Picture 3">
            <a:extLst>
              <a:ext uri="{FF2B5EF4-FFF2-40B4-BE49-F238E27FC236}">
                <a16:creationId xmlns:a16="http://schemas.microsoft.com/office/drawing/2014/main" id="{CB769CA9-51BD-49A4-93D4-AA5825A05D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5981" y="1097259"/>
            <a:ext cx="2788488" cy="194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D9079E-7757-0442-B245-3E0480C70B3D}"/>
              </a:ext>
            </a:extLst>
          </p:cNvPr>
          <p:cNvSpPr>
            <a:spLocks noGrp="1"/>
          </p:cNvSpPr>
          <p:nvPr>
            <p:ph type="title"/>
          </p:nvPr>
        </p:nvSpPr>
        <p:spPr/>
        <p:txBody>
          <a:bodyPr/>
          <a:lstStyle/>
          <a:p>
            <a:r>
              <a:rPr lang="en-US" dirty="0">
                <a:solidFill>
                  <a:srgbClr val="029EE3"/>
                </a:solidFill>
              </a:rPr>
              <a:t>Grundfos N-Series: </a:t>
            </a:r>
            <a:r>
              <a:rPr lang="en-US" dirty="0">
                <a:solidFill>
                  <a:schemeClr val="tx2"/>
                </a:solidFill>
              </a:rPr>
              <a:t>End-suction pump range – NBS/NBSE, NK/NKE, NB/NBE</a:t>
            </a:r>
            <a:endParaRPr lang="en-GB" dirty="0"/>
          </a:p>
        </p:txBody>
      </p:sp>
    </p:spTree>
    <p:extLst>
      <p:ext uri="{BB962C8B-B14F-4D97-AF65-F5344CB8AC3E}">
        <p14:creationId xmlns:p14="http://schemas.microsoft.com/office/powerpoint/2010/main" val="1681542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Single Corner Rectangle 10">
            <a:extLst>
              <a:ext uri="{FF2B5EF4-FFF2-40B4-BE49-F238E27FC236}">
                <a16:creationId xmlns:a16="http://schemas.microsoft.com/office/drawing/2014/main" id="{B0C66EC3-6179-4719-BF6B-867C44A4E223}"/>
              </a:ext>
            </a:extLst>
          </p:cNvPr>
          <p:cNvSpPr/>
          <p:nvPr/>
        </p:nvSpPr>
        <p:spPr>
          <a:xfrm rot="10800000">
            <a:off x="360000" y="1207183"/>
            <a:ext cx="5553076" cy="4964400"/>
          </a:xfrm>
          <a:prstGeom prst="snip1Rect">
            <a:avLst>
              <a:gd name="adj" fmla="val 6368"/>
            </a:avLst>
          </a:prstGeom>
          <a:solidFill>
            <a:srgbClr val="029EE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43" name="Picture 42" descr="A picture containing hydrant, outdoor object&#10;&#10;Description automatically generated">
            <a:extLst>
              <a:ext uri="{FF2B5EF4-FFF2-40B4-BE49-F238E27FC236}">
                <a16:creationId xmlns:a16="http://schemas.microsoft.com/office/drawing/2014/main" id="{66E1175F-24BD-4221-9E3B-B0E9967187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232" y="1225596"/>
            <a:ext cx="6640168" cy="4648117"/>
          </a:xfrm>
          <a:prstGeom prst="rect">
            <a:avLst/>
          </a:prstGeom>
        </p:spPr>
      </p:pic>
      <p:sp>
        <p:nvSpPr>
          <p:cNvPr id="2" name="Slide Number Placeholder 1">
            <a:extLst>
              <a:ext uri="{FF2B5EF4-FFF2-40B4-BE49-F238E27FC236}">
                <a16:creationId xmlns:a16="http://schemas.microsoft.com/office/drawing/2014/main" id="{6C28AC9C-E0EA-488C-B738-22BCB38D9A5F}"/>
              </a:ext>
            </a:extLst>
          </p:cNvPr>
          <p:cNvSpPr>
            <a:spLocks noGrp="1"/>
          </p:cNvSpPr>
          <p:nvPr>
            <p:ph type="sldNum" sz="quarter" idx="4"/>
          </p:nvPr>
        </p:nvSpPr>
        <p:spPr/>
        <p:txBody>
          <a:bodyPr/>
          <a:lstStyle/>
          <a:p>
            <a:fld id="{CBCF9B5F-7303-487F-84C3-25EFE368C5C8}" type="slidenum">
              <a:rPr lang="en-GB" smtClean="0"/>
              <a:pPr/>
              <a:t>5</a:t>
            </a:fld>
            <a:endParaRPr lang="en-GB"/>
          </a:p>
        </p:txBody>
      </p:sp>
      <p:sp>
        <p:nvSpPr>
          <p:cNvPr id="3" name="Title 2">
            <a:extLst>
              <a:ext uri="{FF2B5EF4-FFF2-40B4-BE49-F238E27FC236}">
                <a16:creationId xmlns:a16="http://schemas.microsoft.com/office/drawing/2014/main" id="{9E3E076F-8BDD-4FD8-8711-CBC241FE954B}"/>
              </a:ext>
            </a:extLst>
          </p:cNvPr>
          <p:cNvSpPr>
            <a:spLocks noGrp="1"/>
          </p:cNvSpPr>
          <p:nvPr>
            <p:ph type="title"/>
          </p:nvPr>
        </p:nvSpPr>
        <p:spPr/>
        <p:txBody>
          <a:bodyPr/>
          <a:lstStyle/>
          <a:p>
            <a:r>
              <a:rPr lang="en-US" dirty="0">
                <a:solidFill>
                  <a:srgbClr val="0C3052"/>
                </a:solidFill>
              </a:rPr>
              <a:t>Grundfos N-Series: </a:t>
            </a:r>
            <a:r>
              <a:rPr lang="en-US" dirty="0">
                <a:solidFill>
                  <a:srgbClr val="029EE3"/>
                </a:solidFill>
              </a:rPr>
              <a:t>NBS Split-coupled pumps</a:t>
            </a:r>
          </a:p>
        </p:txBody>
      </p:sp>
      <p:pic>
        <p:nvPicPr>
          <p:cNvPr id="5" name="Picture 4" descr="A picture containing hydrant, outdoor object&#10;&#10;Description automatically generated">
            <a:extLst>
              <a:ext uri="{FF2B5EF4-FFF2-40B4-BE49-F238E27FC236}">
                <a16:creationId xmlns:a16="http://schemas.microsoft.com/office/drawing/2014/main" id="{7AFB76C5-6DB0-4B3A-B55C-9DDBCC17D9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04" y="932893"/>
            <a:ext cx="7362082" cy="5153457"/>
          </a:xfrm>
          <a:prstGeom prst="rect">
            <a:avLst/>
          </a:prstGeom>
        </p:spPr>
      </p:pic>
      <p:sp>
        <p:nvSpPr>
          <p:cNvPr id="9" name="Rectangle 8">
            <a:extLst>
              <a:ext uri="{FF2B5EF4-FFF2-40B4-BE49-F238E27FC236}">
                <a16:creationId xmlns:a16="http://schemas.microsoft.com/office/drawing/2014/main" id="{BA7B1E80-A6EB-4B3A-A300-2915D6568581}"/>
              </a:ext>
            </a:extLst>
          </p:cNvPr>
          <p:cNvSpPr/>
          <p:nvPr/>
        </p:nvSpPr>
        <p:spPr>
          <a:xfrm rot="708494">
            <a:off x="1703847" y="2903986"/>
            <a:ext cx="466450" cy="208818"/>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nip Single Corner Rectangle 43">
            <a:extLst>
              <a:ext uri="{FF2B5EF4-FFF2-40B4-BE49-F238E27FC236}">
                <a16:creationId xmlns:a16="http://schemas.microsoft.com/office/drawing/2014/main" id="{3BEFAAE6-F092-4EEB-8360-8CF101161013}"/>
              </a:ext>
            </a:extLst>
          </p:cNvPr>
          <p:cNvSpPr/>
          <p:nvPr/>
        </p:nvSpPr>
        <p:spPr>
          <a:xfrm>
            <a:off x="6214642" y="1207184"/>
            <a:ext cx="5612130" cy="4964402"/>
          </a:xfrm>
          <a:prstGeom prst="snip1Rect">
            <a:avLst>
              <a:gd name="adj" fmla="val 5919"/>
            </a:avLst>
          </a:prstGeom>
          <a:solidFill>
            <a:srgbClr val="029EE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prstClr val="white"/>
              </a:solidFill>
              <a:effectLst/>
              <a:uLnTx/>
              <a:uFillTx/>
              <a:latin typeface="Calibri"/>
              <a:ea typeface="+mn-ea"/>
              <a:cs typeface="+mn-cs"/>
            </a:endParaRPr>
          </a:p>
        </p:txBody>
      </p:sp>
      <p:sp>
        <p:nvSpPr>
          <p:cNvPr id="18" name="Slide Number Placeholder 1">
            <a:extLst>
              <a:ext uri="{FF2B5EF4-FFF2-40B4-BE49-F238E27FC236}">
                <a16:creationId xmlns:a16="http://schemas.microsoft.com/office/drawing/2014/main" id="{378C3904-ED7C-42A9-876F-029786E47813}"/>
              </a:ext>
            </a:extLst>
          </p:cNvPr>
          <p:cNvSpPr txBox="1">
            <a:spLocks/>
          </p:cNvSpPr>
          <p:nvPr/>
        </p:nvSpPr>
        <p:spPr>
          <a:xfrm>
            <a:off x="11410800" y="6086350"/>
            <a:ext cx="601200" cy="365125"/>
          </a:xfrm>
          <a:prstGeom prst="rect">
            <a:avLst/>
          </a:prstGeom>
        </p:spPr>
        <p:txBody>
          <a:bodyPr vert="horz" lIns="0" tIns="45720" rIns="0" bIns="45720" rtlCol="0" anchor="ctr"/>
          <a:lstStyle>
            <a:defPPr>
              <a:defRPr lang="da-DK"/>
            </a:defPPr>
            <a:lvl1pPr marL="0" algn="r" defTabSz="1219170" rtl="0" eaLnBrk="1" latinLnBrk="0" hangingPunct="1">
              <a:defRPr sz="900" kern="1200">
                <a:solidFill>
                  <a:srgbClr val="90B4D8"/>
                </a:solidFill>
                <a:latin typeface="Calibri" panose="020F050202020403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BCF9B5F-7303-487F-84C3-25EFE368C5C8}" type="slidenum">
              <a:rPr lang="en-GB" smtClean="0"/>
              <a:pPr/>
              <a:t>5</a:t>
            </a:fld>
            <a:endParaRPr lang="en-GB"/>
          </a:p>
        </p:txBody>
      </p:sp>
      <p:sp>
        <p:nvSpPr>
          <p:cNvPr id="19" name="Snip Single Corner Rectangle 43">
            <a:extLst>
              <a:ext uri="{FF2B5EF4-FFF2-40B4-BE49-F238E27FC236}">
                <a16:creationId xmlns:a16="http://schemas.microsoft.com/office/drawing/2014/main" id="{24F838DB-7B84-4D42-8D9C-70B6C76ED8E1}"/>
              </a:ext>
            </a:extLst>
          </p:cNvPr>
          <p:cNvSpPr/>
          <p:nvPr/>
        </p:nvSpPr>
        <p:spPr>
          <a:xfrm>
            <a:off x="6214642" y="1207184"/>
            <a:ext cx="5612130" cy="4964402"/>
          </a:xfrm>
          <a:prstGeom prst="snip1Rect">
            <a:avLst>
              <a:gd name="adj" fmla="val 5919"/>
            </a:avLst>
          </a:prstGeom>
          <a:solidFill>
            <a:srgbClr val="029EE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Slide Number Placeholder 1">
            <a:extLst>
              <a:ext uri="{FF2B5EF4-FFF2-40B4-BE49-F238E27FC236}">
                <a16:creationId xmlns:a16="http://schemas.microsoft.com/office/drawing/2014/main" id="{6D980B73-2D69-44E5-A053-5E4D17C33A1D}"/>
              </a:ext>
            </a:extLst>
          </p:cNvPr>
          <p:cNvSpPr txBox="1">
            <a:spLocks/>
          </p:cNvSpPr>
          <p:nvPr/>
        </p:nvSpPr>
        <p:spPr>
          <a:xfrm>
            <a:off x="11410800" y="6086350"/>
            <a:ext cx="601200" cy="365125"/>
          </a:xfrm>
          <a:prstGeom prst="rect">
            <a:avLst/>
          </a:prstGeom>
        </p:spPr>
        <p:txBody>
          <a:bodyPr vert="horz" lIns="0" tIns="45720" rIns="0" bIns="45720" rtlCol="0" anchor="ctr"/>
          <a:lstStyle>
            <a:defPPr>
              <a:defRPr lang="da-DK"/>
            </a:defPPr>
            <a:lvl1pPr marL="0" algn="r" defTabSz="1219170" rtl="0" eaLnBrk="1" latinLnBrk="0" hangingPunct="1">
              <a:defRPr sz="900" kern="1200">
                <a:solidFill>
                  <a:srgbClr val="90B4D8"/>
                </a:solidFill>
                <a:latin typeface="Calibri" panose="020F050202020403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BCF9B5F-7303-487F-84C3-25EFE368C5C8}" type="slidenum">
              <a:rPr lang="en-GB" smtClean="0"/>
              <a:pPr/>
              <a:t>5</a:t>
            </a:fld>
            <a:endParaRPr lang="en-GB"/>
          </a:p>
        </p:txBody>
      </p:sp>
      <p:sp>
        <p:nvSpPr>
          <p:cNvPr id="21" name="Snip Single Corner Rectangle 43">
            <a:extLst>
              <a:ext uri="{FF2B5EF4-FFF2-40B4-BE49-F238E27FC236}">
                <a16:creationId xmlns:a16="http://schemas.microsoft.com/office/drawing/2014/main" id="{B3FE76BC-6CAC-4B7D-8756-E224926FD530}"/>
              </a:ext>
            </a:extLst>
          </p:cNvPr>
          <p:cNvSpPr/>
          <p:nvPr/>
        </p:nvSpPr>
        <p:spPr>
          <a:xfrm>
            <a:off x="6214642" y="1207184"/>
            <a:ext cx="5612130" cy="4964402"/>
          </a:xfrm>
          <a:prstGeom prst="snip1Rect">
            <a:avLst>
              <a:gd name="adj" fmla="val 5919"/>
            </a:avLst>
          </a:prstGeom>
          <a:solidFill>
            <a:srgbClr val="029EE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900C9711-54FA-4167-8E22-EEABF9EB74BF}"/>
              </a:ext>
            </a:extLst>
          </p:cNvPr>
          <p:cNvGrpSpPr/>
          <p:nvPr/>
        </p:nvGrpSpPr>
        <p:grpSpPr>
          <a:xfrm>
            <a:off x="10588715" y="1199443"/>
            <a:ext cx="1334296" cy="1097259"/>
            <a:chOff x="10580169" y="1174884"/>
            <a:chExt cx="1334296" cy="1097259"/>
          </a:xfrm>
        </p:grpSpPr>
        <p:sp>
          <p:nvSpPr>
            <p:cNvPr id="23" name="Diagonal Stripe 22">
              <a:extLst>
                <a:ext uri="{FF2B5EF4-FFF2-40B4-BE49-F238E27FC236}">
                  <a16:creationId xmlns:a16="http://schemas.microsoft.com/office/drawing/2014/main" id="{E39F2A6B-D955-4976-AF53-B1C5EF2F8936}"/>
                </a:ext>
              </a:extLst>
            </p:cNvPr>
            <p:cNvSpPr/>
            <p:nvPr/>
          </p:nvSpPr>
          <p:spPr>
            <a:xfrm flipH="1">
              <a:off x="10580169" y="1174884"/>
              <a:ext cx="1242260" cy="1097259"/>
            </a:xfrm>
            <a:prstGeom prst="diagStripe">
              <a:avLst>
                <a:gd name="adj" fmla="val 51012"/>
              </a:avLst>
            </a:prstGeom>
            <a:solidFill>
              <a:schemeClr val="accent4">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59EDBBC8-4595-4421-82AC-C6BD145E26B4}"/>
                </a:ext>
              </a:extLst>
            </p:cNvPr>
            <p:cNvSpPr/>
            <p:nvPr/>
          </p:nvSpPr>
          <p:spPr>
            <a:xfrm rot="2520000">
              <a:off x="10834874" y="1436638"/>
              <a:ext cx="1079591" cy="369332"/>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BENEFITS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5" name="Content Placeholder 3">
            <a:extLst>
              <a:ext uri="{FF2B5EF4-FFF2-40B4-BE49-F238E27FC236}">
                <a16:creationId xmlns:a16="http://schemas.microsoft.com/office/drawing/2014/main" id="{D169CD60-0729-4BB1-AD03-7D5018D7F933}"/>
              </a:ext>
            </a:extLst>
          </p:cNvPr>
          <p:cNvSpPr txBox="1">
            <a:spLocks/>
          </p:cNvSpPr>
          <p:nvPr/>
        </p:nvSpPr>
        <p:spPr>
          <a:xfrm>
            <a:off x="6741057" y="2701311"/>
            <a:ext cx="4565117" cy="3429518"/>
          </a:xfrm>
          <a:prstGeom prst="rect">
            <a:avLst/>
          </a:prstGeom>
          <a:noFill/>
        </p:spPr>
        <p:txBody>
          <a:bodyPr vert="horz" lIns="0" tIns="0" rIns="0" bIns="0" rtlCol="0" anchor="t">
            <a:noAutofit/>
          </a:bodyPr>
          <a:lstStyle>
            <a:lvl1pPr marL="18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1pPr>
            <a:lvl2pPr marL="54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2pPr>
            <a:lvl3pPr marL="90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3pPr>
            <a:lvl4pPr marL="126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4pPr>
            <a:lvl5pPr marL="162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Aft>
                <a:spcPts val="1200"/>
              </a:spcAft>
              <a:buNone/>
              <a:defRPr/>
            </a:pPr>
            <a:r>
              <a:rPr lang="en-US" altLang="en-US" sz="2000" dirty="0">
                <a:solidFill>
                  <a:prstClr val="white"/>
                </a:solidFill>
                <a:latin typeface="Calibri"/>
              </a:rPr>
              <a:t>The industries smallest footprint</a:t>
            </a:r>
          </a:p>
          <a:p>
            <a:pPr marL="0" lvl="0" indent="0">
              <a:spcAft>
                <a:spcPts val="1200"/>
              </a:spcAft>
              <a:buNone/>
              <a:defRPr/>
            </a:pPr>
            <a:r>
              <a:rPr lang="en-US" altLang="en-US" sz="2000" dirty="0">
                <a:solidFill>
                  <a:prstClr val="white"/>
                </a:solidFill>
                <a:latin typeface="Calibri"/>
              </a:rPr>
              <a:t>Simplest installation No base, grout required for install</a:t>
            </a:r>
          </a:p>
          <a:p>
            <a:pPr marL="0" lvl="0" indent="0">
              <a:spcAft>
                <a:spcPts val="1200"/>
              </a:spcAft>
              <a:buNone/>
              <a:defRPr/>
            </a:pPr>
            <a:r>
              <a:rPr lang="en-US" altLang="en-US" sz="2000" dirty="0">
                <a:solidFill>
                  <a:prstClr val="white"/>
                </a:solidFill>
                <a:latin typeface="Calibri"/>
              </a:rPr>
              <a:t>Lifetime alignment guarantee</a:t>
            </a:r>
          </a:p>
          <a:p>
            <a:pPr marL="0" lvl="0" indent="0">
              <a:spcAft>
                <a:spcPts val="1200"/>
              </a:spcAft>
              <a:buNone/>
              <a:defRPr/>
            </a:pPr>
            <a:r>
              <a:rPr lang="en-US" altLang="en-US" sz="2000" dirty="0">
                <a:solidFill>
                  <a:prstClr val="white"/>
                </a:solidFill>
                <a:latin typeface="Calibri"/>
              </a:rPr>
              <a:t>Silicon Carbide / Silicon Carbide hard faced seals STANDARD</a:t>
            </a:r>
          </a:p>
          <a:p>
            <a:pPr marL="0" lvl="0" indent="0">
              <a:spcAft>
                <a:spcPts val="1200"/>
              </a:spcAft>
              <a:buNone/>
              <a:defRPr/>
            </a:pPr>
            <a:r>
              <a:rPr lang="en-US" altLang="en-US" sz="2000" dirty="0">
                <a:solidFill>
                  <a:prstClr val="white"/>
                </a:solidFill>
                <a:latin typeface="Calibri"/>
              </a:rPr>
              <a:t>Easy serviceability </a:t>
            </a:r>
          </a:p>
          <a:p>
            <a:pPr marL="0" lvl="0" indent="0">
              <a:spcAft>
                <a:spcPts val="1200"/>
              </a:spcAft>
              <a:buNone/>
              <a:defRPr/>
            </a:pPr>
            <a:endParaRPr lang="en-US" altLang="en-US" sz="1600" dirty="0">
              <a:solidFill>
                <a:prstClr val="white"/>
              </a:solidFill>
              <a:latin typeface="Calibri"/>
            </a:endParaRPr>
          </a:p>
        </p:txBody>
      </p:sp>
      <p:sp>
        <p:nvSpPr>
          <p:cNvPr id="26" name="Freeform 69">
            <a:extLst>
              <a:ext uri="{FF2B5EF4-FFF2-40B4-BE49-F238E27FC236}">
                <a16:creationId xmlns:a16="http://schemas.microsoft.com/office/drawing/2014/main" id="{DF32BFD4-E6F4-4864-981C-05C7242990FF}"/>
              </a:ext>
            </a:extLst>
          </p:cNvPr>
          <p:cNvSpPr>
            <a:spLocks/>
          </p:cNvSpPr>
          <p:nvPr/>
        </p:nvSpPr>
        <p:spPr bwMode="auto">
          <a:xfrm>
            <a:off x="6308433" y="1422951"/>
            <a:ext cx="271512" cy="258765"/>
          </a:xfrm>
          <a:custGeom>
            <a:avLst/>
            <a:gdLst>
              <a:gd name="T0" fmla="*/ 128239 w 2969"/>
              <a:gd name="T1" fmla="*/ 210070 h 2904"/>
              <a:gd name="T2" fmla="*/ 180173 w 2969"/>
              <a:gd name="T3" fmla="*/ 121292 h 2904"/>
              <a:gd name="T4" fmla="*/ 222995 w 2969"/>
              <a:gd name="T5" fmla="*/ 61478 h 2904"/>
              <a:gd name="T6" fmla="*/ 247140 w 2969"/>
              <a:gd name="T7" fmla="*/ 34401 h 2904"/>
              <a:gd name="T8" fmla="*/ 261945 w 2969"/>
              <a:gd name="T9" fmla="*/ 18088 h 2904"/>
              <a:gd name="T10" fmla="*/ 276865 w 2969"/>
              <a:gd name="T11" fmla="*/ 7213 h 2904"/>
              <a:gd name="T12" fmla="*/ 286204 w 2969"/>
              <a:gd name="T13" fmla="*/ 5438 h 2904"/>
              <a:gd name="T14" fmla="*/ 304767 w 2969"/>
              <a:gd name="T15" fmla="*/ 1776 h 2904"/>
              <a:gd name="T16" fmla="*/ 332556 w 2969"/>
              <a:gd name="T17" fmla="*/ 0 h 2904"/>
              <a:gd name="T18" fmla="*/ 338137 w 2969"/>
              <a:gd name="T19" fmla="*/ 3551 h 2904"/>
              <a:gd name="T20" fmla="*/ 336315 w 2969"/>
              <a:gd name="T21" fmla="*/ 7213 h 2904"/>
              <a:gd name="T22" fmla="*/ 325154 w 2969"/>
              <a:gd name="T23" fmla="*/ 16202 h 2904"/>
              <a:gd name="T24" fmla="*/ 280623 w 2969"/>
              <a:gd name="T25" fmla="*/ 63365 h 2904"/>
              <a:gd name="T26" fmla="*/ 232220 w 2969"/>
              <a:gd name="T27" fmla="*/ 126730 h 2904"/>
              <a:gd name="T28" fmla="*/ 185753 w 2969"/>
              <a:gd name="T29" fmla="*/ 199194 h 2904"/>
              <a:gd name="T30" fmla="*/ 146803 w 2969"/>
              <a:gd name="T31" fmla="*/ 276986 h 2904"/>
              <a:gd name="T32" fmla="*/ 135642 w 2969"/>
              <a:gd name="T33" fmla="*/ 302398 h 2904"/>
              <a:gd name="T34" fmla="*/ 128239 w 2969"/>
              <a:gd name="T35" fmla="*/ 315049 h 2904"/>
              <a:gd name="T36" fmla="*/ 118900 w 2969"/>
              <a:gd name="T37" fmla="*/ 320486 h 2904"/>
              <a:gd name="T38" fmla="*/ 96578 w 2969"/>
              <a:gd name="T39" fmla="*/ 322262 h 2904"/>
              <a:gd name="T40" fmla="*/ 79836 w 2969"/>
              <a:gd name="T41" fmla="*/ 320486 h 2904"/>
              <a:gd name="T42" fmla="*/ 72434 w 2969"/>
              <a:gd name="T43" fmla="*/ 318711 h 2904"/>
              <a:gd name="T44" fmla="*/ 63095 w 2969"/>
              <a:gd name="T45" fmla="*/ 306060 h 2904"/>
              <a:gd name="T46" fmla="*/ 37128 w 2969"/>
              <a:gd name="T47" fmla="*/ 271548 h 2904"/>
              <a:gd name="T48" fmla="*/ 7403 w 2969"/>
              <a:gd name="T49" fmla="*/ 239033 h 2904"/>
              <a:gd name="T50" fmla="*/ 0 w 2969"/>
              <a:gd name="T51" fmla="*/ 226271 h 2904"/>
              <a:gd name="T52" fmla="*/ 3644 w 2969"/>
              <a:gd name="T53" fmla="*/ 217283 h 2904"/>
              <a:gd name="T54" fmla="*/ 25967 w 2969"/>
              <a:gd name="T55" fmla="*/ 200970 h 2904"/>
              <a:gd name="T56" fmla="*/ 50111 w 2969"/>
              <a:gd name="T57" fmla="*/ 202745 h 2904"/>
              <a:gd name="T58" fmla="*/ 65031 w 2969"/>
              <a:gd name="T59" fmla="*/ 211845 h 2904"/>
              <a:gd name="T60" fmla="*/ 83595 w 2969"/>
              <a:gd name="T61" fmla="*/ 228158 h 2904"/>
              <a:gd name="T62" fmla="*/ 103981 w 2969"/>
              <a:gd name="T63" fmla="*/ 257122 h 29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69"/>
              <a:gd name="T97" fmla="*/ 0 h 2904"/>
              <a:gd name="T98" fmla="*/ 2969 w 2969"/>
              <a:gd name="T99" fmla="*/ 2904 h 29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69" h="2904">
                <a:moveTo>
                  <a:pt x="913" y="2317"/>
                </a:moveTo>
                <a:lnTo>
                  <a:pt x="1126" y="1893"/>
                </a:lnTo>
                <a:lnTo>
                  <a:pt x="1338" y="1485"/>
                </a:lnTo>
                <a:lnTo>
                  <a:pt x="1582" y="1093"/>
                </a:lnTo>
                <a:lnTo>
                  <a:pt x="1843" y="718"/>
                </a:lnTo>
                <a:lnTo>
                  <a:pt x="1958" y="554"/>
                </a:lnTo>
                <a:lnTo>
                  <a:pt x="2072" y="424"/>
                </a:lnTo>
                <a:lnTo>
                  <a:pt x="2170" y="310"/>
                </a:lnTo>
                <a:lnTo>
                  <a:pt x="2235" y="228"/>
                </a:lnTo>
                <a:lnTo>
                  <a:pt x="2300" y="163"/>
                </a:lnTo>
                <a:lnTo>
                  <a:pt x="2366" y="114"/>
                </a:lnTo>
                <a:lnTo>
                  <a:pt x="2431" y="65"/>
                </a:lnTo>
                <a:lnTo>
                  <a:pt x="2464" y="65"/>
                </a:lnTo>
                <a:lnTo>
                  <a:pt x="2513" y="49"/>
                </a:lnTo>
                <a:lnTo>
                  <a:pt x="2594" y="32"/>
                </a:lnTo>
                <a:lnTo>
                  <a:pt x="2676" y="16"/>
                </a:lnTo>
                <a:lnTo>
                  <a:pt x="2823" y="0"/>
                </a:lnTo>
                <a:lnTo>
                  <a:pt x="2920" y="0"/>
                </a:lnTo>
                <a:lnTo>
                  <a:pt x="2953" y="16"/>
                </a:lnTo>
                <a:lnTo>
                  <a:pt x="2969" y="32"/>
                </a:lnTo>
                <a:lnTo>
                  <a:pt x="2969" y="49"/>
                </a:lnTo>
                <a:lnTo>
                  <a:pt x="2953" y="65"/>
                </a:lnTo>
                <a:lnTo>
                  <a:pt x="2920" y="98"/>
                </a:lnTo>
                <a:lnTo>
                  <a:pt x="2855" y="146"/>
                </a:lnTo>
                <a:lnTo>
                  <a:pt x="2659" y="342"/>
                </a:lnTo>
                <a:lnTo>
                  <a:pt x="2464" y="571"/>
                </a:lnTo>
                <a:lnTo>
                  <a:pt x="2251" y="832"/>
                </a:lnTo>
                <a:lnTo>
                  <a:pt x="2039" y="1142"/>
                </a:lnTo>
                <a:lnTo>
                  <a:pt x="1827" y="1468"/>
                </a:lnTo>
                <a:lnTo>
                  <a:pt x="1631" y="1795"/>
                </a:lnTo>
                <a:lnTo>
                  <a:pt x="1452" y="2137"/>
                </a:lnTo>
                <a:lnTo>
                  <a:pt x="1289" y="2496"/>
                </a:lnTo>
                <a:lnTo>
                  <a:pt x="1240" y="2627"/>
                </a:lnTo>
                <a:lnTo>
                  <a:pt x="1191" y="2725"/>
                </a:lnTo>
                <a:lnTo>
                  <a:pt x="1158" y="2806"/>
                </a:lnTo>
                <a:lnTo>
                  <a:pt x="1126" y="2839"/>
                </a:lnTo>
                <a:lnTo>
                  <a:pt x="1093" y="2872"/>
                </a:lnTo>
                <a:lnTo>
                  <a:pt x="1044" y="2888"/>
                </a:lnTo>
                <a:lnTo>
                  <a:pt x="962" y="2904"/>
                </a:lnTo>
                <a:lnTo>
                  <a:pt x="848" y="2904"/>
                </a:lnTo>
                <a:lnTo>
                  <a:pt x="767" y="2904"/>
                </a:lnTo>
                <a:lnTo>
                  <a:pt x="701" y="2888"/>
                </a:lnTo>
                <a:lnTo>
                  <a:pt x="669" y="2888"/>
                </a:lnTo>
                <a:lnTo>
                  <a:pt x="636" y="2872"/>
                </a:lnTo>
                <a:lnTo>
                  <a:pt x="587" y="2806"/>
                </a:lnTo>
                <a:lnTo>
                  <a:pt x="554" y="2758"/>
                </a:lnTo>
                <a:lnTo>
                  <a:pt x="505" y="2692"/>
                </a:lnTo>
                <a:lnTo>
                  <a:pt x="326" y="2447"/>
                </a:lnTo>
                <a:lnTo>
                  <a:pt x="114" y="2203"/>
                </a:lnTo>
                <a:lnTo>
                  <a:pt x="65" y="2154"/>
                </a:lnTo>
                <a:lnTo>
                  <a:pt x="32" y="2105"/>
                </a:lnTo>
                <a:lnTo>
                  <a:pt x="0" y="2039"/>
                </a:lnTo>
                <a:lnTo>
                  <a:pt x="16" y="2007"/>
                </a:lnTo>
                <a:lnTo>
                  <a:pt x="32" y="1958"/>
                </a:lnTo>
                <a:lnTo>
                  <a:pt x="114" y="1876"/>
                </a:lnTo>
                <a:lnTo>
                  <a:pt x="228" y="1811"/>
                </a:lnTo>
                <a:lnTo>
                  <a:pt x="326" y="1795"/>
                </a:lnTo>
                <a:lnTo>
                  <a:pt x="440" y="1827"/>
                </a:lnTo>
                <a:lnTo>
                  <a:pt x="505" y="1860"/>
                </a:lnTo>
                <a:lnTo>
                  <a:pt x="571" y="1909"/>
                </a:lnTo>
                <a:lnTo>
                  <a:pt x="652" y="1974"/>
                </a:lnTo>
                <a:lnTo>
                  <a:pt x="734" y="2056"/>
                </a:lnTo>
                <a:lnTo>
                  <a:pt x="815" y="2170"/>
                </a:lnTo>
                <a:lnTo>
                  <a:pt x="913" y="2317"/>
                </a:lnTo>
                <a:close/>
              </a:path>
            </a:pathLst>
          </a:custGeom>
          <a:solidFill>
            <a:srgbClr val="11497B"/>
          </a:solidFill>
          <a:ln w="19050" cmpd="sng">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58"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69">
            <a:extLst>
              <a:ext uri="{FF2B5EF4-FFF2-40B4-BE49-F238E27FC236}">
                <a16:creationId xmlns:a16="http://schemas.microsoft.com/office/drawing/2014/main" id="{04D47370-C9ED-4B99-BD55-01311F1CEC6C}"/>
              </a:ext>
            </a:extLst>
          </p:cNvPr>
          <p:cNvSpPr>
            <a:spLocks/>
          </p:cNvSpPr>
          <p:nvPr/>
        </p:nvSpPr>
        <p:spPr bwMode="auto">
          <a:xfrm>
            <a:off x="6319298" y="2708765"/>
            <a:ext cx="271512" cy="258765"/>
          </a:xfrm>
          <a:custGeom>
            <a:avLst/>
            <a:gdLst>
              <a:gd name="T0" fmla="*/ 128239 w 2969"/>
              <a:gd name="T1" fmla="*/ 210070 h 2904"/>
              <a:gd name="T2" fmla="*/ 180173 w 2969"/>
              <a:gd name="T3" fmla="*/ 121292 h 2904"/>
              <a:gd name="T4" fmla="*/ 222995 w 2969"/>
              <a:gd name="T5" fmla="*/ 61478 h 2904"/>
              <a:gd name="T6" fmla="*/ 247140 w 2969"/>
              <a:gd name="T7" fmla="*/ 34401 h 2904"/>
              <a:gd name="T8" fmla="*/ 261945 w 2969"/>
              <a:gd name="T9" fmla="*/ 18088 h 2904"/>
              <a:gd name="T10" fmla="*/ 276865 w 2969"/>
              <a:gd name="T11" fmla="*/ 7213 h 2904"/>
              <a:gd name="T12" fmla="*/ 286204 w 2969"/>
              <a:gd name="T13" fmla="*/ 5438 h 2904"/>
              <a:gd name="T14" fmla="*/ 304767 w 2969"/>
              <a:gd name="T15" fmla="*/ 1776 h 2904"/>
              <a:gd name="T16" fmla="*/ 332556 w 2969"/>
              <a:gd name="T17" fmla="*/ 0 h 2904"/>
              <a:gd name="T18" fmla="*/ 338137 w 2969"/>
              <a:gd name="T19" fmla="*/ 3551 h 2904"/>
              <a:gd name="T20" fmla="*/ 336315 w 2969"/>
              <a:gd name="T21" fmla="*/ 7213 h 2904"/>
              <a:gd name="T22" fmla="*/ 325154 w 2969"/>
              <a:gd name="T23" fmla="*/ 16202 h 2904"/>
              <a:gd name="T24" fmla="*/ 280623 w 2969"/>
              <a:gd name="T25" fmla="*/ 63365 h 2904"/>
              <a:gd name="T26" fmla="*/ 232220 w 2969"/>
              <a:gd name="T27" fmla="*/ 126730 h 2904"/>
              <a:gd name="T28" fmla="*/ 185753 w 2969"/>
              <a:gd name="T29" fmla="*/ 199194 h 2904"/>
              <a:gd name="T30" fmla="*/ 146803 w 2969"/>
              <a:gd name="T31" fmla="*/ 276986 h 2904"/>
              <a:gd name="T32" fmla="*/ 135642 w 2969"/>
              <a:gd name="T33" fmla="*/ 302398 h 2904"/>
              <a:gd name="T34" fmla="*/ 128239 w 2969"/>
              <a:gd name="T35" fmla="*/ 315049 h 2904"/>
              <a:gd name="T36" fmla="*/ 118900 w 2969"/>
              <a:gd name="T37" fmla="*/ 320486 h 2904"/>
              <a:gd name="T38" fmla="*/ 96578 w 2969"/>
              <a:gd name="T39" fmla="*/ 322262 h 2904"/>
              <a:gd name="T40" fmla="*/ 79836 w 2969"/>
              <a:gd name="T41" fmla="*/ 320486 h 2904"/>
              <a:gd name="T42" fmla="*/ 72434 w 2969"/>
              <a:gd name="T43" fmla="*/ 318711 h 2904"/>
              <a:gd name="T44" fmla="*/ 63095 w 2969"/>
              <a:gd name="T45" fmla="*/ 306060 h 2904"/>
              <a:gd name="T46" fmla="*/ 37128 w 2969"/>
              <a:gd name="T47" fmla="*/ 271548 h 2904"/>
              <a:gd name="T48" fmla="*/ 7403 w 2969"/>
              <a:gd name="T49" fmla="*/ 239033 h 2904"/>
              <a:gd name="T50" fmla="*/ 0 w 2969"/>
              <a:gd name="T51" fmla="*/ 226271 h 2904"/>
              <a:gd name="T52" fmla="*/ 3644 w 2969"/>
              <a:gd name="T53" fmla="*/ 217283 h 2904"/>
              <a:gd name="T54" fmla="*/ 25967 w 2969"/>
              <a:gd name="T55" fmla="*/ 200970 h 2904"/>
              <a:gd name="T56" fmla="*/ 50111 w 2969"/>
              <a:gd name="T57" fmla="*/ 202745 h 2904"/>
              <a:gd name="T58" fmla="*/ 65031 w 2969"/>
              <a:gd name="T59" fmla="*/ 211845 h 2904"/>
              <a:gd name="T60" fmla="*/ 83595 w 2969"/>
              <a:gd name="T61" fmla="*/ 228158 h 2904"/>
              <a:gd name="T62" fmla="*/ 103981 w 2969"/>
              <a:gd name="T63" fmla="*/ 257122 h 29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69"/>
              <a:gd name="T97" fmla="*/ 0 h 2904"/>
              <a:gd name="T98" fmla="*/ 2969 w 2969"/>
              <a:gd name="T99" fmla="*/ 2904 h 29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69" h="2904">
                <a:moveTo>
                  <a:pt x="913" y="2317"/>
                </a:moveTo>
                <a:lnTo>
                  <a:pt x="1126" y="1893"/>
                </a:lnTo>
                <a:lnTo>
                  <a:pt x="1338" y="1485"/>
                </a:lnTo>
                <a:lnTo>
                  <a:pt x="1582" y="1093"/>
                </a:lnTo>
                <a:lnTo>
                  <a:pt x="1843" y="718"/>
                </a:lnTo>
                <a:lnTo>
                  <a:pt x="1958" y="554"/>
                </a:lnTo>
                <a:lnTo>
                  <a:pt x="2072" y="424"/>
                </a:lnTo>
                <a:lnTo>
                  <a:pt x="2170" y="310"/>
                </a:lnTo>
                <a:lnTo>
                  <a:pt x="2235" y="228"/>
                </a:lnTo>
                <a:lnTo>
                  <a:pt x="2300" y="163"/>
                </a:lnTo>
                <a:lnTo>
                  <a:pt x="2366" y="114"/>
                </a:lnTo>
                <a:lnTo>
                  <a:pt x="2431" y="65"/>
                </a:lnTo>
                <a:lnTo>
                  <a:pt x="2464" y="65"/>
                </a:lnTo>
                <a:lnTo>
                  <a:pt x="2513" y="49"/>
                </a:lnTo>
                <a:lnTo>
                  <a:pt x="2594" y="32"/>
                </a:lnTo>
                <a:lnTo>
                  <a:pt x="2676" y="16"/>
                </a:lnTo>
                <a:lnTo>
                  <a:pt x="2823" y="0"/>
                </a:lnTo>
                <a:lnTo>
                  <a:pt x="2920" y="0"/>
                </a:lnTo>
                <a:lnTo>
                  <a:pt x="2953" y="16"/>
                </a:lnTo>
                <a:lnTo>
                  <a:pt x="2969" y="32"/>
                </a:lnTo>
                <a:lnTo>
                  <a:pt x="2969" y="49"/>
                </a:lnTo>
                <a:lnTo>
                  <a:pt x="2953" y="65"/>
                </a:lnTo>
                <a:lnTo>
                  <a:pt x="2920" y="98"/>
                </a:lnTo>
                <a:lnTo>
                  <a:pt x="2855" y="146"/>
                </a:lnTo>
                <a:lnTo>
                  <a:pt x="2659" y="342"/>
                </a:lnTo>
                <a:lnTo>
                  <a:pt x="2464" y="571"/>
                </a:lnTo>
                <a:lnTo>
                  <a:pt x="2251" y="832"/>
                </a:lnTo>
                <a:lnTo>
                  <a:pt x="2039" y="1142"/>
                </a:lnTo>
                <a:lnTo>
                  <a:pt x="1827" y="1468"/>
                </a:lnTo>
                <a:lnTo>
                  <a:pt x="1631" y="1795"/>
                </a:lnTo>
                <a:lnTo>
                  <a:pt x="1452" y="2137"/>
                </a:lnTo>
                <a:lnTo>
                  <a:pt x="1289" y="2496"/>
                </a:lnTo>
                <a:lnTo>
                  <a:pt x="1240" y="2627"/>
                </a:lnTo>
                <a:lnTo>
                  <a:pt x="1191" y="2725"/>
                </a:lnTo>
                <a:lnTo>
                  <a:pt x="1158" y="2806"/>
                </a:lnTo>
                <a:lnTo>
                  <a:pt x="1126" y="2839"/>
                </a:lnTo>
                <a:lnTo>
                  <a:pt x="1093" y="2872"/>
                </a:lnTo>
                <a:lnTo>
                  <a:pt x="1044" y="2888"/>
                </a:lnTo>
                <a:lnTo>
                  <a:pt x="962" y="2904"/>
                </a:lnTo>
                <a:lnTo>
                  <a:pt x="848" y="2904"/>
                </a:lnTo>
                <a:lnTo>
                  <a:pt x="767" y="2904"/>
                </a:lnTo>
                <a:lnTo>
                  <a:pt x="701" y="2888"/>
                </a:lnTo>
                <a:lnTo>
                  <a:pt x="669" y="2888"/>
                </a:lnTo>
                <a:lnTo>
                  <a:pt x="636" y="2872"/>
                </a:lnTo>
                <a:lnTo>
                  <a:pt x="587" y="2806"/>
                </a:lnTo>
                <a:lnTo>
                  <a:pt x="554" y="2758"/>
                </a:lnTo>
                <a:lnTo>
                  <a:pt x="505" y="2692"/>
                </a:lnTo>
                <a:lnTo>
                  <a:pt x="326" y="2447"/>
                </a:lnTo>
                <a:lnTo>
                  <a:pt x="114" y="2203"/>
                </a:lnTo>
                <a:lnTo>
                  <a:pt x="65" y="2154"/>
                </a:lnTo>
                <a:lnTo>
                  <a:pt x="32" y="2105"/>
                </a:lnTo>
                <a:lnTo>
                  <a:pt x="0" y="2039"/>
                </a:lnTo>
                <a:lnTo>
                  <a:pt x="16" y="2007"/>
                </a:lnTo>
                <a:lnTo>
                  <a:pt x="32" y="1958"/>
                </a:lnTo>
                <a:lnTo>
                  <a:pt x="114" y="1876"/>
                </a:lnTo>
                <a:lnTo>
                  <a:pt x="228" y="1811"/>
                </a:lnTo>
                <a:lnTo>
                  <a:pt x="326" y="1795"/>
                </a:lnTo>
                <a:lnTo>
                  <a:pt x="440" y="1827"/>
                </a:lnTo>
                <a:lnTo>
                  <a:pt x="505" y="1860"/>
                </a:lnTo>
                <a:lnTo>
                  <a:pt x="571" y="1909"/>
                </a:lnTo>
                <a:lnTo>
                  <a:pt x="652" y="1974"/>
                </a:lnTo>
                <a:lnTo>
                  <a:pt x="734" y="2056"/>
                </a:lnTo>
                <a:lnTo>
                  <a:pt x="815" y="2170"/>
                </a:lnTo>
                <a:lnTo>
                  <a:pt x="913" y="2317"/>
                </a:lnTo>
                <a:close/>
              </a:path>
            </a:pathLst>
          </a:custGeom>
          <a:solidFill>
            <a:srgbClr val="11497B"/>
          </a:solidFill>
          <a:ln w="19050" cmpd="sng">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58"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69">
            <a:extLst>
              <a:ext uri="{FF2B5EF4-FFF2-40B4-BE49-F238E27FC236}">
                <a16:creationId xmlns:a16="http://schemas.microsoft.com/office/drawing/2014/main" id="{4076A590-49DA-4FBC-81EE-BC367525B1C1}"/>
              </a:ext>
            </a:extLst>
          </p:cNvPr>
          <p:cNvSpPr>
            <a:spLocks/>
          </p:cNvSpPr>
          <p:nvPr/>
        </p:nvSpPr>
        <p:spPr bwMode="auto">
          <a:xfrm>
            <a:off x="6319298" y="3184916"/>
            <a:ext cx="271512" cy="258765"/>
          </a:xfrm>
          <a:custGeom>
            <a:avLst/>
            <a:gdLst>
              <a:gd name="T0" fmla="*/ 128239 w 2969"/>
              <a:gd name="T1" fmla="*/ 210070 h 2904"/>
              <a:gd name="T2" fmla="*/ 180173 w 2969"/>
              <a:gd name="T3" fmla="*/ 121292 h 2904"/>
              <a:gd name="T4" fmla="*/ 222995 w 2969"/>
              <a:gd name="T5" fmla="*/ 61478 h 2904"/>
              <a:gd name="T6" fmla="*/ 247140 w 2969"/>
              <a:gd name="T7" fmla="*/ 34401 h 2904"/>
              <a:gd name="T8" fmla="*/ 261945 w 2969"/>
              <a:gd name="T9" fmla="*/ 18088 h 2904"/>
              <a:gd name="T10" fmla="*/ 276865 w 2969"/>
              <a:gd name="T11" fmla="*/ 7213 h 2904"/>
              <a:gd name="T12" fmla="*/ 286204 w 2969"/>
              <a:gd name="T13" fmla="*/ 5438 h 2904"/>
              <a:gd name="T14" fmla="*/ 304767 w 2969"/>
              <a:gd name="T15" fmla="*/ 1776 h 2904"/>
              <a:gd name="T16" fmla="*/ 332556 w 2969"/>
              <a:gd name="T17" fmla="*/ 0 h 2904"/>
              <a:gd name="T18" fmla="*/ 338137 w 2969"/>
              <a:gd name="T19" fmla="*/ 3551 h 2904"/>
              <a:gd name="T20" fmla="*/ 336315 w 2969"/>
              <a:gd name="T21" fmla="*/ 7213 h 2904"/>
              <a:gd name="T22" fmla="*/ 325154 w 2969"/>
              <a:gd name="T23" fmla="*/ 16202 h 2904"/>
              <a:gd name="T24" fmla="*/ 280623 w 2969"/>
              <a:gd name="T25" fmla="*/ 63365 h 2904"/>
              <a:gd name="T26" fmla="*/ 232220 w 2969"/>
              <a:gd name="T27" fmla="*/ 126730 h 2904"/>
              <a:gd name="T28" fmla="*/ 185753 w 2969"/>
              <a:gd name="T29" fmla="*/ 199194 h 2904"/>
              <a:gd name="T30" fmla="*/ 146803 w 2969"/>
              <a:gd name="T31" fmla="*/ 276986 h 2904"/>
              <a:gd name="T32" fmla="*/ 135642 w 2969"/>
              <a:gd name="T33" fmla="*/ 302398 h 2904"/>
              <a:gd name="T34" fmla="*/ 128239 w 2969"/>
              <a:gd name="T35" fmla="*/ 315049 h 2904"/>
              <a:gd name="T36" fmla="*/ 118900 w 2969"/>
              <a:gd name="T37" fmla="*/ 320486 h 2904"/>
              <a:gd name="T38" fmla="*/ 96578 w 2969"/>
              <a:gd name="T39" fmla="*/ 322262 h 2904"/>
              <a:gd name="T40" fmla="*/ 79836 w 2969"/>
              <a:gd name="T41" fmla="*/ 320486 h 2904"/>
              <a:gd name="T42" fmla="*/ 72434 w 2969"/>
              <a:gd name="T43" fmla="*/ 318711 h 2904"/>
              <a:gd name="T44" fmla="*/ 63095 w 2969"/>
              <a:gd name="T45" fmla="*/ 306060 h 2904"/>
              <a:gd name="T46" fmla="*/ 37128 w 2969"/>
              <a:gd name="T47" fmla="*/ 271548 h 2904"/>
              <a:gd name="T48" fmla="*/ 7403 w 2969"/>
              <a:gd name="T49" fmla="*/ 239033 h 2904"/>
              <a:gd name="T50" fmla="*/ 0 w 2969"/>
              <a:gd name="T51" fmla="*/ 226271 h 2904"/>
              <a:gd name="T52" fmla="*/ 3644 w 2969"/>
              <a:gd name="T53" fmla="*/ 217283 h 2904"/>
              <a:gd name="T54" fmla="*/ 25967 w 2969"/>
              <a:gd name="T55" fmla="*/ 200970 h 2904"/>
              <a:gd name="T56" fmla="*/ 50111 w 2969"/>
              <a:gd name="T57" fmla="*/ 202745 h 2904"/>
              <a:gd name="T58" fmla="*/ 65031 w 2969"/>
              <a:gd name="T59" fmla="*/ 211845 h 2904"/>
              <a:gd name="T60" fmla="*/ 83595 w 2969"/>
              <a:gd name="T61" fmla="*/ 228158 h 2904"/>
              <a:gd name="T62" fmla="*/ 103981 w 2969"/>
              <a:gd name="T63" fmla="*/ 257122 h 29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69"/>
              <a:gd name="T97" fmla="*/ 0 h 2904"/>
              <a:gd name="T98" fmla="*/ 2969 w 2969"/>
              <a:gd name="T99" fmla="*/ 2904 h 29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69" h="2904">
                <a:moveTo>
                  <a:pt x="913" y="2317"/>
                </a:moveTo>
                <a:lnTo>
                  <a:pt x="1126" y="1893"/>
                </a:lnTo>
                <a:lnTo>
                  <a:pt x="1338" y="1485"/>
                </a:lnTo>
                <a:lnTo>
                  <a:pt x="1582" y="1093"/>
                </a:lnTo>
                <a:lnTo>
                  <a:pt x="1843" y="718"/>
                </a:lnTo>
                <a:lnTo>
                  <a:pt x="1958" y="554"/>
                </a:lnTo>
                <a:lnTo>
                  <a:pt x="2072" y="424"/>
                </a:lnTo>
                <a:lnTo>
                  <a:pt x="2170" y="310"/>
                </a:lnTo>
                <a:lnTo>
                  <a:pt x="2235" y="228"/>
                </a:lnTo>
                <a:lnTo>
                  <a:pt x="2300" y="163"/>
                </a:lnTo>
                <a:lnTo>
                  <a:pt x="2366" y="114"/>
                </a:lnTo>
                <a:lnTo>
                  <a:pt x="2431" y="65"/>
                </a:lnTo>
                <a:lnTo>
                  <a:pt x="2464" y="65"/>
                </a:lnTo>
                <a:lnTo>
                  <a:pt x="2513" y="49"/>
                </a:lnTo>
                <a:lnTo>
                  <a:pt x="2594" y="32"/>
                </a:lnTo>
                <a:lnTo>
                  <a:pt x="2676" y="16"/>
                </a:lnTo>
                <a:lnTo>
                  <a:pt x="2823" y="0"/>
                </a:lnTo>
                <a:lnTo>
                  <a:pt x="2920" y="0"/>
                </a:lnTo>
                <a:lnTo>
                  <a:pt x="2953" y="16"/>
                </a:lnTo>
                <a:lnTo>
                  <a:pt x="2969" y="32"/>
                </a:lnTo>
                <a:lnTo>
                  <a:pt x="2969" y="49"/>
                </a:lnTo>
                <a:lnTo>
                  <a:pt x="2953" y="65"/>
                </a:lnTo>
                <a:lnTo>
                  <a:pt x="2920" y="98"/>
                </a:lnTo>
                <a:lnTo>
                  <a:pt x="2855" y="146"/>
                </a:lnTo>
                <a:lnTo>
                  <a:pt x="2659" y="342"/>
                </a:lnTo>
                <a:lnTo>
                  <a:pt x="2464" y="571"/>
                </a:lnTo>
                <a:lnTo>
                  <a:pt x="2251" y="832"/>
                </a:lnTo>
                <a:lnTo>
                  <a:pt x="2039" y="1142"/>
                </a:lnTo>
                <a:lnTo>
                  <a:pt x="1827" y="1468"/>
                </a:lnTo>
                <a:lnTo>
                  <a:pt x="1631" y="1795"/>
                </a:lnTo>
                <a:lnTo>
                  <a:pt x="1452" y="2137"/>
                </a:lnTo>
                <a:lnTo>
                  <a:pt x="1289" y="2496"/>
                </a:lnTo>
                <a:lnTo>
                  <a:pt x="1240" y="2627"/>
                </a:lnTo>
                <a:lnTo>
                  <a:pt x="1191" y="2725"/>
                </a:lnTo>
                <a:lnTo>
                  <a:pt x="1158" y="2806"/>
                </a:lnTo>
                <a:lnTo>
                  <a:pt x="1126" y="2839"/>
                </a:lnTo>
                <a:lnTo>
                  <a:pt x="1093" y="2872"/>
                </a:lnTo>
                <a:lnTo>
                  <a:pt x="1044" y="2888"/>
                </a:lnTo>
                <a:lnTo>
                  <a:pt x="962" y="2904"/>
                </a:lnTo>
                <a:lnTo>
                  <a:pt x="848" y="2904"/>
                </a:lnTo>
                <a:lnTo>
                  <a:pt x="767" y="2904"/>
                </a:lnTo>
                <a:lnTo>
                  <a:pt x="701" y="2888"/>
                </a:lnTo>
                <a:lnTo>
                  <a:pt x="669" y="2888"/>
                </a:lnTo>
                <a:lnTo>
                  <a:pt x="636" y="2872"/>
                </a:lnTo>
                <a:lnTo>
                  <a:pt x="587" y="2806"/>
                </a:lnTo>
                <a:lnTo>
                  <a:pt x="554" y="2758"/>
                </a:lnTo>
                <a:lnTo>
                  <a:pt x="505" y="2692"/>
                </a:lnTo>
                <a:lnTo>
                  <a:pt x="326" y="2447"/>
                </a:lnTo>
                <a:lnTo>
                  <a:pt x="114" y="2203"/>
                </a:lnTo>
                <a:lnTo>
                  <a:pt x="65" y="2154"/>
                </a:lnTo>
                <a:lnTo>
                  <a:pt x="32" y="2105"/>
                </a:lnTo>
                <a:lnTo>
                  <a:pt x="0" y="2039"/>
                </a:lnTo>
                <a:lnTo>
                  <a:pt x="16" y="2007"/>
                </a:lnTo>
                <a:lnTo>
                  <a:pt x="32" y="1958"/>
                </a:lnTo>
                <a:lnTo>
                  <a:pt x="114" y="1876"/>
                </a:lnTo>
                <a:lnTo>
                  <a:pt x="228" y="1811"/>
                </a:lnTo>
                <a:lnTo>
                  <a:pt x="326" y="1795"/>
                </a:lnTo>
                <a:lnTo>
                  <a:pt x="440" y="1827"/>
                </a:lnTo>
                <a:lnTo>
                  <a:pt x="505" y="1860"/>
                </a:lnTo>
                <a:lnTo>
                  <a:pt x="571" y="1909"/>
                </a:lnTo>
                <a:lnTo>
                  <a:pt x="652" y="1974"/>
                </a:lnTo>
                <a:lnTo>
                  <a:pt x="734" y="2056"/>
                </a:lnTo>
                <a:lnTo>
                  <a:pt x="815" y="2170"/>
                </a:lnTo>
                <a:lnTo>
                  <a:pt x="913" y="2317"/>
                </a:lnTo>
                <a:close/>
              </a:path>
            </a:pathLst>
          </a:custGeom>
          <a:solidFill>
            <a:srgbClr val="11497B"/>
          </a:solidFill>
          <a:ln w="19050" cmpd="sng">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58"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69">
            <a:extLst>
              <a:ext uri="{FF2B5EF4-FFF2-40B4-BE49-F238E27FC236}">
                <a16:creationId xmlns:a16="http://schemas.microsoft.com/office/drawing/2014/main" id="{74CBE32F-C8C9-4F09-8B46-C6C71142BBB8}"/>
              </a:ext>
            </a:extLst>
          </p:cNvPr>
          <p:cNvSpPr>
            <a:spLocks/>
          </p:cNvSpPr>
          <p:nvPr/>
        </p:nvSpPr>
        <p:spPr bwMode="auto">
          <a:xfrm>
            <a:off x="6319298" y="3938261"/>
            <a:ext cx="271512" cy="258765"/>
          </a:xfrm>
          <a:custGeom>
            <a:avLst/>
            <a:gdLst>
              <a:gd name="T0" fmla="*/ 128239 w 2969"/>
              <a:gd name="T1" fmla="*/ 210070 h 2904"/>
              <a:gd name="T2" fmla="*/ 180173 w 2969"/>
              <a:gd name="T3" fmla="*/ 121292 h 2904"/>
              <a:gd name="T4" fmla="*/ 222995 w 2969"/>
              <a:gd name="T5" fmla="*/ 61478 h 2904"/>
              <a:gd name="T6" fmla="*/ 247140 w 2969"/>
              <a:gd name="T7" fmla="*/ 34401 h 2904"/>
              <a:gd name="T8" fmla="*/ 261945 w 2969"/>
              <a:gd name="T9" fmla="*/ 18088 h 2904"/>
              <a:gd name="T10" fmla="*/ 276865 w 2969"/>
              <a:gd name="T11" fmla="*/ 7213 h 2904"/>
              <a:gd name="T12" fmla="*/ 286204 w 2969"/>
              <a:gd name="T13" fmla="*/ 5438 h 2904"/>
              <a:gd name="T14" fmla="*/ 304767 w 2969"/>
              <a:gd name="T15" fmla="*/ 1776 h 2904"/>
              <a:gd name="T16" fmla="*/ 332556 w 2969"/>
              <a:gd name="T17" fmla="*/ 0 h 2904"/>
              <a:gd name="T18" fmla="*/ 338137 w 2969"/>
              <a:gd name="T19" fmla="*/ 3551 h 2904"/>
              <a:gd name="T20" fmla="*/ 336315 w 2969"/>
              <a:gd name="T21" fmla="*/ 7213 h 2904"/>
              <a:gd name="T22" fmla="*/ 325154 w 2969"/>
              <a:gd name="T23" fmla="*/ 16202 h 2904"/>
              <a:gd name="T24" fmla="*/ 280623 w 2969"/>
              <a:gd name="T25" fmla="*/ 63365 h 2904"/>
              <a:gd name="T26" fmla="*/ 232220 w 2969"/>
              <a:gd name="T27" fmla="*/ 126730 h 2904"/>
              <a:gd name="T28" fmla="*/ 185753 w 2969"/>
              <a:gd name="T29" fmla="*/ 199194 h 2904"/>
              <a:gd name="T30" fmla="*/ 146803 w 2969"/>
              <a:gd name="T31" fmla="*/ 276986 h 2904"/>
              <a:gd name="T32" fmla="*/ 135642 w 2969"/>
              <a:gd name="T33" fmla="*/ 302398 h 2904"/>
              <a:gd name="T34" fmla="*/ 128239 w 2969"/>
              <a:gd name="T35" fmla="*/ 315049 h 2904"/>
              <a:gd name="T36" fmla="*/ 118900 w 2969"/>
              <a:gd name="T37" fmla="*/ 320486 h 2904"/>
              <a:gd name="T38" fmla="*/ 96578 w 2969"/>
              <a:gd name="T39" fmla="*/ 322262 h 2904"/>
              <a:gd name="T40" fmla="*/ 79836 w 2969"/>
              <a:gd name="T41" fmla="*/ 320486 h 2904"/>
              <a:gd name="T42" fmla="*/ 72434 w 2969"/>
              <a:gd name="T43" fmla="*/ 318711 h 2904"/>
              <a:gd name="T44" fmla="*/ 63095 w 2969"/>
              <a:gd name="T45" fmla="*/ 306060 h 2904"/>
              <a:gd name="T46" fmla="*/ 37128 w 2969"/>
              <a:gd name="T47" fmla="*/ 271548 h 2904"/>
              <a:gd name="T48" fmla="*/ 7403 w 2969"/>
              <a:gd name="T49" fmla="*/ 239033 h 2904"/>
              <a:gd name="T50" fmla="*/ 0 w 2969"/>
              <a:gd name="T51" fmla="*/ 226271 h 2904"/>
              <a:gd name="T52" fmla="*/ 3644 w 2969"/>
              <a:gd name="T53" fmla="*/ 217283 h 2904"/>
              <a:gd name="T54" fmla="*/ 25967 w 2969"/>
              <a:gd name="T55" fmla="*/ 200970 h 2904"/>
              <a:gd name="T56" fmla="*/ 50111 w 2969"/>
              <a:gd name="T57" fmla="*/ 202745 h 2904"/>
              <a:gd name="T58" fmla="*/ 65031 w 2969"/>
              <a:gd name="T59" fmla="*/ 211845 h 2904"/>
              <a:gd name="T60" fmla="*/ 83595 w 2969"/>
              <a:gd name="T61" fmla="*/ 228158 h 2904"/>
              <a:gd name="T62" fmla="*/ 103981 w 2969"/>
              <a:gd name="T63" fmla="*/ 257122 h 29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69"/>
              <a:gd name="T97" fmla="*/ 0 h 2904"/>
              <a:gd name="T98" fmla="*/ 2969 w 2969"/>
              <a:gd name="T99" fmla="*/ 2904 h 29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69" h="2904">
                <a:moveTo>
                  <a:pt x="913" y="2317"/>
                </a:moveTo>
                <a:lnTo>
                  <a:pt x="1126" y="1893"/>
                </a:lnTo>
                <a:lnTo>
                  <a:pt x="1338" y="1485"/>
                </a:lnTo>
                <a:lnTo>
                  <a:pt x="1582" y="1093"/>
                </a:lnTo>
                <a:lnTo>
                  <a:pt x="1843" y="718"/>
                </a:lnTo>
                <a:lnTo>
                  <a:pt x="1958" y="554"/>
                </a:lnTo>
                <a:lnTo>
                  <a:pt x="2072" y="424"/>
                </a:lnTo>
                <a:lnTo>
                  <a:pt x="2170" y="310"/>
                </a:lnTo>
                <a:lnTo>
                  <a:pt x="2235" y="228"/>
                </a:lnTo>
                <a:lnTo>
                  <a:pt x="2300" y="163"/>
                </a:lnTo>
                <a:lnTo>
                  <a:pt x="2366" y="114"/>
                </a:lnTo>
                <a:lnTo>
                  <a:pt x="2431" y="65"/>
                </a:lnTo>
                <a:lnTo>
                  <a:pt x="2464" y="65"/>
                </a:lnTo>
                <a:lnTo>
                  <a:pt x="2513" y="49"/>
                </a:lnTo>
                <a:lnTo>
                  <a:pt x="2594" y="32"/>
                </a:lnTo>
                <a:lnTo>
                  <a:pt x="2676" y="16"/>
                </a:lnTo>
                <a:lnTo>
                  <a:pt x="2823" y="0"/>
                </a:lnTo>
                <a:lnTo>
                  <a:pt x="2920" y="0"/>
                </a:lnTo>
                <a:lnTo>
                  <a:pt x="2953" y="16"/>
                </a:lnTo>
                <a:lnTo>
                  <a:pt x="2969" y="32"/>
                </a:lnTo>
                <a:lnTo>
                  <a:pt x="2969" y="49"/>
                </a:lnTo>
                <a:lnTo>
                  <a:pt x="2953" y="65"/>
                </a:lnTo>
                <a:lnTo>
                  <a:pt x="2920" y="98"/>
                </a:lnTo>
                <a:lnTo>
                  <a:pt x="2855" y="146"/>
                </a:lnTo>
                <a:lnTo>
                  <a:pt x="2659" y="342"/>
                </a:lnTo>
                <a:lnTo>
                  <a:pt x="2464" y="571"/>
                </a:lnTo>
                <a:lnTo>
                  <a:pt x="2251" y="832"/>
                </a:lnTo>
                <a:lnTo>
                  <a:pt x="2039" y="1142"/>
                </a:lnTo>
                <a:lnTo>
                  <a:pt x="1827" y="1468"/>
                </a:lnTo>
                <a:lnTo>
                  <a:pt x="1631" y="1795"/>
                </a:lnTo>
                <a:lnTo>
                  <a:pt x="1452" y="2137"/>
                </a:lnTo>
                <a:lnTo>
                  <a:pt x="1289" y="2496"/>
                </a:lnTo>
                <a:lnTo>
                  <a:pt x="1240" y="2627"/>
                </a:lnTo>
                <a:lnTo>
                  <a:pt x="1191" y="2725"/>
                </a:lnTo>
                <a:lnTo>
                  <a:pt x="1158" y="2806"/>
                </a:lnTo>
                <a:lnTo>
                  <a:pt x="1126" y="2839"/>
                </a:lnTo>
                <a:lnTo>
                  <a:pt x="1093" y="2872"/>
                </a:lnTo>
                <a:lnTo>
                  <a:pt x="1044" y="2888"/>
                </a:lnTo>
                <a:lnTo>
                  <a:pt x="962" y="2904"/>
                </a:lnTo>
                <a:lnTo>
                  <a:pt x="848" y="2904"/>
                </a:lnTo>
                <a:lnTo>
                  <a:pt x="767" y="2904"/>
                </a:lnTo>
                <a:lnTo>
                  <a:pt x="701" y="2888"/>
                </a:lnTo>
                <a:lnTo>
                  <a:pt x="669" y="2888"/>
                </a:lnTo>
                <a:lnTo>
                  <a:pt x="636" y="2872"/>
                </a:lnTo>
                <a:lnTo>
                  <a:pt x="587" y="2806"/>
                </a:lnTo>
                <a:lnTo>
                  <a:pt x="554" y="2758"/>
                </a:lnTo>
                <a:lnTo>
                  <a:pt x="505" y="2692"/>
                </a:lnTo>
                <a:lnTo>
                  <a:pt x="326" y="2447"/>
                </a:lnTo>
                <a:lnTo>
                  <a:pt x="114" y="2203"/>
                </a:lnTo>
                <a:lnTo>
                  <a:pt x="65" y="2154"/>
                </a:lnTo>
                <a:lnTo>
                  <a:pt x="32" y="2105"/>
                </a:lnTo>
                <a:lnTo>
                  <a:pt x="0" y="2039"/>
                </a:lnTo>
                <a:lnTo>
                  <a:pt x="16" y="2007"/>
                </a:lnTo>
                <a:lnTo>
                  <a:pt x="32" y="1958"/>
                </a:lnTo>
                <a:lnTo>
                  <a:pt x="114" y="1876"/>
                </a:lnTo>
                <a:lnTo>
                  <a:pt x="228" y="1811"/>
                </a:lnTo>
                <a:lnTo>
                  <a:pt x="326" y="1795"/>
                </a:lnTo>
                <a:lnTo>
                  <a:pt x="440" y="1827"/>
                </a:lnTo>
                <a:lnTo>
                  <a:pt x="505" y="1860"/>
                </a:lnTo>
                <a:lnTo>
                  <a:pt x="571" y="1909"/>
                </a:lnTo>
                <a:lnTo>
                  <a:pt x="652" y="1974"/>
                </a:lnTo>
                <a:lnTo>
                  <a:pt x="734" y="2056"/>
                </a:lnTo>
                <a:lnTo>
                  <a:pt x="815" y="2170"/>
                </a:lnTo>
                <a:lnTo>
                  <a:pt x="913" y="2317"/>
                </a:lnTo>
                <a:close/>
              </a:path>
            </a:pathLst>
          </a:custGeom>
          <a:solidFill>
            <a:srgbClr val="11497B"/>
          </a:solidFill>
          <a:ln w="19050" cmpd="sng">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58"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69">
            <a:extLst>
              <a:ext uri="{FF2B5EF4-FFF2-40B4-BE49-F238E27FC236}">
                <a16:creationId xmlns:a16="http://schemas.microsoft.com/office/drawing/2014/main" id="{CE9A6C65-880A-4614-B743-D514A3116B35}"/>
              </a:ext>
            </a:extLst>
          </p:cNvPr>
          <p:cNvSpPr>
            <a:spLocks/>
          </p:cNvSpPr>
          <p:nvPr/>
        </p:nvSpPr>
        <p:spPr bwMode="auto">
          <a:xfrm>
            <a:off x="6308433" y="4454296"/>
            <a:ext cx="271512" cy="258765"/>
          </a:xfrm>
          <a:custGeom>
            <a:avLst/>
            <a:gdLst>
              <a:gd name="T0" fmla="*/ 128239 w 2969"/>
              <a:gd name="T1" fmla="*/ 210070 h 2904"/>
              <a:gd name="T2" fmla="*/ 180173 w 2969"/>
              <a:gd name="T3" fmla="*/ 121292 h 2904"/>
              <a:gd name="T4" fmla="*/ 222995 w 2969"/>
              <a:gd name="T5" fmla="*/ 61478 h 2904"/>
              <a:gd name="T6" fmla="*/ 247140 w 2969"/>
              <a:gd name="T7" fmla="*/ 34401 h 2904"/>
              <a:gd name="T8" fmla="*/ 261945 w 2969"/>
              <a:gd name="T9" fmla="*/ 18088 h 2904"/>
              <a:gd name="T10" fmla="*/ 276865 w 2969"/>
              <a:gd name="T11" fmla="*/ 7213 h 2904"/>
              <a:gd name="T12" fmla="*/ 286204 w 2969"/>
              <a:gd name="T13" fmla="*/ 5438 h 2904"/>
              <a:gd name="T14" fmla="*/ 304767 w 2969"/>
              <a:gd name="T15" fmla="*/ 1776 h 2904"/>
              <a:gd name="T16" fmla="*/ 332556 w 2969"/>
              <a:gd name="T17" fmla="*/ 0 h 2904"/>
              <a:gd name="T18" fmla="*/ 338137 w 2969"/>
              <a:gd name="T19" fmla="*/ 3551 h 2904"/>
              <a:gd name="T20" fmla="*/ 336315 w 2969"/>
              <a:gd name="T21" fmla="*/ 7213 h 2904"/>
              <a:gd name="T22" fmla="*/ 325154 w 2969"/>
              <a:gd name="T23" fmla="*/ 16202 h 2904"/>
              <a:gd name="T24" fmla="*/ 280623 w 2969"/>
              <a:gd name="T25" fmla="*/ 63365 h 2904"/>
              <a:gd name="T26" fmla="*/ 232220 w 2969"/>
              <a:gd name="T27" fmla="*/ 126730 h 2904"/>
              <a:gd name="T28" fmla="*/ 185753 w 2969"/>
              <a:gd name="T29" fmla="*/ 199194 h 2904"/>
              <a:gd name="T30" fmla="*/ 146803 w 2969"/>
              <a:gd name="T31" fmla="*/ 276986 h 2904"/>
              <a:gd name="T32" fmla="*/ 135642 w 2969"/>
              <a:gd name="T33" fmla="*/ 302398 h 2904"/>
              <a:gd name="T34" fmla="*/ 128239 w 2969"/>
              <a:gd name="T35" fmla="*/ 315049 h 2904"/>
              <a:gd name="T36" fmla="*/ 118900 w 2969"/>
              <a:gd name="T37" fmla="*/ 320486 h 2904"/>
              <a:gd name="T38" fmla="*/ 96578 w 2969"/>
              <a:gd name="T39" fmla="*/ 322262 h 2904"/>
              <a:gd name="T40" fmla="*/ 79836 w 2969"/>
              <a:gd name="T41" fmla="*/ 320486 h 2904"/>
              <a:gd name="T42" fmla="*/ 72434 w 2969"/>
              <a:gd name="T43" fmla="*/ 318711 h 2904"/>
              <a:gd name="T44" fmla="*/ 63095 w 2969"/>
              <a:gd name="T45" fmla="*/ 306060 h 2904"/>
              <a:gd name="T46" fmla="*/ 37128 w 2969"/>
              <a:gd name="T47" fmla="*/ 271548 h 2904"/>
              <a:gd name="T48" fmla="*/ 7403 w 2969"/>
              <a:gd name="T49" fmla="*/ 239033 h 2904"/>
              <a:gd name="T50" fmla="*/ 0 w 2969"/>
              <a:gd name="T51" fmla="*/ 226271 h 2904"/>
              <a:gd name="T52" fmla="*/ 3644 w 2969"/>
              <a:gd name="T53" fmla="*/ 217283 h 2904"/>
              <a:gd name="T54" fmla="*/ 25967 w 2969"/>
              <a:gd name="T55" fmla="*/ 200970 h 2904"/>
              <a:gd name="T56" fmla="*/ 50111 w 2969"/>
              <a:gd name="T57" fmla="*/ 202745 h 2904"/>
              <a:gd name="T58" fmla="*/ 65031 w 2969"/>
              <a:gd name="T59" fmla="*/ 211845 h 2904"/>
              <a:gd name="T60" fmla="*/ 83595 w 2969"/>
              <a:gd name="T61" fmla="*/ 228158 h 2904"/>
              <a:gd name="T62" fmla="*/ 103981 w 2969"/>
              <a:gd name="T63" fmla="*/ 257122 h 29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69"/>
              <a:gd name="T97" fmla="*/ 0 h 2904"/>
              <a:gd name="T98" fmla="*/ 2969 w 2969"/>
              <a:gd name="T99" fmla="*/ 2904 h 29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69" h="2904">
                <a:moveTo>
                  <a:pt x="913" y="2317"/>
                </a:moveTo>
                <a:lnTo>
                  <a:pt x="1126" y="1893"/>
                </a:lnTo>
                <a:lnTo>
                  <a:pt x="1338" y="1485"/>
                </a:lnTo>
                <a:lnTo>
                  <a:pt x="1582" y="1093"/>
                </a:lnTo>
                <a:lnTo>
                  <a:pt x="1843" y="718"/>
                </a:lnTo>
                <a:lnTo>
                  <a:pt x="1958" y="554"/>
                </a:lnTo>
                <a:lnTo>
                  <a:pt x="2072" y="424"/>
                </a:lnTo>
                <a:lnTo>
                  <a:pt x="2170" y="310"/>
                </a:lnTo>
                <a:lnTo>
                  <a:pt x="2235" y="228"/>
                </a:lnTo>
                <a:lnTo>
                  <a:pt x="2300" y="163"/>
                </a:lnTo>
                <a:lnTo>
                  <a:pt x="2366" y="114"/>
                </a:lnTo>
                <a:lnTo>
                  <a:pt x="2431" y="65"/>
                </a:lnTo>
                <a:lnTo>
                  <a:pt x="2464" y="65"/>
                </a:lnTo>
                <a:lnTo>
                  <a:pt x="2513" y="49"/>
                </a:lnTo>
                <a:lnTo>
                  <a:pt x="2594" y="32"/>
                </a:lnTo>
                <a:lnTo>
                  <a:pt x="2676" y="16"/>
                </a:lnTo>
                <a:lnTo>
                  <a:pt x="2823" y="0"/>
                </a:lnTo>
                <a:lnTo>
                  <a:pt x="2920" y="0"/>
                </a:lnTo>
                <a:lnTo>
                  <a:pt x="2953" y="16"/>
                </a:lnTo>
                <a:lnTo>
                  <a:pt x="2969" y="32"/>
                </a:lnTo>
                <a:lnTo>
                  <a:pt x="2969" y="49"/>
                </a:lnTo>
                <a:lnTo>
                  <a:pt x="2953" y="65"/>
                </a:lnTo>
                <a:lnTo>
                  <a:pt x="2920" y="98"/>
                </a:lnTo>
                <a:lnTo>
                  <a:pt x="2855" y="146"/>
                </a:lnTo>
                <a:lnTo>
                  <a:pt x="2659" y="342"/>
                </a:lnTo>
                <a:lnTo>
                  <a:pt x="2464" y="571"/>
                </a:lnTo>
                <a:lnTo>
                  <a:pt x="2251" y="832"/>
                </a:lnTo>
                <a:lnTo>
                  <a:pt x="2039" y="1142"/>
                </a:lnTo>
                <a:lnTo>
                  <a:pt x="1827" y="1468"/>
                </a:lnTo>
                <a:lnTo>
                  <a:pt x="1631" y="1795"/>
                </a:lnTo>
                <a:lnTo>
                  <a:pt x="1452" y="2137"/>
                </a:lnTo>
                <a:lnTo>
                  <a:pt x="1289" y="2496"/>
                </a:lnTo>
                <a:lnTo>
                  <a:pt x="1240" y="2627"/>
                </a:lnTo>
                <a:lnTo>
                  <a:pt x="1191" y="2725"/>
                </a:lnTo>
                <a:lnTo>
                  <a:pt x="1158" y="2806"/>
                </a:lnTo>
                <a:lnTo>
                  <a:pt x="1126" y="2839"/>
                </a:lnTo>
                <a:lnTo>
                  <a:pt x="1093" y="2872"/>
                </a:lnTo>
                <a:lnTo>
                  <a:pt x="1044" y="2888"/>
                </a:lnTo>
                <a:lnTo>
                  <a:pt x="962" y="2904"/>
                </a:lnTo>
                <a:lnTo>
                  <a:pt x="848" y="2904"/>
                </a:lnTo>
                <a:lnTo>
                  <a:pt x="767" y="2904"/>
                </a:lnTo>
                <a:lnTo>
                  <a:pt x="701" y="2888"/>
                </a:lnTo>
                <a:lnTo>
                  <a:pt x="669" y="2888"/>
                </a:lnTo>
                <a:lnTo>
                  <a:pt x="636" y="2872"/>
                </a:lnTo>
                <a:lnTo>
                  <a:pt x="587" y="2806"/>
                </a:lnTo>
                <a:lnTo>
                  <a:pt x="554" y="2758"/>
                </a:lnTo>
                <a:lnTo>
                  <a:pt x="505" y="2692"/>
                </a:lnTo>
                <a:lnTo>
                  <a:pt x="326" y="2447"/>
                </a:lnTo>
                <a:lnTo>
                  <a:pt x="114" y="2203"/>
                </a:lnTo>
                <a:lnTo>
                  <a:pt x="65" y="2154"/>
                </a:lnTo>
                <a:lnTo>
                  <a:pt x="32" y="2105"/>
                </a:lnTo>
                <a:lnTo>
                  <a:pt x="0" y="2039"/>
                </a:lnTo>
                <a:lnTo>
                  <a:pt x="16" y="2007"/>
                </a:lnTo>
                <a:lnTo>
                  <a:pt x="32" y="1958"/>
                </a:lnTo>
                <a:lnTo>
                  <a:pt x="114" y="1876"/>
                </a:lnTo>
                <a:lnTo>
                  <a:pt x="228" y="1811"/>
                </a:lnTo>
                <a:lnTo>
                  <a:pt x="326" y="1795"/>
                </a:lnTo>
                <a:lnTo>
                  <a:pt x="440" y="1827"/>
                </a:lnTo>
                <a:lnTo>
                  <a:pt x="505" y="1860"/>
                </a:lnTo>
                <a:lnTo>
                  <a:pt x="571" y="1909"/>
                </a:lnTo>
                <a:lnTo>
                  <a:pt x="652" y="1974"/>
                </a:lnTo>
                <a:lnTo>
                  <a:pt x="734" y="2056"/>
                </a:lnTo>
                <a:lnTo>
                  <a:pt x="815" y="2170"/>
                </a:lnTo>
                <a:lnTo>
                  <a:pt x="913" y="2317"/>
                </a:lnTo>
                <a:close/>
              </a:path>
            </a:pathLst>
          </a:custGeom>
          <a:solidFill>
            <a:srgbClr val="11497B"/>
          </a:solidFill>
          <a:ln w="19050" cmpd="sng">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58"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69">
            <a:extLst>
              <a:ext uri="{FF2B5EF4-FFF2-40B4-BE49-F238E27FC236}">
                <a16:creationId xmlns:a16="http://schemas.microsoft.com/office/drawing/2014/main" id="{4C1B0169-7D76-436F-BC6E-66F0483CFD02}"/>
              </a:ext>
            </a:extLst>
          </p:cNvPr>
          <p:cNvSpPr>
            <a:spLocks/>
          </p:cNvSpPr>
          <p:nvPr/>
        </p:nvSpPr>
        <p:spPr bwMode="auto">
          <a:xfrm>
            <a:off x="6308433" y="5154565"/>
            <a:ext cx="271512" cy="258765"/>
          </a:xfrm>
          <a:custGeom>
            <a:avLst/>
            <a:gdLst>
              <a:gd name="T0" fmla="*/ 128239 w 2969"/>
              <a:gd name="T1" fmla="*/ 210070 h 2904"/>
              <a:gd name="T2" fmla="*/ 180173 w 2969"/>
              <a:gd name="T3" fmla="*/ 121292 h 2904"/>
              <a:gd name="T4" fmla="*/ 222995 w 2969"/>
              <a:gd name="T5" fmla="*/ 61478 h 2904"/>
              <a:gd name="T6" fmla="*/ 247140 w 2969"/>
              <a:gd name="T7" fmla="*/ 34401 h 2904"/>
              <a:gd name="T8" fmla="*/ 261945 w 2969"/>
              <a:gd name="T9" fmla="*/ 18088 h 2904"/>
              <a:gd name="T10" fmla="*/ 276865 w 2969"/>
              <a:gd name="T11" fmla="*/ 7213 h 2904"/>
              <a:gd name="T12" fmla="*/ 286204 w 2969"/>
              <a:gd name="T13" fmla="*/ 5438 h 2904"/>
              <a:gd name="T14" fmla="*/ 304767 w 2969"/>
              <a:gd name="T15" fmla="*/ 1776 h 2904"/>
              <a:gd name="T16" fmla="*/ 332556 w 2969"/>
              <a:gd name="T17" fmla="*/ 0 h 2904"/>
              <a:gd name="T18" fmla="*/ 338137 w 2969"/>
              <a:gd name="T19" fmla="*/ 3551 h 2904"/>
              <a:gd name="T20" fmla="*/ 336315 w 2969"/>
              <a:gd name="T21" fmla="*/ 7213 h 2904"/>
              <a:gd name="T22" fmla="*/ 325154 w 2969"/>
              <a:gd name="T23" fmla="*/ 16202 h 2904"/>
              <a:gd name="T24" fmla="*/ 280623 w 2969"/>
              <a:gd name="T25" fmla="*/ 63365 h 2904"/>
              <a:gd name="T26" fmla="*/ 232220 w 2969"/>
              <a:gd name="T27" fmla="*/ 126730 h 2904"/>
              <a:gd name="T28" fmla="*/ 185753 w 2969"/>
              <a:gd name="T29" fmla="*/ 199194 h 2904"/>
              <a:gd name="T30" fmla="*/ 146803 w 2969"/>
              <a:gd name="T31" fmla="*/ 276986 h 2904"/>
              <a:gd name="T32" fmla="*/ 135642 w 2969"/>
              <a:gd name="T33" fmla="*/ 302398 h 2904"/>
              <a:gd name="T34" fmla="*/ 128239 w 2969"/>
              <a:gd name="T35" fmla="*/ 315049 h 2904"/>
              <a:gd name="T36" fmla="*/ 118900 w 2969"/>
              <a:gd name="T37" fmla="*/ 320486 h 2904"/>
              <a:gd name="T38" fmla="*/ 96578 w 2969"/>
              <a:gd name="T39" fmla="*/ 322262 h 2904"/>
              <a:gd name="T40" fmla="*/ 79836 w 2969"/>
              <a:gd name="T41" fmla="*/ 320486 h 2904"/>
              <a:gd name="T42" fmla="*/ 72434 w 2969"/>
              <a:gd name="T43" fmla="*/ 318711 h 2904"/>
              <a:gd name="T44" fmla="*/ 63095 w 2969"/>
              <a:gd name="T45" fmla="*/ 306060 h 2904"/>
              <a:gd name="T46" fmla="*/ 37128 w 2969"/>
              <a:gd name="T47" fmla="*/ 271548 h 2904"/>
              <a:gd name="T48" fmla="*/ 7403 w 2969"/>
              <a:gd name="T49" fmla="*/ 239033 h 2904"/>
              <a:gd name="T50" fmla="*/ 0 w 2969"/>
              <a:gd name="T51" fmla="*/ 226271 h 2904"/>
              <a:gd name="T52" fmla="*/ 3644 w 2969"/>
              <a:gd name="T53" fmla="*/ 217283 h 2904"/>
              <a:gd name="T54" fmla="*/ 25967 w 2969"/>
              <a:gd name="T55" fmla="*/ 200970 h 2904"/>
              <a:gd name="T56" fmla="*/ 50111 w 2969"/>
              <a:gd name="T57" fmla="*/ 202745 h 2904"/>
              <a:gd name="T58" fmla="*/ 65031 w 2969"/>
              <a:gd name="T59" fmla="*/ 211845 h 2904"/>
              <a:gd name="T60" fmla="*/ 83595 w 2969"/>
              <a:gd name="T61" fmla="*/ 228158 h 2904"/>
              <a:gd name="T62" fmla="*/ 103981 w 2969"/>
              <a:gd name="T63" fmla="*/ 257122 h 29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69"/>
              <a:gd name="T97" fmla="*/ 0 h 2904"/>
              <a:gd name="T98" fmla="*/ 2969 w 2969"/>
              <a:gd name="T99" fmla="*/ 2904 h 29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69" h="2904">
                <a:moveTo>
                  <a:pt x="913" y="2317"/>
                </a:moveTo>
                <a:lnTo>
                  <a:pt x="1126" y="1893"/>
                </a:lnTo>
                <a:lnTo>
                  <a:pt x="1338" y="1485"/>
                </a:lnTo>
                <a:lnTo>
                  <a:pt x="1582" y="1093"/>
                </a:lnTo>
                <a:lnTo>
                  <a:pt x="1843" y="718"/>
                </a:lnTo>
                <a:lnTo>
                  <a:pt x="1958" y="554"/>
                </a:lnTo>
                <a:lnTo>
                  <a:pt x="2072" y="424"/>
                </a:lnTo>
                <a:lnTo>
                  <a:pt x="2170" y="310"/>
                </a:lnTo>
                <a:lnTo>
                  <a:pt x="2235" y="228"/>
                </a:lnTo>
                <a:lnTo>
                  <a:pt x="2300" y="163"/>
                </a:lnTo>
                <a:lnTo>
                  <a:pt x="2366" y="114"/>
                </a:lnTo>
                <a:lnTo>
                  <a:pt x="2431" y="65"/>
                </a:lnTo>
                <a:lnTo>
                  <a:pt x="2464" y="65"/>
                </a:lnTo>
                <a:lnTo>
                  <a:pt x="2513" y="49"/>
                </a:lnTo>
                <a:lnTo>
                  <a:pt x="2594" y="32"/>
                </a:lnTo>
                <a:lnTo>
                  <a:pt x="2676" y="16"/>
                </a:lnTo>
                <a:lnTo>
                  <a:pt x="2823" y="0"/>
                </a:lnTo>
                <a:lnTo>
                  <a:pt x="2920" y="0"/>
                </a:lnTo>
                <a:lnTo>
                  <a:pt x="2953" y="16"/>
                </a:lnTo>
                <a:lnTo>
                  <a:pt x="2969" y="32"/>
                </a:lnTo>
                <a:lnTo>
                  <a:pt x="2969" y="49"/>
                </a:lnTo>
                <a:lnTo>
                  <a:pt x="2953" y="65"/>
                </a:lnTo>
                <a:lnTo>
                  <a:pt x="2920" y="98"/>
                </a:lnTo>
                <a:lnTo>
                  <a:pt x="2855" y="146"/>
                </a:lnTo>
                <a:lnTo>
                  <a:pt x="2659" y="342"/>
                </a:lnTo>
                <a:lnTo>
                  <a:pt x="2464" y="571"/>
                </a:lnTo>
                <a:lnTo>
                  <a:pt x="2251" y="832"/>
                </a:lnTo>
                <a:lnTo>
                  <a:pt x="2039" y="1142"/>
                </a:lnTo>
                <a:lnTo>
                  <a:pt x="1827" y="1468"/>
                </a:lnTo>
                <a:lnTo>
                  <a:pt x="1631" y="1795"/>
                </a:lnTo>
                <a:lnTo>
                  <a:pt x="1452" y="2137"/>
                </a:lnTo>
                <a:lnTo>
                  <a:pt x="1289" y="2496"/>
                </a:lnTo>
                <a:lnTo>
                  <a:pt x="1240" y="2627"/>
                </a:lnTo>
                <a:lnTo>
                  <a:pt x="1191" y="2725"/>
                </a:lnTo>
                <a:lnTo>
                  <a:pt x="1158" y="2806"/>
                </a:lnTo>
                <a:lnTo>
                  <a:pt x="1126" y="2839"/>
                </a:lnTo>
                <a:lnTo>
                  <a:pt x="1093" y="2872"/>
                </a:lnTo>
                <a:lnTo>
                  <a:pt x="1044" y="2888"/>
                </a:lnTo>
                <a:lnTo>
                  <a:pt x="962" y="2904"/>
                </a:lnTo>
                <a:lnTo>
                  <a:pt x="848" y="2904"/>
                </a:lnTo>
                <a:lnTo>
                  <a:pt x="767" y="2904"/>
                </a:lnTo>
                <a:lnTo>
                  <a:pt x="701" y="2888"/>
                </a:lnTo>
                <a:lnTo>
                  <a:pt x="669" y="2888"/>
                </a:lnTo>
                <a:lnTo>
                  <a:pt x="636" y="2872"/>
                </a:lnTo>
                <a:lnTo>
                  <a:pt x="587" y="2806"/>
                </a:lnTo>
                <a:lnTo>
                  <a:pt x="554" y="2758"/>
                </a:lnTo>
                <a:lnTo>
                  <a:pt x="505" y="2692"/>
                </a:lnTo>
                <a:lnTo>
                  <a:pt x="326" y="2447"/>
                </a:lnTo>
                <a:lnTo>
                  <a:pt x="114" y="2203"/>
                </a:lnTo>
                <a:lnTo>
                  <a:pt x="65" y="2154"/>
                </a:lnTo>
                <a:lnTo>
                  <a:pt x="32" y="2105"/>
                </a:lnTo>
                <a:lnTo>
                  <a:pt x="0" y="2039"/>
                </a:lnTo>
                <a:lnTo>
                  <a:pt x="16" y="2007"/>
                </a:lnTo>
                <a:lnTo>
                  <a:pt x="32" y="1958"/>
                </a:lnTo>
                <a:lnTo>
                  <a:pt x="114" y="1876"/>
                </a:lnTo>
                <a:lnTo>
                  <a:pt x="228" y="1811"/>
                </a:lnTo>
                <a:lnTo>
                  <a:pt x="326" y="1795"/>
                </a:lnTo>
                <a:lnTo>
                  <a:pt x="440" y="1827"/>
                </a:lnTo>
                <a:lnTo>
                  <a:pt x="505" y="1860"/>
                </a:lnTo>
                <a:lnTo>
                  <a:pt x="571" y="1909"/>
                </a:lnTo>
                <a:lnTo>
                  <a:pt x="652" y="1974"/>
                </a:lnTo>
                <a:lnTo>
                  <a:pt x="734" y="2056"/>
                </a:lnTo>
                <a:lnTo>
                  <a:pt x="815" y="2170"/>
                </a:lnTo>
                <a:lnTo>
                  <a:pt x="913" y="2317"/>
                </a:lnTo>
                <a:close/>
              </a:path>
            </a:pathLst>
          </a:custGeom>
          <a:solidFill>
            <a:srgbClr val="11497B"/>
          </a:solidFill>
          <a:ln w="19050" cmpd="sng">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58" b="0" i="0" u="none" strike="noStrike" kern="1200" cap="none" spc="0" normalizeH="0" baseline="0" noProof="0">
              <a:ln>
                <a:noFill/>
              </a:ln>
              <a:solidFill>
                <a:prstClr val="black"/>
              </a:solidFill>
              <a:effectLst/>
              <a:uLnTx/>
              <a:uFillTx/>
              <a:latin typeface="Calibri"/>
              <a:ea typeface="+mn-ea"/>
              <a:cs typeface="+mn-cs"/>
            </a:endParaRPr>
          </a:p>
        </p:txBody>
      </p:sp>
      <p:sp>
        <p:nvSpPr>
          <p:cNvPr id="33" name="Content Placeholder 3">
            <a:extLst>
              <a:ext uri="{FF2B5EF4-FFF2-40B4-BE49-F238E27FC236}">
                <a16:creationId xmlns:a16="http://schemas.microsoft.com/office/drawing/2014/main" id="{EBC8C837-7841-4A81-9325-5A65C9D95572}"/>
              </a:ext>
            </a:extLst>
          </p:cNvPr>
          <p:cNvSpPr txBox="1">
            <a:spLocks/>
          </p:cNvSpPr>
          <p:nvPr/>
        </p:nvSpPr>
        <p:spPr>
          <a:xfrm>
            <a:off x="6738989" y="1384223"/>
            <a:ext cx="4414141" cy="769231"/>
          </a:xfrm>
          <a:prstGeom prst="rect">
            <a:avLst/>
          </a:prstGeom>
          <a:noFill/>
        </p:spPr>
        <p:txBody>
          <a:bodyPr vert="horz" lIns="0" tIns="0" rIns="0" bIns="0" rtlCol="0" anchor="t">
            <a:noAutofit/>
          </a:bodyPr>
          <a:lstStyle>
            <a:lvl1pPr marL="18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1pPr>
            <a:lvl2pPr marL="54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2pPr>
            <a:lvl3pPr marL="90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3pPr>
            <a:lvl4pPr marL="126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4pPr>
            <a:lvl5pPr marL="1620000" indent="-180000" algn="l" defTabSz="1219170" rtl="0" eaLnBrk="1" latinLnBrk="0" hangingPunct="1">
              <a:spcBef>
                <a:spcPts val="0"/>
              </a:spcBef>
              <a:buFont typeface="Arial" pitchFamily="34" charset="0"/>
              <a:buChar char="•"/>
              <a:defRPr sz="1700" kern="1200">
                <a:solidFill>
                  <a:srgbClr val="000000"/>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Aft>
                <a:spcPts val="1200"/>
              </a:spcAft>
              <a:buNone/>
              <a:defRPr/>
            </a:pPr>
            <a:r>
              <a:rPr lang="en-US" altLang="en-US" sz="2000" dirty="0">
                <a:solidFill>
                  <a:prstClr val="white"/>
                </a:solidFill>
                <a:latin typeface="Calibri"/>
              </a:rPr>
              <a:t>Complete range of pumps with Industry leading efficiencies from advanced Computational Fluid Dynamics/3D hydraulic modeling</a:t>
            </a:r>
          </a:p>
          <a:p>
            <a:pPr marL="0" lvl="0" indent="0">
              <a:spcAft>
                <a:spcPts val="1200"/>
              </a:spcAft>
              <a:buNone/>
              <a:defRPr/>
            </a:pPr>
            <a:r>
              <a:rPr lang="en-US" altLang="en-US" sz="1600" dirty="0">
                <a:solidFill>
                  <a:prstClr val="white"/>
                </a:solidFill>
                <a:latin typeface="Calibri"/>
              </a:rPr>
              <a:t> </a:t>
            </a:r>
          </a:p>
        </p:txBody>
      </p:sp>
      <p:grpSp>
        <p:nvGrpSpPr>
          <p:cNvPr id="34" name="Group 33">
            <a:extLst>
              <a:ext uri="{FF2B5EF4-FFF2-40B4-BE49-F238E27FC236}">
                <a16:creationId xmlns:a16="http://schemas.microsoft.com/office/drawing/2014/main" id="{E9C4311F-D821-4F36-A0C4-413F1DB3A78D}"/>
              </a:ext>
            </a:extLst>
          </p:cNvPr>
          <p:cNvGrpSpPr/>
          <p:nvPr/>
        </p:nvGrpSpPr>
        <p:grpSpPr>
          <a:xfrm>
            <a:off x="10065152" y="258482"/>
            <a:ext cx="1087978" cy="925929"/>
            <a:chOff x="10065152" y="258482"/>
            <a:chExt cx="1087978" cy="925929"/>
          </a:xfrm>
        </p:grpSpPr>
        <p:sp>
          <p:nvSpPr>
            <p:cNvPr id="35" name="TextBox 34">
              <a:extLst>
                <a:ext uri="{FF2B5EF4-FFF2-40B4-BE49-F238E27FC236}">
                  <a16:creationId xmlns:a16="http://schemas.microsoft.com/office/drawing/2014/main" id="{11AD69F5-3CE4-4BAC-AFB3-6D67DC8EC5B1}"/>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36" name="Picture 35" descr="Icon&#10;&#10;Description automatically generated">
              <a:extLst>
                <a:ext uri="{FF2B5EF4-FFF2-40B4-BE49-F238E27FC236}">
                  <a16:creationId xmlns:a16="http://schemas.microsoft.com/office/drawing/2014/main" id="{1471F792-0CB1-4983-AC60-1DA0758E8D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37" name="Group 36">
            <a:extLst>
              <a:ext uri="{FF2B5EF4-FFF2-40B4-BE49-F238E27FC236}">
                <a16:creationId xmlns:a16="http://schemas.microsoft.com/office/drawing/2014/main" id="{CD441E7B-3BD1-4B93-ACF0-647B4ADB7354}"/>
              </a:ext>
            </a:extLst>
          </p:cNvPr>
          <p:cNvGrpSpPr/>
          <p:nvPr/>
        </p:nvGrpSpPr>
        <p:grpSpPr>
          <a:xfrm>
            <a:off x="11047919" y="258482"/>
            <a:ext cx="1120382" cy="925929"/>
            <a:chOff x="11047919" y="258482"/>
            <a:chExt cx="1120382" cy="925929"/>
          </a:xfrm>
        </p:grpSpPr>
        <p:sp>
          <p:nvSpPr>
            <p:cNvPr id="38" name="TextBox 37">
              <a:extLst>
                <a:ext uri="{FF2B5EF4-FFF2-40B4-BE49-F238E27FC236}">
                  <a16:creationId xmlns:a16="http://schemas.microsoft.com/office/drawing/2014/main" id="{621FD190-7E01-4955-897C-6E8A0A3EA20C}"/>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39" name="Picture 38" descr="Icon&#10;&#10;Description automatically generated">
              <a:extLst>
                <a:ext uri="{FF2B5EF4-FFF2-40B4-BE49-F238E27FC236}">
                  <a16:creationId xmlns:a16="http://schemas.microsoft.com/office/drawing/2014/main" id="{4F361979-3F3F-43E1-A74A-A456B26E2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40" name="Group 39">
            <a:extLst>
              <a:ext uri="{FF2B5EF4-FFF2-40B4-BE49-F238E27FC236}">
                <a16:creationId xmlns:a16="http://schemas.microsoft.com/office/drawing/2014/main" id="{3AD4256F-792E-4F85-AC6C-62050661BEEF}"/>
              </a:ext>
            </a:extLst>
          </p:cNvPr>
          <p:cNvGrpSpPr/>
          <p:nvPr/>
        </p:nvGrpSpPr>
        <p:grpSpPr>
          <a:xfrm>
            <a:off x="8981824" y="258482"/>
            <a:ext cx="1233486" cy="925929"/>
            <a:chOff x="8981824" y="258482"/>
            <a:chExt cx="1233486" cy="925929"/>
          </a:xfrm>
        </p:grpSpPr>
        <p:sp>
          <p:nvSpPr>
            <p:cNvPr id="41" name="TextBox 40">
              <a:extLst>
                <a:ext uri="{FF2B5EF4-FFF2-40B4-BE49-F238E27FC236}">
                  <a16:creationId xmlns:a16="http://schemas.microsoft.com/office/drawing/2014/main" id="{1862D21C-CDA6-4801-9295-00E7A8AF953F}"/>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42" name="Picture 41" descr="Icon&#10;&#10;Description automatically generated">
              <a:extLst>
                <a:ext uri="{FF2B5EF4-FFF2-40B4-BE49-F238E27FC236}">
                  <a16:creationId xmlns:a16="http://schemas.microsoft.com/office/drawing/2014/main" id="{1B4260C6-4F9E-4643-A143-0A7243C71A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spTree>
    <p:extLst>
      <p:ext uri="{BB962C8B-B14F-4D97-AF65-F5344CB8AC3E}">
        <p14:creationId xmlns:p14="http://schemas.microsoft.com/office/powerpoint/2010/main" val="60581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200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ntr" presetSubtype="0" fill="hold" nodeType="withEffect">
                                  <p:stCondLst>
                                    <p:cond delay="20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62ADCF-3C71-4880-AFF2-65B320BBBAE2}"/>
              </a:ext>
            </a:extLst>
          </p:cNvPr>
          <p:cNvSpPr>
            <a:spLocks noGrp="1"/>
          </p:cNvSpPr>
          <p:nvPr>
            <p:ph type="sldNum" sz="quarter" idx="4294967295"/>
          </p:nvPr>
        </p:nvSpPr>
        <p:spPr>
          <a:xfrm>
            <a:off x="11410800" y="6086350"/>
            <a:ext cx="601200" cy="365125"/>
          </a:xfrm>
        </p:spPr>
        <p:txBody>
          <a:bodyPr/>
          <a:lstStyle/>
          <a:p>
            <a:fld id="{CBCF9B5F-7303-487F-84C3-25EFE368C5C8}" type="slidenum">
              <a:rPr lang="en-GB" smtClean="0"/>
              <a:pPr/>
              <a:t>6</a:t>
            </a:fld>
            <a:endParaRPr lang="en-GB"/>
          </a:p>
        </p:txBody>
      </p:sp>
      <p:sp>
        <p:nvSpPr>
          <p:cNvPr id="3" name="Title 2">
            <a:extLst>
              <a:ext uri="{FF2B5EF4-FFF2-40B4-BE49-F238E27FC236}">
                <a16:creationId xmlns:a16="http://schemas.microsoft.com/office/drawing/2014/main" id="{8C1F9E64-F2C1-412D-AA63-7792ABD1E7F8}"/>
              </a:ext>
            </a:extLst>
          </p:cNvPr>
          <p:cNvSpPr>
            <a:spLocks noGrp="1"/>
          </p:cNvSpPr>
          <p:nvPr>
            <p:ph type="title"/>
          </p:nvPr>
        </p:nvSpPr>
        <p:spPr/>
        <p:txBody>
          <a:bodyPr/>
          <a:lstStyle/>
          <a:p>
            <a:endParaRPr lang="en-US"/>
          </a:p>
        </p:txBody>
      </p:sp>
      <p:pic>
        <p:nvPicPr>
          <p:cNvPr id="4" name="Picture 3" descr="Chart&#10;&#10;Description automatically generated">
            <a:extLst>
              <a:ext uri="{FF2B5EF4-FFF2-40B4-BE49-F238E27FC236}">
                <a16:creationId xmlns:a16="http://schemas.microsoft.com/office/drawing/2014/main" id="{BD1DBA98-270E-45E2-9EBA-C74B10BB4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A picture containing dark&#10;&#10;Description automatically generated">
            <a:extLst>
              <a:ext uri="{FF2B5EF4-FFF2-40B4-BE49-F238E27FC236}">
                <a16:creationId xmlns:a16="http://schemas.microsoft.com/office/drawing/2014/main" id="{40C6F1DB-60A3-4039-A953-C13BDD4C4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6115" y="4099130"/>
            <a:ext cx="3703818" cy="2592979"/>
          </a:xfrm>
          <a:prstGeom prst="rect">
            <a:avLst/>
          </a:prstGeom>
        </p:spPr>
      </p:pic>
    </p:spTree>
    <p:extLst>
      <p:ext uri="{BB962C8B-B14F-4D97-AF65-F5344CB8AC3E}">
        <p14:creationId xmlns:p14="http://schemas.microsoft.com/office/powerpoint/2010/main" val="3991184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0AEBEF-A72D-498A-B4D6-A507B59C703F}"/>
              </a:ext>
            </a:extLst>
          </p:cNvPr>
          <p:cNvSpPr>
            <a:spLocks noGrp="1"/>
          </p:cNvSpPr>
          <p:nvPr>
            <p:ph type="sldNum" sz="quarter" idx="4294967295"/>
          </p:nvPr>
        </p:nvSpPr>
        <p:spPr>
          <a:xfrm>
            <a:off x="11410800" y="6086350"/>
            <a:ext cx="601200" cy="365125"/>
          </a:xfrm>
        </p:spPr>
        <p:txBody>
          <a:bodyPr/>
          <a:lstStyle/>
          <a:p>
            <a:fld id="{CBCF9B5F-7303-487F-84C3-25EFE368C5C8}" type="slidenum">
              <a:rPr lang="en-GB" smtClean="0"/>
              <a:pPr/>
              <a:t>7</a:t>
            </a:fld>
            <a:endParaRPr lang="en-GB"/>
          </a:p>
        </p:txBody>
      </p:sp>
      <p:sp>
        <p:nvSpPr>
          <p:cNvPr id="3" name="Title 2">
            <a:extLst>
              <a:ext uri="{FF2B5EF4-FFF2-40B4-BE49-F238E27FC236}">
                <a16:creationId xmlns:a16="http://schemas.microsoft.com/office/drawing/2014/main" id="{30A27D1A-8BF3-4D79-A4BB-92FEADAE1EA4}"/>
              </a:ext>
            </a:extLst>
          </p:cNvPr>
          <p:cNvSpPr>
            <a:spLocks noGrp="1"/>
          </p:cNvSpPr>
          <p:nvPr>
            <p:ph type="title"/>
          </p:nvPr>
        </p:nvSpPr>
        <p:spPr/>
        <p:txBody>
          <a:bodyPr/>
          <a:lstStyle/>
          <a:p>
            <a:endParaRPr lang="en-US"/>
          </a:p>
        </p:txBody>
      </p:sp>
      <p:pic>
        <p:nvPicPr>
          <p:cNvPr id="5" name="Picture 4" descr="Chart&#10;&#10;Description automatically generated">
            <a:extLst>
              <a:ext uri="{FF2B5EF4-FFF2-40B4-BE49-F238E27FC236}">
                <a16:creationId xmlns:a16="http://schemas.microsoft.com/office/drawing/2014/main" id="{B357950B-61B2-4AA3-B9E7-867062500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hydrant&#10;&#10;Description automatically generated">
            <a:extLst>
              <a:ext uri="{FF2B5EF4-FFF2-40B4-BE49-F238E27FC236}">
                <a16:creationId xmlns:a16="http://schemas.microsoft.com/office/drawing/2014/main" id="{CC9AD28C-87CD-45F4-B8A0-F794C2F73E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2308" y="4260206"/>
            <a:ext cx="3634739" cy="2191269"/>
          </a:xfrm>
          <a:prstGeom prst="rect">
            <a:avLst/>
          </a:prstGeom>
        </p:spPr>
      </p:pic>
    </p:spTree>
    <p:extLst>
      <p:ext uri="{BB962C8B-B14F-4D97-AF65-F5344CB8AC3E}">
        <p14:creationId xmlns:p14="http://schemas.microsoft.com/office/powerpoint/2010/main" val="1678198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engineering drawing&#10;&#10;Description automatically generated">
            <a:extLst>
              <a:ext uri="{FF2B5EF4-FFF2-40B4-BE49-F238E27FC236}">
                <a16:creationId xmlns:a16="http://schemas.microsoft.com/office/drawing/2014/main" id="{D07DD39E-DD82-4D7C-B7B8-E6E395B64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05" y="1080252"/>
            <a:ext cx="3642298" cy="4697493"/>
          </a:xfrm>
          <a:prstGeom prst="rect">
            <a:avLst/>
          </a:prstGeom>
        </p:spPr>
      </p:pic>
      <p:sp>
        <p:nvSpPr>
          <p:cNvPr id="3" name="Slide Number Placeholder 2">
            <a:extLst>
              <a:ext uri="{FF2B5EF4-FFF2-40B4-BE49-F238E27FC236}">
                <a16:creationId xmlns:a16="http://schemas.microsoft.com/office/drawing/2014/main" id="{4617DB07-E2C7-45D7-8F7A-69D6A622A3F0}"/>
              </a:ext>
            </a:extLst>
          </p:cNvPr>
          <p:cNvSpPr>
            <a:spLocks noGrp="1"/>
          </p:cNvSpPr>
          <p:nvPr>
            <p:ph type="sldNum" sz="quarter" idx="4294967295"/>
          </p:nvPr>
        </p:nvSpPr>
        <p:spPr>
          <a:xfrm>
            <a:off x="11410800" y="6086350"/>
            <a:ext cx="601200" cy="365125"/>
          </a:xfrm>
        </p:spPr>
        <p:txBody>
          <a:bodyPr/>
          <a:lstStyle/>
          <a:p>
            <a:fld id="{CBCF9B5F-7303-487F-84C3-25EFE368C5C8}" type="slidenum">
              <a:rPr lang="en-GB" smtClean="0"/>
              <a:pPr/>
              <a:t>8</a:t>
            </a:fld>
            <a:endParaRPr lang="en-GB"/>
          </a:p>
        </p:txBody>
      </p:sp>
      <p:sp>
        <p:nvSpPr>
          <p:cNvPr id="5" name="Title 4">
            <a:extLst>
              <a:ext uri="{FF2B5EF4-FFF2-40B4-BE49-F238E27FC236}">
                <a16:creationId xmlns:a16="http://schemas.microsoft.com/office/drawing/2014/main" id="{0C97F35E-1104-457E-B385-CE61FA1BADB9}"/>
              </a:ext>
            </a:extLst>
          </p:cNvPr>
          <p:cNvSpPr>
            <a:spLocks noGrp="1"/>
          </p:cNvSpPr>
          <p:nvPr>
            <p:ph type="title"/>
          </p:nvPr>
        </p:nvSpPr>
        <p:spPr/>
        <p:txBody>
          <a:bodyPr/>
          <a:lstStyle/>
          <a:p>
            <a:r>
              <a:rPr lang="en-US" dirty="0">
                <a:solidFill>
                  <a:srgbClr val="0C3052"/>
                </a:solidFill>
              </a:rPr>
              <a:t>The industry's smallest footprint</a:t>
            </a:r>
            <a:endParaRPr lang="en-US" dirty="0">
              <a:solidFill>
                <a:srgbClr val="029EE3"/>
              </a:solidFill>
            </a:endParaRPr>
          </a:p>
        </p:txBody>
      </p:sp>
      <p:sp>
        <p:nvSpPr>
          <p:cNvPr id="6" name="Rectangle 5">
            <a:extLst>
              <a:ext uri="{FF2B5EF4-FFF2-40B4-BE49-F238E27FC236}">
                <a16:creationId xmlns:a16="http://schemas.microsoft.com/office/drawing/2014/main" id="{CD8EFD97-E072-4F30-BCAD-2850D4082C6E}"/>
              </a:ext>
            </a:extLst>
          </p:cNvPr>
          <p:cNvSpPr/>
          <p:nvPr/>
        </p:nvSpPr>
        <p:spPr>
          <a:xfrm>
            <a:off x="5104273" y="1997838"/>
            <a:ext cx="6201901" cy="2862322"/>
          </a:xfrm>
          <a:prstGeom prst="rect">
            <a:avLst/>
          </a:prstGeom>
        </p:spPr>
        <p:txBody>
          <a:bodyPr wrap="square">
            <a:spAutoFit/>
          </a:bodyPr>
          <a:lstStyle/>
          <a:p>
            <a:pPr algn="ctr"/>
            <a:r>
              <a:rPr lang="en-US" sz="3600" b="1" dirty="0">
                <a:solidFill>
                  <a:srgbClr val="0C3052"/>
                </a:solidFill>
              </a:rPr>
              <a:t>Optimized, space-saving design has 35% smaller footprint than frame mount designs, without sacrificing serviceability or performance</a:t>
            </a:r>
          </a:p>
        </p:txBody>
      </p:sp>
      <p:grpSp>
        <p:nvGrpSpPr>
          <p:cNvPr id="22" name="Group 21">
            <a:extLst>
              <a:ext uri="{FF2B5EF4-FFF2-40B4-BE49-F238E27FC236}">
                <a16:creationId xmlns:a16="http://schemas.microsoft.com/office/drawing/2014/main" id="{060807F4-8279-4F0D-BE12-AE6403AAD716}"/>
              </a:ext>
            </a:extLst>
          </p:cNvPr>
          <p:cNvGrpSpPr/>
          <p:nvPr/>
        </p:nvGrpSpPr>
        <p:grpSpPr>
          <a:xfrm>
            <a:off x="10065152" y="258482"/>
            <a:ext cx="1087978" cy="925929"/>
            <a:chOff x="10065152" y="258482"/>
            <a:chExt cx="1087978" cy="925929"/>
          </a:xfrm>
        </p:grpSpPr>
        <p:sp>
          <p:nvSpPr>
            <p:cNvPr id="17" name="TextBox 16">
              <a:extLst>
                <a:ext uri="{FF2B5EF4-FFF2-40B4-BE49-F238E27FC236}">
                  <a16:creationId xmlns:a16="http://schemas.microsoft.com/office/drawing/2014/main" id="{D968A3EA-241B-469D-B601-ED70AB3230FC}"/>
                </a:ext>
              </a:extLst>
            </p:cNvPr>
            <p:cNvSpPr txBox="1"/>
            <p:nvPr/>
          </p:nvSpPr>
          <p:spPr>
            <a:xfrm>
              <a:off x="10065152" y="876634"/>
              <a:ext cx="1087978" cy="307777"/>
            </a:xfrm>
            <a:prstGeom prst="rect">
              <a:avLst/>
            </a:prstGeom>
            <a:noFill/>
          </p:spPr>
          <p:txBody>
            <a:bodyPr wrap="square" rtlCol="0">
              <a:spAutoFit/>
            </a:bodyPr>
            <a:lstStyle/>
            <a:p>
              <a:pPr algn="ctr"/>
              <a:r>
                <a:rPr lang="en-US" sz="1400" b="1" dirty="0">
                  <a:solidFill>
                    <a:srgbClr val="0C3052"/>
                  </a:solidFill>
                </a:rPr>
                <a:t>EFFICIENCY</a:t>
              </a:r>
            </a:p>
          </p:txBody>
        </p:sp>
        <p:pic>
          <p:nvPicPr>
            <p:cNvPr id="19" name="Picture 18" descr="Icon&#10;&#10;Description automatically generated">
              <a:extLst>
                <a:ext uri="{FF2B5EF4-FFF2-40B4-BE49-F238E27FC236}">
                  <a16:creationId xmlns:a16="http://schemas.microsoft.com/office/drawing/2014/main" id="{68EDF0CD-F24C-4858-84FF-BB58B4C75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1443" y="258482"/>
              <a:ext cx="595397" cy="599590"/>
            </a:xfrm>
            <a:prstGeom prst="rect">
              <a:avLst/>
            </a:prstGeom>
          </p:spPr>
        </p:pic>
      </p:grpSp>
      <p:grpSp>
        <p:nvGrpSpPr>
          <p:cNvPr id="7" name="Group 6">
            <a:extLst>
              <a:ext uri="{FF2B5EF4-FFF2-40B4-BE49-F238E27FC236}">
                <a16:creationId xmlns:a16="http://schemas.microsoft.com/office/drawing/2014/main" id="{23D3A70C-38F9-440E-8860-866E2E3F80A3}"/>
              </a:ext>
            </a:extLst>
          </p:cNvPr>
          <p:cNvGrpSpPr/>
          <p:nvPr/>
        </p:nvGrpSpPr>
        <p:grpSpPr>
          <a:xfrm>
            <a:off x="11047919" y="258482"/>
            <a:ext cx="1120382" cy="925929"/>
            <a:chOff x="11047919" y="258482"/>
            <a:chExt cx="1120382" cy="925929"/>
          </a:xfrm>
        </p:grpSpPr>
        <p:sp>
          <p:nvSpPr>
            <p:cNvPr id="18" name="TextBox 17">
              <a:extLst>
                <a:ext uri="{FF2B5EF4-FFF2-40B4-BE49-F238E27FC236}">
                  <a16:creationId xmlns:a16="http://schemas.microsoft.com/office/drawing/2014/main" id="{2BB75D8D-5DEA-432A-9E3A-2ED4EE500805}"/>
                </a:ext>
              </a:extLst>
            </p:cNvPr>
            <p:cNvSpPr txBox="1"/>
            <p:nvPr/>
          </p:nvSpPr>
          <p:spPr>
            <a:xfrm>
              <a:off x="11047919" y="876634"/>
              <a:ext cx="1120382" cy="307777"/>
            </a:xfrm>
            <a:prstGeom prst="rect">
              <a:avLst/>
            </a:prstGeom>
            <a:noFill/>
          </p:spPr>
          <p:txBody>
            <a:bodyPr wrap="square" rtlCol="0">
              <a:spAutoFit/>
            </a:bodyPr>
            <a:lstStyle/>
            <a:p>
              <a:pPr algn="ctr"/>
              <a:r>
                <a:rPr lang="en-US" sz="1400" b="1" dirty="0">
                  <a:solidFill>
                    <a:srgbClr val="0C3052"/>
                  </a:solidFill>
                </a:rPr>
                <a:t>RELIABILITY</a:t>
              </a:r>
            </a:p>
          </p:txBody>
        </p:sp>
        <p:pic>
          <p:nvPicPr>
            <p:cNvPr id="20" name="Picture 19" descr="Icon&#10;&#10;Description automatically generated">
              <a:extLst>
                <a:ext uri="{FF2B5EF4-FFF2-40B4-BE49-F238E27FC236}">
                  <a16:creationId xmlns:a16="http://schemas.microsoft.com/office/drawing/2014/main" id="{D9BB3FCF-CEC2-4973-823A-B69D6ECFD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6174" y="258482"/>
              <a:ext cx="595427" cy="599590"/>
            </a:xfrm>
            <a:prstGeom prst="rect">
              <a:avLst/>
            </a:prstGeom>
          </p:spPr>
        </p:pic>
      </p:grpSp>
      <p:grpSp>
        <p:nvGrpSpPr>
          <p:cNvPr id="23" name="Group 22">
            <a:extLst>
              <a:ext uri="{FF2B5EF4-FFF2-40B4-BE49-F238E27FC236}">
                <a16:creationId xmlns:a16="http://schemas.microsoft.com/office/drawing/2014/main" id="{4C6D8415-CBF7-4373-9311-6B6CD9A43B39}"/>
              </a:ext>
            </a:extLst>
          </p:cNvPr>
          <p:cNvGrpSpPr/>
          <p:nvPr/>
        </p:nvGrpSpPr>
        <p:grpSpPr>
          <a:xfrm>
            <a:off x="8981824" y="258482"/>
            <a:ext cx="1233486" cy="925929"/>
            <a:chOff x="8981824" y="258482"/>
            <a:chExt cx="1233486" cy="925929"/>
          </a:xfrm>
        </p:grpSpPr>
        <p:sp>
          <p:nvSpPr>
            <p:cNvPr id="16" name="TextBox 15">
              <a:extLst>
                <a:ext uri="{FF2B5EF4-FFF2-40B4-BE49-F238E27FC236}">
                  <a16:creationId xmlns:a16="http://schemas.microsoft.com/office/drawing/2014/main" id="{31FCED16-D756-4FE8-BBF4-BDB93A5CA332}"/>
                </a:ext>
              </a:extLst>
            </p:cNvPr>
            <p:cNvSpPr txBox="1"/>
            <p:nvPr/>
          </p:nvSpPr>
          <p:spPr>
            <a:xfrm>
              <a:off x="8981824" y="876634"/>
              <a:ext cx="1233486" cy="307777"/>
            </a:xfrm>
            <a:prstGeom prst="rect">
              <a:avLst/>
            </a:prstGeom>
            <a:noFill/>
          </p:spPr>
          <p:txBody>
            <a:bodyPr wrap="square" rtlCol="0">
              <a:spAutoFit/>
            </a:bodyPr>
            <a:lstStyle/>
            <a:p>
              <a:pPr algn="ctr"/>
              <a:r>
                <a:rPr lang="en-US" sz="1400" b="1" dirty="0">
                  <a:solidFill>
                    <a:srgbClr val="0C3052"/>
                  </a:solidFill>
                </a:rPr>
                <a:t>SIMPLICITY</a:t>
              </a:r>
            </a:p>
          </p:txBody>
        </p:sp>
        <p:pic>
          <p:nvPicPr>
            <p:cNvPr id="21" name="Picture 20" descr="Icon&#10;&#10;Description automatically generated">
              <a:extLst>
                <a:ext uri="{FF2B5EF4-FFF2-40B4-BE49-F238E27FC236}">
                  <a16:creationId xmlns:a16="http://schemas.microsoft.com/office/drawing/2014/main" id="{C5978C77-DEE5-452B-9DC4-11DAEC8007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6925" y="258482"/>
              <a:ext cx="665184" cy="618667"/>
            </a:xfrm>
            <a:prstGeom prst="rect">
              <a:avLst/>
            </a:prstGeom>
          </p:spPr>
        </p:pic>
      </p:grpSp>
    </p:spTree>
    <p:extLst>
      <p:ext uri="{BB962C8B-B14F-4D97-AF65-F5344CB8AC3E}">
        <p14:creationId xmlns:p14="http://schemas.microsoft.com/office/powerpoint/2010/main" val="338884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F44BA1-02D9-4657-AA35-9AE7CDE77DCC}"/>
              </a:ext>
            </a:extLst>
          </p:cNvPr>
          <p:cNvPicPr>
            <a:picLocks noChangeAspect="1"/>
          </p:cNvPicPr>
          <p:nvPr/>
        </p:nvPicPr>
        <p:blipFill>
          <a:blip r:embed="rId2"/>
          <a:stretch>
            <a:fillRect/>
          </a:stretch>
        </p:blipFill>
        <p:spPr>
          <a:xfrm>
            <a:off x="-8571" y="-270164"/>
            <a:ext cx="12200571" cy="7398327"/>
          </a:xfrm>
          <a:prstGeom prst="rect">
            <a:avLst/>
          </a:prstGeom>
        </p:spPr>
      </p:pic>
    </p:spTree>
    <p:extLst>
      <p:ext uri="{BB962C8B-B14F-4D97-AF65-F5344CB8AC3E}">
        <p14:creationId xmlns:p14="http://schemas.microsoft.com/office/powerpoint/2010/main" val="1431076607"/>
      </p:ext>
    </p:extLst>
  </p:cSld>
  <p:clrMapOvr>
    <a:masterClrMapping/>
  </p:clrMapOvr>
</p:sld>
</file>

<file path=ppt/theme/theme1.xml><?xml version="1.0" encoding="utf-8"?>
<a:theme xmlns:a="http://schemas.openxmlformats.org/drawingml/2006/main" name="Grundfos">
  <a:themeElements>
    <a:clrScheme name="Grundfos colours 02-16">
      <a:dk1>
        <a:sysClr val="windowText" lastClr="000000"/>
      </a:dk1>
      <a:lt1>
        <a:sysClr val="window" lastClr="FFFFFF"/>
      </a:lt1>
      <a:dk2>
        <a:srgbClr val="11497B"/>
      </a:dk2>
      <a:lt2>
        <a:srgbClr val="D7E0E9"/>
      </a:lt2>
      <a:accent1>
        <a:srgbClr val="34648F"/>
      </a:accent1>
      <a:accent2>
        <a:srgbClr val="3386C3"/>
      </a:accent2>
      <a:accent3>
        <a:srgbClr val="4DBBEB"/>
      </a:accent3>
      <a:accent4>
        <a:srgbClr val="6EB556"/>
      </a:accent4>
      <a:accent5>
        <a:srgbClr val="C0D0AF"/>
      </a:accent5>
      <a:accent6>
        <a:srgbClr val="5D5D5C"/>
      </a:accent6>
      <a:hlink>
        <a:srgbClr val="3386C3"/>
      </a:hlink>
      <a:folHlink>
        <a:srgbClr val="3386C3"/>
      </a:folHlink>
    </a:clrScheme>
    <a:fontScheme name="Grundfos Basic V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200" dirty="0" smtClean="0">
            <a:solidFill>
              <a:srgbClr val="FF0000"/>
            </a:solidFill>
          </a:defRPr>
        </a:defPPr>
      </a:lstStyle>
    </a:txDef>
  </a:objectDefaults>
  <a:extraClrSchemeLst/>
  <a:extLst>
    <a:ext uri="{05A4C25C-085E-4340-85A3-A5531E510DB2}">
      <thm15:themeFamily xmlns:thm15="http://schemas.microsoft.com/office/thememl/2012/main" name="Grundfos_16-9_2016_2.pptx" id="{E9093052-FFAD-45BA-AB28-8D9F16A414FC}" vid="{8DFB2C29-4014-419E-97D0-863C2E2F8D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28F4058C15E840A330A0B63CE1FF47" ma:contentTypeVersion="13" ma:contentTypeDescription="Create a new document." ma:contentTypeScope="" ma:versionID="605c09e3461b919033b02f4ba9435139">
  <xsd:schema xmlns:xsd="http://www.w3.org/2001/XMLSchema" xmlns:xs="http://www.w3.org/2001/XMLSchema" xmlns:p="http://schemas.microsoft.com/office/2006/metadata/properties" xmlns:ns3="f49ec473-003c-4e6c-b724-5ca2e13c0c3f" xmlns:ns4="af0a3f89-06aa-4437-9902-d1fed84ed097" targetNamespace="http://schemas.microsoft.com/office/2006/metadata/properties" ma:root="true" ma:fieldsID="0a3e155b502da8d87bfbab02e321540a" ns3:_="" ns4:_="">
    <xsd:import namespace="f49ec473-003c-4e6c-b724-5ca2e13c0c3f"/>
    <xsd:import namespace="af0a3f89-06aa-4437-9902-d1fed84ed09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9ec473-003c-4e6c-b724-5ca2e13c0c3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0a3f89-06aa-4437-9902-d1fed84ed09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4F84B4-715D-4C12-A28E-EF3FDBA92AD2}">
  <ds:schemaRefs>
    <ds:schemaRef ds:uri="af0a3f89-06aa-4437-9902-d1fed84ed097"/>
    <ds:schemaRef ds:uri="f49ec473-003c-4e6c-b724-5ca2e13c0c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3A51CB-FC7F-46D6-B1E3-E85BBD9FEFE0}">
  <ds:schemaRefs>
    <ds:schemaRef ds:uri="http://schemas.microsoft.com/sharepoint/v3/contenttype/forms"/>
  </ds:schemaRefs>
</ds:datastoreItem>
</file>

<file path=customXml/itemProps3.xml><?xml version="1.0" encoding="utf-8"?>
<ds:datastoreItem xmlns:ds="http://schemas.openxmlformats.org/officeDocument/2006/customXml" ds:itemID="{59FC534B-0282-4C4F-A1A9-9E3A7D7BA87E}">
  <ds:schemaRef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af0a3f89-06aa-4437-9902-d1fed84ed097"/>
    <ds:schemaRef ds:uri="http://schemas.microsoft.com/office/2006/metadata/properties"/>
    <ds:schemaRef ds:uri="f49ec473-003c-4e6c-b724-5ca2e13c0c3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NY TEMPLATE FRA GRUNDFOS</Template>
  <TotalTime>84</TotalTime>
  <Words>1683</Words>
  <Application>Microsoft Office PowerPoint</Application>
  <PresentationFormat>Widescreen</PresentationFormat>
  <Paragraphs>274</Paragraphs>
  <Slides>38</Slides>
  <Notes>17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Bebas Neue</vt:lpstr>
      <vt:lpstr>Calibri</vt:lpstr>
      <vt:lpstr>Grundfos TheSans</vt:lpstr>
      <vt:lpstr>Grundfos TheSans V2</vt:lpstr>
      <vt:lpstr>Wingdings</vt:lpstr>
      <vt:lpstr>Grundfos</vt:lpstr>
      <vt:lpstr>PowerPoint Presentation</vt:lpstr>
      <vt:lpstr>PowerPoint Presentation</vt:lpstr>
      <vt:lpstr>Simplified installation, industry leading efficiencies and reliability for a lifetime</vt:lpstr>
      <vt:lpstr>Grundfos N-Series: End-suction pump range – NBS/NBSE, NK/NKE, NB/NBE</vt:lpstr>
      <vt:lpstr>Grundfos N-Series: NBS Split-coupled pumps</vt:lpstr>
      <vt:lpstr>PowerPoint Presentation</vt:lpstr>
      <vt:lpstr>PowerPoint Presentation</vt:lpstr>
      <vt:lpstr>The industry's smallest footprint</vt:lpstr>
      <vt:lpstr>PowerPoint Presentation</vt:lpstr>
      <vt:lpstr>PowerPoint Presentation</vt:lpstr>
      <vt:lpstr>PowerPoint Presentation</vt:lpstr>
      <vt:lpstr>PowerPoint Presentation</vt:lpstr>
      <vt:lpstr>PowerPoint Presentation</vt:lpstr>
      <vt:lpstr>NBS Lifetime Alignment</vt:lpstr>
      <vt:lpstr>NBS – NO ALIGNMENT NEEDED</vt:lpstr>
      <vt:lpstr>Did you know that only 7% of measured machines fall withing acceptable alignment tolerances?</vt:lpstr>
      <vt:lpstr>Efficiency: Did you know that…</vt:lpstr>
      <vt:lpstr>Reliability: Did you know that…</vt:lpstr>
      <vt:lpstr>Silicon Carbide (SiC) seal STANDARD</vt:lpstr>
      <vt:lpstr>Simplicity: Did you know that…</vt:lpstr>
      <vt:lpstr>Easy serviceability</vt:lpstr>
      <vt:lpstr>The industry’s least expensive installation</vt:lpstr>
      <vt:lpstr>NBS installation</vt:lpstr>
      <vt:lpstr>Industry leading efficiencies</vt:lpstr>
      <vt:lpstr>Industry leading efficiencies</vt:lpstr>
      <vt:lpstr>Industry leading efficiencies &amp; reliability</vt:lpstr>
      <vt:lpstr>Grundfos NBS Support</vt:lpstr>
      <vt:lpstr>Grundfos NBS GXS</vt:lpstr>
      <vt:lpstr>PowerPoint Presentation</vt:lpstr>
      <vt:lpstr>PowerPoint Presentation</vt:lpstr>
      <vt:lpstr>PowerPoint Presentation</vt:lpstr>
      <vt:lpstr>PowerPoint Presentation</vt:lpstr>
      <vt:lpstr>Grundfos iSOLUTIONS offer a new pumping principle for chilled water systems with distributed pumping systems</vt:lpstr>
      <vt:lpstr>Distributed Pumping | The concept</vt:lpstr>
      <vt:lpstr>PowerPoint Presentation</vt:lpstr>
      <vt:lpstr>PowerPoint Presentation</vt:lpstr>
      <vt:lpstr>PowerPoint Presentation</vt:lpstr>
      <vt:lpstr>Social Image Sample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Grundfos craftman - Heating</dc:title>
  <dc:creator>pkorz@grundfos.com</dc:creator>
  <cp:lastModifiedBy>Devin Carle</cp:lastModifiedBy>
  <cp:revision>52</cp:revision>
  <cp:lastPrinted>2018-08-23T06:35:03Z</cp:lastPrinted>
  <dcterms:created xsi:type="dcterms:W3CDTF">2017-12-05T10:57:03Z</dcterms:created>
  <dcterms:modified xsi:type="dcterms:W3CDTF">2021-06-29T18:35:20Z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0x0101004128F4058C15E840A330A0B63CE1FF47</vt:lpwstr>
  </property>
</Properties>
</file>