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26.jpg" ContentType="image/jpg"/>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handoutMasterIdLst>
    <p:handoutMasterId r:id="rId35"/>
  </p:handoutMasterIdLst>
  <p:sldIdLst>
    <p:sldId id="270" r:id="rId2"/>
    <p:sldId id="298" r:id="rId3"/>
    <p:sldId id="299" r:id="rId4"/>
    <p:sldId id="318" r:id="rId5"/>
    <p:sldId id="274" r:id="rId6"/>
    <p:sldId id="259" r:id="rId7"/>
    <p:sldId id="273" r:id="rId8"/>
    <p:sldId id="262" r:id="rId9"/>
    <p:sldId id="265" r:id="rId10"/>
    <p:sldId id="263" r:id="rId11"/>
    <p:sldId id="272" r:id="rId12"/>
    <p:sldId id="264" r:id="rId13"/>
    <p:sldId id="271" r:id="rId14"/>
    <p:sldId id="275" r:id="rId15"/>
    <p:sldId id="277" r:id="rId16"/>
    <p:sldId id="278" r:id="rId17"/>
    <p:sldId id="280" r:id="rId18"/>
    <p:sldId id="297" r:id="rId19"/>
    <p:sldId id="326" r:id="rId20"/>
    <p:sldId id="357" r:id="rId21"/>
    <p:sldId id="358" r:id="rId22"/>
    <p:sldId id="361" r:id="rId23"/>
    <p:sldId id="360" r:id="rId24"/>
    <p:sldId id="367" r:id="rId25"/>
    <p:sldId id="315" r:id="rId26"/>
    <p:sldId id="368" r:id="rId27"/>
    <p:sldId id="289" r:id="rId28"/>
    <p:sldId id="290" r:id="rId29"/>
    <p:sldId id="366" r:id="rId30"/>
    <p:sldId id="362" r:id="rId31"/>
    <p:sldId id="365" r:id="rId32"/>
    <p:sldId id="364"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E8F5F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29" autoAdjust="0"/>
    <p:restoredTop sz="92249"/>
  </p:normalViewPr>
  <p:slideViewPr>
    <p:cSldViewPr snapToGrid="0" snapToObjects="1">
      <p:cViewPr varScale="1">
        <p:scale>
          <a:sx n="105" d="100"/>
          <a:sy n="105" d="100"/>
        </p:scale>
        <p:origin x="2264"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0B9CA8-81EA-D346-93FA-BBA9DC66EA2E}" type="doc">
      <dgm:prSet loTypeId="urn:microsoft.com/office/officeart/2005/8/layout/radial6" loCatId="" qsTypeId="urn:microsoft.com/office/officeart/2005/8/quickstyle/simple4" qsCatId="simple" csTypeId="urn:microsoft.com/office/officeart/2005/8/colors/accent1_2" csCatId="accent1" phldr="1"/>
      <dgm:spPr/>
      <dgm:t>
        <a:bodyPr/>
        <a:lstStyle/>
        <a:p>
          <a:endParaRPr lang="en-US"/>
        </a:p>
      </dgm:t>
    </dgm:pt>
    <dgm:pt modelId="{9F1E575B-2910-F949-B8FD-733276E2A69A}">
      <dgm:prSet phldrT="[Text]" custT="1"/>
      <dgm:spPr>
        <a:gradFill flip="none" rotWithShape="1">
          <a:gsLst>
            <a:gs pos="0">
              <a:schemeClr val="tx2"/>
            </a:gs>
            <a:gs pos="100000">
              <a:schemeClr val="accent1"/>
            </a:gs>
          </a:gsLst>
          <a:path path="circle">
            <a:fillToRect t="100000" r="100000"/>
          </a:path>
          <a:tileRect l="-100000" b="-100000"/>
        </a:gradFill>
        <a:effectLst/>
      </dgm:spPr>
      <dgm:t>
        <a:bodyPr/>
        <a:lstStyle/>
        <a:p>
          <a:r>
            <a:rPr lang="en-US" sz="1600" b="1" dirty="0">
              <a:latin typeface="Arial"/>
              <a:cs typeface="Arial"/>
            </a:rPr>
            <a:t>HEALTH &amp;</a:t>
          </a:r>
          <a:br>
            <a:rPr lang="en-US" sz="1600" b="1" dirty="0">
              <a:latin typeface="Arial"/>
              <a:cs typeface="Arial"/>
            </a:rPr>
          </a:br>
          <a:r>
            <a:rPr lang="en-US" sz="1600" b="1" dirty="0">
              <a:latin typeface="Arial"/>
              <a:cs typeface="Arial"/>
            </a:rPr>
            <a:t>WELFARE</a:t>
          </a:r>
        </a:p>
      </dgm:t>
    </dgm:pt>
    <dgm:pt modelId="{64D4271C-945A-0544-8C75-8FF14977E069}" type="parTrans" cxnId="{E4051755-1E81-E141-A96E-96F7619D85D2}">
      <dgm:prSet/>
      <dgm:spPr/>
      <dgm:t>
        <a:bodyPr/>
        <a:lstStyle/>
        <a:p>
          <a:endParaRPr lang="en-US"/>
        </a:p>
      </dgm:t>
    </dgm:pt>
    <dgm:pt modelId="{B2E8BA42-1985-2F42-AB8D-F8FDFC2E79B1}" type="sibTrans" cxnId="{E4051755-1E81-E141-A96E-96F7619D85D2}">
      <dgm:prSet/>
      <dgm:spPr/>
      <dgm:t>
        <a:bodyPr/>
        <a:lstStyle/>
        <a:p>
          <a:endParaRPr lang="en-US"/>
        </a:p>
      </dgm:t>
    </dgm:pt>
    <dgm:pt modelId="{2D414C3F-FF3F-294B-B6B2-47FF67C3D4C3}">
      <dgm:prSet phldrT="[Text]" custT="1"/>
      <dgm:spPr>
        <a:solidFill>
          <a:schemeClr val="accent1">
            <a:lumMod val="60000"/>
            <a:lumOff val="40000"/>
          </a:schemeClr>
        </a:solidFill>
        <a:ln w="50800">
          <a:solidFill>
            <a:schemeClr val="bg1"/>
          </a:solidFill>
        </a:ln>
        <a:effectLst/>
      </dgm:spPr>
      <dgm:t>
        <a:bodyPr/>
        <a:lstStyle/>
        <a:p>
          <a:r>
            <a:rPr lang="en-US" sz="1100" b="1" dirty="0">
              <a:latin typeface="Arial"/>
              <a:cs typeface="Arial"/>
            </a:rPr>
            <a:t>Water</a:t>
          </a:r>
          <a:br>
            <a:rPr lang="en-US" sz="1100" b="1" dirty="0">
              <a:latin typeface="Arial"/>
              <a:cs typeface="Arial"/>
            </a:rPr>
          </a:br>
          <a:r>
            <a:rPr lang="en-US" sz="1100" b="1" dirty="0">
              <a:latin typeface="Arial"/>
              <a:cs typeface="Arial"/>
            </a:rPr>
            <a:t>Filtration</a:t>
          </a:r>
        </a:p>
      </dgm:t>
    </dgm:pt>
    <dgm:pt modelId="{7A968B9D-2171-334D-BA26-D796DC3600C3}" type="parTrans" cxnId="{0987B1EF-2B28-CD41-9885-E7FEDC70B2DF}">
      <dgm:prSet/>
      <dgm:spPr/>
      <dgm:t>
        <a:bodyPr/>
        <a:lstStyle/>
        <a:p>
          <a:endParaRPr lang="en-US"/>
        </a:p>
      </dgm:t>
    </dgm:pt>
    <dgm:pt modelId="{C178614B-F444-C144-8113-456DE370E663}" type="sibTrans" cxnId="{0987B1EF-2B28-CD41-9885-E7FEDC70B2DF}">
      <dgm:prSet/>
      <dgm:spPr>
        <a:solidFill>
          <a:schemeClr val="accent6">
            <a:lumMod val="40000"/>
            <a:lumOff val="60000"/>
          </a:schemeClr>
        </a:solidFill>
        <a:ln w="69850">
          <a:noFill/>
        </a:ln>
        <a:effectLst/>
      </dgm:spPr>
      <dgm:t>
        <a:bodyPr/>
        <a:lstStyle/>
        <a:p>
          <a:endParaRPr lang="en-US"/>
        </a:p>
      </dgm:t>
    </dgm:pt>
    <dgm:pt modelId="{DB1E9E29-DAC0-5A44-8945-FA8DB7DC9217}">
      <dgm:prSet phldrT="[Text]" custT="1"/>
      <dgm:spPr>
        <a:solidFill>
          <a:schemeClr val="accent1">
            <a:lumMod val="60000"/>
            <a:lumOff val="40000"/>
          </a:schemeClr>
        </a:solidFill>
        <a:ln w="50800">
          <a:solidFill>
            <a:schemeClr val="bg1"/>
          </a:solidFill>
        </a:ln>
        <a:effectLst/>
      </dgm:spPr>
      <dgm:t>
        <a:bodyPr/>
        <a:lstStyle/>
        <a:p>
          <a:r>
            <a:rPr lang="en-US" sz="1100" b="1" dirty="0">
              <a:latin typeface="Arial"/>
              <a:cs typeface="Arial"/>
            </a:rPr>
            <a:t>Water</a:t>
          </a:r>
          <a:br>
            <a:rPr lang="en-US" sz="1100" b="1" dirty="0">
              <a:latin typeface="Arial"/>
              <a:cs typeface="Arial"/>
            </a:rPr>
          </a:br>
          <a:r>
            <a:rPr lang="en-US" sz="1100" b="1" dirty="0">
              <a:latin typeface="Arial"/>
              <a:cs typeface="Arial"/>
            </a:rPr>
            <a:t>Disinfection</a:t>
          </a:r>
        </a:p>
      </dgm:t>
    </dgm:pt>
    <dgm:pt modelId="{8BF7343B-4CE1-3D46-B10F-C252ADDB2FD5}" type="parTrans" cxnId="{5C2ABC04-4A90-B941-BBB0-F1F87D65F068}">
      <dgm:prSet/>
      <dgm:spPr/>
      <dgm:t>
        <a:bodyPr/>
        <a:lstStyle/>
        <a:p>
          <a:endParaRPr lang="en-US"/>
        </a:p>
      </dgm:t>
    </dgm:pt>
    <dgm:pt modelId="{21E5BEA6-B664-B049-9111-009FB5FD2DA3}" type="sibTrans" cxnId="{5C2ABC04-4A90-B941-BBB0-F1F87D65F068}">
      <dgm:prSet/>
      <dgm:spPr>
        <a:solidFill>
          <a:schemeClr val="accent6">
            <a:lumMod val="40000"/>
            <a:lumOff val="60000"/>
          </a:schemeClr>
        </a:solidFill>
        <a:ln w="69850">
          <a:noFill/>
        </a:ln>
        <a:effectLst/>
      </dgm:spPr>
      <dgm:t>
        <a:bodyPr/>
        <a:lstStyle/>
        <a:p>
          <a:endParaRPr lang="en-US"/>
        </a:p>
      </dgm:t>
    </dgm:pt>
    <dgm:pt modelId="{9D990968-B516-1542-97DA-04F8A43EA9FB}">
      <dgm:prSet phldrT="[Text]" custT="1"/>
      <dgm:spPr>
        <a:solidFill>
          <a:schemeClr val="accent1">
            <a:lumMod val="60000"/>
            <a:lumOff val="40000"/>
          </a:schemeClr>
        </a:solidFill>
        <a:ln w="50800">
          <a:solidFill>
            <a:schemeClr val="bg1"/>
          </a:solidFill>
        </a:ln>
        <a:effectLst/>
      </dgm:spPr>
      <dgm:t>
        <a:bodyPr/>
        <a:lstStyle/>
        <a:p>
          <a:r>
            <a:rPr lang="en-US" sz="1100" b="1" dirty="0">
              <a:latin typeface="Arial"/>
              <a:cs typeface="Arial"/>
            </a:rPr>
            <a:t>Water Polishing</a:t>
          </a:r>
        </a:p>
      </dgm:t>
    </dgm:pt>
    <dgm:pt modelId="{9F921245-07D9-D341-A3D6-B69ABF830B71}" type="parTrans" cxnId="{80605702-6E18-9643-91F2-A3ADC58BB23D}">
      <dgm:prSet/>
      <dgm:spPr/>
      <dgm:t>
        <a:bodyPr/>
        <a:lstStyle/>
        <a:p>
          <a:endParaRPr lang="en-US"/>
        </a:p>
      </dgm:t>
    </dgm:pt>
    <dgm:pt modelId="{D5F7D354-EC12-764B-9DD5-09B192BF21EC}" type="sibTrans" cxnId="{80605702-6E18-9643-91F2-A3ADC58BB23D}">
      <dgm:prSet/>
      <dgm:spPr>
        <a:solidFill>
          <a:schemeClr val="accent6">
            <a:lumMod val="40000"/>
            <a:lumOff val="60000"/>
          </a:schemeClr>
        </a:solidFill>
        <a:ln w="69850">
          <a:noFill/>
        </a:ln>
        <a:effectLst/>
      </dgm:spPr>
      <dgm:t>
        <a:bodyPr/>
        <a:lstStyle/>
        <a:p>
          <a:endParaRPr lang="en-US"/>
        </a:p>
      </dgm:t>
    </dgm:pt>
    <dgm:pt modelId="{B6C0544A-0642-0F4E-ADF7-68E50A982B5E}">
      <dgm:prSet phldrT="[Text]" custT="1"/>
      <dgm:spPr>
        <a:solidFill>
          <a:schemeClr val="accent1">
            <a:lumMod val="60000"/>
            <a:lumOff val="40000"/>
          </a:schemeClr>
        </a:solidFill>
        <a:ln w="50800">
          <a:solidFill>
            <a:schemeClr val="bg1"/>
          </a:solidFill>
        </a:ln>
        <a:effectLst/>
      </dgm:spPr>
      <dgm:t>
        <a:bodyPr/>
        <a:lstStyle/>
        <a:p>
          <a:r>
            <a:rPr lang="en-US" sz="1100" b="1" dirty="0">
              <a:latin typeface="Arial"/>
              <a:cs typeface="Arial"/>
            </a:rPr>
            <a:t>Advanced Metals</a:t>
          </a:r>
          <a:br>
            <a:rPr lang="en-US" sz="1100" b="1" dirty="0">
              <a:latin typeface="Arial"/>
              <a:cs typeface="Arial"/>
            </a:rPr>
          </a:br>
          <a:r>
            <a:rPr lang="en-US" sz="1100" b="1" dirty="0">
              <a:latin typeface="Arial"/>
              <a:cs typeface="Arial"/>
            </a:rPr>
            <a:t>Removal</a:t>
          </a:r>
        </a:p>
      </dgm:t>
    </dgm:pt>
    <dgm:pt modelId="{3E1EC69D-05F9-0F43-B0D0-F07BD9C68CDE}" type="parTrans" cxnId="{9760B240-1DF3-DE4F-91B6-9BB2F72C237B}">
      <dgm:prSet/>
      <dgm:spPr/>
      <dgm:t>
        <a:bodyPr/>
        <a:lstStyle/>
        <a:p>
          <a:endParaRPr lang="en-US"/>
        </a:p>
      </dgm:t>
    </dgm:pt>
    <dgm:pt modelId="{7348F89E-29B9-6A48-8E73-99EB9867CA49}" type="sibTrans" cxnId="{9760B240-1DF3-DE4F-91B6-9BB2F72C237B}">
      <dgm:prSet/>
      <dgm:spPr>
        <a:solidFill>
          <a:schemeClr val="accent6">
            <a:lumMod val="40000"/>
            <a:lumOff val="60000"/>
          </a:schemeClr>
        </a:solidFill>
        <a:ln w="69850">
          <a:noFill/>
        </a:ln>
        <a:effectLst/>
      </dgm:spPr>
      <dgm:t>
        <a:bodyPr/>
        <a:lstStyle/>
        <a:p>
          <a:endParaRPr lang="en-US"/>
        </a:p>
      </dgm:t>
    </dgm:pt>
    <dgm:pt modelId="{9316E0BD-2E72-B649-9BC3-6EE4754BE4B1}" type="pres">
      <dgm:prSet presAssocID="{DD0B9CA8-81EA-D346-93FA-BBA9DC66EA2E}" presName="Name0" presStyleCnt="0">
        <dgm:presLayoutVars>
          <dgm:chMax val="1"/>
          <dgm:dir/>
          <dgm:animLvl val="ctr"/>
          <dgm:resizeHandles val="exact"/>
        </dgm:presLayoutVars>
      </dgm:prSet>
      <dgm:spPr/>
    </dgm:pt>
    <dgm:pt modelId="{0ACAF1D6-44D9-914D-A275-CCE5B6049F98}" type="pres">
      <dgm:prSet presAssocID="{9F1E575B-2910-F949-B8FD-733276E2A69A}" presName="centerShape" presStyleLbl="node0" presStyleIdx="0" presStyleCnt="1"/>
      <dgm:spPr/>
    </dgm:pt>
    <dgm:pt modelId="{9013D4BF-66D4-C54A-A4CF-62ABFF81241B}" type="pres">
      <dgm:prSet presAssocID="{2D414C3F-FF3F-294B-B6B2-47FF67C3D4C3}" presName="node" presStyleLbl="node1" presStyleIdx="0" presStyleCnt="4">
        <dgm:presLayoutVars>
          <dgm:bulletEnabled val="1"/>
        </dgm:presLayoutVars>
      </dgm:prSet>
      <dgm:spPr/>
    </dgm:pt>
    <dgm:pt modelId="{0D4EDDF4-07E8-4E43-90E2-FC7DF55C3E92}" type="pres">
      <dgm:prSet presAssocID="{2D414C3F-FF3F-294B-B6B2-47FF67C3D4C3}" presName="dummy" presStyleCnt="0"/>
      <dgm:spPr/>
    </dgm:pt>
    <dgm:pt modelId="{B767CE7C-4BB7-5E46-9939-05FAFE79E6E9}" type="pres">
      <dgm:prSet presAssocID="{C178614B-F444-C144-8113-456DE370E663}" presName="sibTrans" presStyleLbl="sibTrans2D1" presStyleIdx="0" presStyleCnt="4"/>
      <dgm:spPr/>
    </dgm:pt>
    <dgm:pt modelId="{7582B1D5-9C52-F14A-ADF9-2F3CFCAC6FFF}" type="pres">
      <dgm:prSet presAssocID="{DB1E9E29-DAC0-5A44-8945-FA8DB7DC9217}" presName="node" presStyleLbl="node1" presStyleIdx="1" presStyleCnt="4" custScaleX="116096" custScaleY="103169">
        <dgm:presLayoutVars>
          <dgm:bulletEnabled val="1"/>
        </dgm:presLayoutVars>
      </dgm:prSet>
      <dgm:spPr/>
    </dgm:pt>
    <dgm:pt modelId="{1EC4B795-D95B-494A-84EB-F9249CEE6AA7}" type="pres">
      <dgm:prSet presAssocID="{DB1E9E29-DAC0-5A44-8945-FA8DB7DC9217}" presName="dummy" presStyleCnt="0"/>
      <dgm:spPr/>
    </dgm:pt>
    <dgm:pt modelId="{C8D12E5D-8C4E-BB4D-8114-FF2497135CD3}" type="pres">
      <dgm:prSet presAssocID="{21E5BEA6-B664-B049-9111-009FB5FD2DA3}" presName="sibTrans" presStyleLbl="sibTrans2D1" presStyleIdx="1" presStyleCnt="4"/>
      <dgm:spPr/>
    </dgm:pt>
    <dgm:pt modelId="{34932B17-2C03-944E-835F-8DF5CA76575B}" type="pres">
      <dgm:prSet presAssocID="{9D990968-B516-1542-97DA-04F8A43EA9FB}" presName="node" presStyleLbl="node1" presStyleIdx="2" presStyleCnt="4">
        <dgm:presLayoutVars>
          <dgm:bulletEnabled val="1"/>
        </dgm:presLayoutVars>
      </dgm:prSet>
      <dgm:spPr/>
    </dgm:pt>
    <dgm:pt modelId="{023DCC0E-54B7-CB45-948F-6EE5D8D82CB9}" type="pres">
      <dgm:prSet presAssocID="{9D990968-B516-1542-97DA-04F8A43EA9FB}" presName="dummy" presStyleCnt="0"/>
      <dgm:spPr/>
    </dgm:pt>
    <dgm:pt modelId="{EF8D3645-374D-D44A-AFE9-543E6D23C80A}" type="pres">
      <dgm:prSet presAssocID="{D5F7D354-EC12-764B-9DD5-09B192BF21EC}" presName="sibTrans" presStyleLbl="sibTrans2D1" presStyleIdx="2" presStyleCnt="4"/>
      <dgm:spPr/>
    </dgm:pt>
    <dgm:pt modelId="{2399D106-CA03-6843-A79B-899C81898A19}" type="pres">
      <dgm:prSet presAssocID="{B6C0544A-0642-0F4E-ADF7-68E50A982B5E}" presName="node" presStyleLbl="node1" presStyleIdx="3" presStyleCnt="4">
        <dgm:presLayoutVars>
          <dgm:bulletEnabled val="1"/>
        </dgm:presLayoutVars>
      </dgm:prSet>
      <dgm:spPr/>
    </dgm:pt>
    <dgm:pt modelId="{A7F714AB-47E6-2045-874F-8406CC8F045A}" type="pres">
      <dgm:prSet presAssocID="{B6C0544A-0642-0F4E-ADF7-68E50A982B5E}" presName="dummy" presStyleCnt="0"/>
      <dgm:spPr/>
    </dgm:pt>
    <dgm:pt modelId="{F4D59766-1AA4-2149-BDD7-56B3F8323C41}" type="pres">
      <dgm:prSet presAssocID="{7348F89E-29B9-6A48-8E73-99EB9867CA49}" presName="sibTrans" presStyleLbl="sibTrans2D1" presStyleIdx="3" presStyleCnt="4"/>
      <dgm:spPr/>
    </dgm:pt>
  </dgm:ptLst>
  <dgm:cxnLst>
    <dgm:cxn modelId="{80605702-6E18-9643-91F2-A3ADC58BB23D}" srcId="{9F1E575B-2910-F949-B8FD-733276E2A69A}" destId="{9D990968-B516-1542-97DA-04F8A43EA9FB}" srcOrd="2" destOrd="0" parTransId="{9F921245-07D9-D341-A3D6-B69ABF830B71}" sibTransId="{D5F7D354-EC12-764B-9DD5-09B192BF21EC}"/>
    <dgm:cxn modelId="{5C2ABC04-4A90-B941-BBB0-F1F87D65F068}" srcId="{9F1E575B-2910-F949-B8FD-733276E2A69A}" destId="{DB1E9E29-DAC0-5A44-8945-FA8DB7DC9217}" srcOrd="1" destOrd="0" parTransId="{8BF7343B-4CE1-3D46-B10F-C252ADDB2FD5}" sibTransId="{21E5BEA6-B664-B049-9111-009FB5FD2DA3}"/>
    <dgm:cxn modelId="{3D1CB03E-6AE5-BD40-9B5F-A36F7AFA4DC6}" type="presOf" srcId="{9F1E575B-2910-F949-B8FD-733276E2A69A}" destId="{0ACAF1D6-44D9-914D-A275-CCE5B6049F98}" srcOrd="0" destOrd="0" presId="urn:microsoft.com/office/officeart/2005/8/layout/radial6"/>
    <dgm:cxn modelId="{9760B240-1DF3-DE4F-91B6-9BB2F72C237B}" srcId="{9F1E575B-2910-F949-B8FD-733276E2A69A}" destId="{B6C0544A-0642-0F4E-ADF7-68E50A982B5E}" srcOrd="3" destOrd="0" parTransId="{3E1EC69D-05F9-0F43-B0D0-F07BD9C68CDE}" sibTransId="{7348F89E-29B9-6A48-8E73-99EB9867CA49}"/>
    <dgm:cxn modelId="{5FB5A34D-276D-C141-A7D0-93EFBEF78364}" type="presOf" srcId="{9D990968-B516-1542-97DA-04F8A43EA9FB}" destId="{34932B17-2C03-944E-835F-8DF5CA76575B}" srcOrd="0" destOrd="0" presId="urn:microsoft.com/office/officeart/2005/8/layout/radial6"/>
    <dgm:cxn modelId="{E4051755-1E81-E141-A96E-96F7619D85D2}" srcId="{DD0B9CA8-81EA-D346-93FA-BBA9DC66EA2E}" destId="{9F1E575B-2910-F949-B8FD-733276E2A69A}" srcOrd="0" destOrd="0" parTransId="{64D4271C-945A-0544-8C75-8FF14977E069}" sibTransId="{B2E8BA42-1985-2F42-AB8D-F8FDFC2E79B1}"/>
    <dgm:cxn modelId="{B436FEA0-AB6B-DF40-946B-066CBBCDE206}" type="presOf" srcId="{D5F7D354-EC12-764B-9DD5-09B192BF21EC}" destId="{EF8D3645-374D-D44A-AFE9-543E6D23C80A}" srcOrd="0" destOrd="0" presId="urn:microsoft.com/office/officeart/2005/8/layout/radial6"/>
    <dgm:cxn modelId="{B45466B7-6B03-9546-9F22-4A3127DFA63F}" type="presOf" srcId="{C178614B-F444-C144-8113-456DE370E663}" destId="{B767CE7C-4BB7-5E46-9939-05FAFE79E6E9}" srcOrd="0" destOrd="0" presId="urn:microsoft.com/office/officeart/2005/8/layout/radial6"/>
    <dgm:cxn modelId="{62E2FEBB-F30A-6E47-A53A-CBDADBC01DF4}" type="presOf" srcId="{DB1E9E29-DAC0-5A44-8945-FA8DB7DC9217}" destId="{7582B1D5-9C52-F14A-ADF9-2F3CFCAC6FFF}" srcOrd="0" destOrd="0" presId="urn:microsoft.com/office/officeart/2005/8/layout/radial6"/>
    <dgm:cxn modelId="{3463DBBF-CDAF-A140-A8F0-D527B6549DE4}" type="presOf" srcId="{21E5BEA6-B664-B049-9111-009FB5FD2DA3}" destId="{C8D12E5D-8C4E-BB4D-8114-FF2497135CD3}" srcOrd="0" destOrd="0" presId="urn:microsoft.com/office/officeart/2005/8/layout/radial6"/>
    <dgm:cxn modelId="{4E593CCC-CE81-0242-8045-B1292D0CF5CE}" type="presOf" srcId="{DD0B9CA8-81EA-D346-93FA-BBA9DC66EA2E}" destId="{9316E0BD-2E72-B649-9BC3-6EE4754BE4B1}" srcOrd="0" destOrd="0" presId="urn:microsoft.com/office/officeart/2005/8/layout/radial6"/>
    <dgm:cxn modelId="{0987B1EF-2B28-CD41-9885-E7FEDC70B2DF}" srcId="{9F1E575B-2910-F949-B8FD-733276E2A69A}" destId="{2D414C3F-FF3F-294B-B6B2-47FF67C3D4C3}" srcOrd="0" destOrd="0" parTransId="{7A968B9D-2171-334D-BA26-D796DC3600C3}" sibTransId="{C178614B-F444-C144-8113-456DE370E663}"/>
    <dgm:cxn modelId="{FE5F89FB-A474-6D48-9D15-369104E37B71}" type="presOf" srcId="{2D414C3F-FF3F-294B-B6B2-47FF67C3D4C3}" destId="{9013D4BF-66D4-C54A-A4CF-62ABFF81241B}" srcOrd="0" destOrd="0" presId="urn:microsoft.com/office/officeart/2005/8/layout/radial6"/>
    <dgm:cxn modelId="{266EEDFD-6A93-C54F-BC21-71679AD8D22E}" type="presOf" srcId="{7348F89E-29B9-6A48-8E73-99EB9867CA49}" destId="{F4D59766-1AA4-2149-BDD7-56B3F8323C41}" srcOrd="0" destOrd="0" presId="urn:microsoft.com/office/officeart/2005/8/layout/radial6"/>
    <dgm:cxn modelId="{AB6708FE-BE15-0B43-AD55-7C4172EFBBF3}" type="presOf" srcId="{B6C0544A-0642-0F4E-ADF7-68E50A982B5E}" destId="{2399D106-CA03-6843-A79B-899C81898A19}" srcOrd="0" destOrd="0" presId="urn:microsoft.com/office/officeart/2005/8/layout/radial6"/>
    <dgm:cxn modelId="{3F3EA0BC-50F3-1D40-877A-4C3FBBA5FBDB}" type="presParOf" srcId="{9316E0BD-2E72-B649-9BC3-6EE4754BE4B1}" destId="{0ACAF1D6-44D9-914D-A275-CCE5B6049F98}" srcOrd="0" destOrd="0" presId="urn:microsoft.com/office/officeart/2005/8/layout/radial6"/>
    <dgm:cxn modelId="{DAEAC77E-7754-4942-A7D6-890E4C2365E8}" type="presParOf" srcId="{9316E0BD-2E72-B649-9BC3-6EE4754BE4B1}" destId="{9013D4BF-66D4-C54A-A4CF-62ABFF81241B}" srcOrd="1" destOrd="0" presId="urn:microsoft.com/office/officeart/2005/8/layout/radial6"/>
    <dgm:cxn modelId="{79EC9ED7-B77D-B442-8535-01520E3FDF85}" type="presParOf" srcId="{9316E0BD-2E72-B649-9BC3-6EE4754BE4B1}" destId="{0D4EDDF4-07E8-4E43-90E2-FC7DF55C3E92}" srcOrd="2" destOrd="0" presId="urn:microsoft.com/office/officeart/2005/8/layout/radial6"/>
    <dgm:cxn modelId="{D3657C00-650F-7A4A-A4FC-289F2A5A9FC0}" type="presParOf" srcId="{9316E0BD-2E72-B649-9BC3-6EE4754BE4B1}" destId="{B767CE7C-4BB7-5E46-9939-05FAFE79E6E9}" srcOrd="3" destOrd="0" presId="urn:microsoft.com/office/officeart/2005/8/layout/radial6"/>
    <dgm:cxn modelId="{4BD7615A-026C-784B-A396-6980CE495BEC}" type="presParOf" srcId="{9316E0BD-2E72-B649-9BC3-6EE4754BE4B1}" destId="{7582B1D5-9C52-F14A-ADF9-2F3CFCAC6FFF}" srcOrd="4" destOrd="0" presId="urn:microsoft.com/office/officeart/2005/8/layout/radial6"/>
    <dgm:cxn modelId="{B29697D3-2760-FA45-91C7-398E49E99461}" type="presParOf" srcId="{9316E0BD-2E72-B649-9BC3-6EE4754BE4B1}" destId="{1EC4B795-D95B-494A-84EB-F9249CEE6AA7}" srcOrd="5" destOrd="0" presId="urn:microsoft.com/office/officeart/2005/8/layout/radial6"/>
    <dgm:cxn modelId="{4BD0CA68-AECF-A241-A82F-E0F698CF0E95}" type="presParOf" srcId="{9316E0BD-2E72-B649-9BC3-6EE4754BE4B1}" destId="{C8D12E5D-8C4E-BB4D-8114-FF2497135CD3}" srcOrd="6" destOrd="0" presId="urn:microsoft.com/office/officeart/2005/8/layout/radial6"/>
    <dgm:cxn modelId="{23AD82C3-C7BE-C343-83AA-7C5B1C8C5CF1}" type="presParOf" srcId="{9316E0BD-2E72-B649-9BC3-6EE4754BE4B1}" destId="{34932B17-2C03-944E-835F-8DF5CA76575B}" srcOrd="7" destOrd="0" presId="urn:microsoft.com/office/officeart/2005/8/layout/radial6"/>
    <dgm:cxn modelId="{98F0BC63-EF78-764F-9289-79A92F387E2A}" type="presParOf" srcId="{9316E0BD-2E72-B649-9BC3-6EE4754BE4B1}" destId="{023DCC0E-54B7-CB45-948F-6EE5D8D82CB9}" srcOrd="8" destOrd="0" presId="urn:microsoft.com/office/officeart/2005/8/layout/radial6"/>
    <dgm:cxn modelId="{ED02D295-85B9-DD44-9DE8-AE2F177FC2E8}" type="presParOf" srcId="{9316E0BD-2E72-B649-9BC3-6EE4754BE4B1}" destId="{EF8D3645-374D-D44A-AFE9-543E6D23C80A}" srcOrd="9" destOrd="0" presId="urn:microsoft.com/office/officeart/2005/8/layout/radial6"/>
    <dgm:cxn modelId="{4BC58CC9-A9D4-7140-97D4-29A8965D2B90}" type="presParOf" srcId="{9316E0BD-2E72-B649-9BC3-6EE4754BE4B1}" destId="{2399D106-CA03-6843-A79B-899C81898A19}" srcOrd="10" destOrd="0" presId="urn:microsoft.com/office/officeart/2005/8/layout/radial6"/>
    <dgm:cxn modelId="{357DCC23-ED8A-694C-8C3A-43F5B027456B}" type="presParOf" srcId="{9316E0BD-2E72-B649-9BC3-6EE4754BE4B1}" destId="{A7F714AB-47E6-2045-874F-8406CC8F045A}" srcOrd="11" destOrd="0" presId="urn:microsoft.com/office/officeart/2005/8/layout/radial6"/>
    <dgm:cxn modelId="{16C61410-152A-B143-A8C4-DF804D6A1621}" type="presParOf" srcId="{9316E0BD-2E72-B649-9BC3-6EE4754BE4B1}" destId="{F4D59766-1AA4-2149-BDD7-56B3F8323C41}"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D59766-1AA4-2149-BDD7-56B3F8323C41}">
      <dsp:nvSpPr>
        <dsp:cNvPr id="0" name=""/>
        <dsp:cNvSpPr/>
      </dsp:nvSpPr>
      <dsp:spPr>
        <a:xfrm>
          <a:off x="1879721" y="507137"/>
          <a:ext cx="3376347" cy="3376347"/>
        </a:xfrm>
        <a:prstGeom prst="blockArc">
          <a:avLst>
            <a:gd name="adj1" fmla="val 10800000"/>
            <a:gd name="adj2" fmla="val 16200000"/>
            <a:gd name="adj3" fmla="val 4644"/>
          </a:avLst>
        </a:prstGeom>
        <a:solidFill>
          <a:schemeClr val="accent6">
            <a:lumMod val="40000"/>
            <a:lumOff val="60000"/>
          </a:schemeClr>
        </a:solidFill>
        <a:ln w="69850">
          <a:noFill/>
        </a:ln>
        <a:effectLst/>
      </dsp:spPr>
      <dsp:style>
        <a:lnRef idx="0">
          <a:scrgbClr r="0" g="0" b="0"/>
        </a:lnRef>
        <a:fillRef idx="3">
          <a:scrgbClr r="0" g="0" b="0"/>
        </a:fillRef>
        <a:effectRef idx="2">
          <a:scrgbClr r="0" g="0" b="0"/>
        </a:effectRef>
        <a:fontRef idx="minor">
          <a:schemeClr val="lt1"/>
        </a:fontRef>
      </dsp:style>
    </dsp:sp>
    <dsp:sp modelId="{EF8D3645-374D-D44A-AFE9-543E6D23C80A}">
      <dsp:nvSpPr>
        <dsp:cNvPr id="0" name=""/>
        <dsp:cNvSpPr/>
      </dsp:nvSpPr>
      <dsp:spPr>
        <a:xfrm>
          <a:off x="1879721" y="507137"/>
          <a:ext cx="3376347" cy="3376347"/>
        </a:xfrm>
        <a:prstGeom prst="blockArc">
          <a:avLst>
            <a:gd name="adj1" fmla="val 5400000"/>
            <a:gd name="adj2" fmla="val 10800000"/>
            <a:gd name="adj3" fmla="val 4644"/>
          </a:avLst>
        </a:prstGeom>
        <a:solidFill>
          <a:schemeClr val="accent6">
            <a:lumMod val="40000"/>
            <a:lumOff val="60000"/>
          </a:schemeClr>
        </a:solidFill>
        <a:ln w="69850">
          <a:noFill/>
        </a:ln>
        <a:effectLst/>
      </dsp:spPr>
      <dsp:style>
        <a:lnRef idx="0">
          <a:scrgbClr r="0" g="0" b="0"/>
        </a:lnRef>
        <a:fillRef idx="3">
          <a:scrgbClr r="0" g="0" b="0"/>
        </a:fillRef>
        <a:effectRef idx="2">
          <a:scrgbClr r="0" g="0" b="0"/>
        </a:effectRef>
        <a:fontRef idx="minor">
          <a:schemeClr val="lt1"/>
        </a:fontRef>
      </dsp:style>
    </dsp:sp>
    <dsp:sp modelId="{C8D12E5D-8C4E-BB4D-8114-FF2497135CD3}">
      <dsp:nvSpPr>
        <dsp:cNvPr id="0" name=""/>
        <dsp:cNvSpPr/>
      </dsp:nvSpPr>
      <dsp:spPr>
        <a:xfrm>
          <a:off x="1879721" y="507137"/>
          <a:ext cx="3376347" cy="3376347"/>
        </a:xfrm>
        <a:prstGeom prst="blockArc">
          <a:avLst>
            <a:gd name="adj1" fmla="val 0"/>
            <a:gd name="adj2" fmla="val 5400000"/>
            <a:gd name="adj3" fmla="val 4644"/>
          </a:avLst>
        </a:prstGeom>
        <a:solidFill>
          <a:schemeClr val="accent6">
            <a:lumMod val="40000"/>
            <a:lumOff val="60000"/>
          </a:schemeClr>
        </a:solidFill>
        <a:ln w="69850">
          <a:noFill/>
        </a:ln>
        <a:effectLst/>
      </dsp:spPr>
      <dsp:style>
        <a:lnRef idx="0">
          <a:scrgbClr r="0" g="0" b="0"/>
        </a:lnRef>
        <a:fillRef idx="3">
          <a:scrgbClr r="0" g="0" b="0"/>
        </a:fillRef>
        <a:effectRef idx="2">
          <a:scrgbClr r="0" g="0" b="0"/>
        </a:effectRef>
        <a:fontRef idx="minor">
          <a:schemeClr val="lt1"/>
        </a:fontRef>
      </dsp:style>
    </dsp:sp>
    <dsp:sp modelId="{B767CE7C-4BB7-5E46-9939-05FAFE79E6E9}">
      <dsp:nvSpPr>
        <dsp:cNvPr id="0" name=""/>
        <dsp:cNvSpPr/>
      </dsp:nvSpPr>
      <dsp:spPr>
        <a:xfrm>
          <a:off x="1879721" y="507137"/>
          <a:ext cx="3376347" cy="3376347"/>
        </a:xfrm>
        <a:prstGeom prst="blockArc">
          <a:avLst>
            <a:gd name="adj1" fmla="val 16200000"/>
            <a:gd name="adj2" fmla="val 0"/>
            <a:gd name="adj3" fmla="val 4644"/>
          </a:avLst>
        </a:prstGeom>
        <a:solidFill>
          <a:schemeClr val="accent6">
            <a:lumMod val="40000"/>
            <a:lumOff val="60000"/>
          </a:schemeClr>
        </a:solidFill>
        <a:ln w="69850">
          <a:noFill/>
        </a:ln>
        <a:effectLst/>
      </dsp:spPr>
      <dsp:style>
        <a:lnRef idx="0">
          <a:scrgbClr r="0" g="0" b="0"/>
        </a:lnRef>
        <a:fillRef idx="3">
          <a:scrgbClr r="0" g="0" b="0"/>
        </a:fillRef>
        <a:effectRef idx="2">
          <a:scrgbClr r="0" g="0" b="0"/>
        </a:effectRef>
        <a:fontRef idx="minor">
          <a:schemeClr val="lt1"/>
        </a:fontRef>
      </dsp:style>
    </dsp:sp>
    <dsp:sp modelId="{0ACAF1D6-44D9-914D-A275-CCE5B6049F98}">
      <dsp:nvSpPr>
        <dsp:cNvPr id="0" name=""/>
        <dsp:cNvSpPr/>
      </dsp:nvSpPr>
      <dsp:spPr>
        <a:xfrm>
          <a:off x="2790178" y="1417594"/>
          <a:ext cx="1555433" cy="1555433"/>
        </a:xfrm>
        <a:prstGeom prst="ellipse">
          <a:avLst/>
        </a:prstGeom>
        <a:gradFill flip="none" rotWithShape="1">
          <a:gsLst>
            <a:gs pos="0">
              <a:schemeClr val="tx2"/>
            </a:gs>
            <a:gs pos="100000">
              <a:schemeClr val="accent1"/>
            </a:gs>
          </a:gsLst>
          <a:path path="circle">
            <a:fillToRect t="100000" r="100000"/>
          </a:path>
          <a:tileRect l="-100000" b="-10000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a:cs typeface="Arial"/>
            </a:rPr>
            <a:t>HEALTH &amp;</a:t>
          </a:r>
          <a:br>
            <a:rPr lang="en-US" sz="1600" b="1" kern="1200" dirty="0">
              <a:latin typeface="Arial"/>
              <a:cs typeface="Arial"/>
            </a:rPr>
          </a:br>
          <a:r>
            <a:rPr lang="en-US" sz="1600" b="1" kern="1200" dirty="0">
              <a:latin typeface="Arial"/>
              <a:cs typeface="Arial"/>
            </a:rPr>
            <a:t>WELFARE</a:t>
          </a:r>
        </a:p>
      </dsp:txBody>
      <dsp:txXfrm>
        <a:off x="3017966" y="1645382"/>
        <a:ext cx="1099857" cy="1099857"/>
      </dsp:txXfrm>
    </dsp:sp>
    <dsp:sp modelId="{9013D4BF-66D4-C54A-A4CF-62ABFF81241B}">
      <dsp:nvSpPr>
        <dsp:cNvPr id="0" name=""/>
        <dsp:cNvSpPr/>
      </dsp:nvSpPr>
      <dsp:spPr>
        <a:xfrm>
          <a:off x="3023493" y="1933"/>
          <a:ext cx="1088803" cy="1088803"/>
        </a:xfrm>
        <a:prstGeom prst="ellipse">
          <a:avLst/>
        </a:prstGeom>
        <a:solidFill>
          <a:schemeClr val="accent1">
            <a:lumMod val="60000"/>
            <a:lumOff val="40000"/>
          </a:schemeClr>
        </a:solidFill>
        <a:ln w="50800">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Arial"/>
              <a:cs typeface="Arial"/>
            </a:rPr>
            <a:t>Water</a:t>
          </a:r>
          <a:br>
            <a:rPr lang="en-US" sz="1100" b="1" kern="1200" dirty="0">
              <a:latin typeface="Arial"/>
              <a:cs typeface="Arial"/>
            </a:rPr>
          </a:br>
          <a:r>
            <a:rPr lang="en-US" sz="1100" b="1" kern="1200" dirty="0">
              <a:latin typeface="Arial"/>
              <a:cs typeface="Arial"/>
            </a:rPr>
            <a:t>Filtration</a:t>
          </a:r>
        </a:p>
      </dsp:txBody>
      <dsp:txXfrm>
        <a:off x="3182945" y="161385"/>
        <a:ext cx="769899" cy="769899"/>
      </dsp:txXfrm>
    </dsp:sp>
    <dsp:sp modelId="{7582B1D5-9C52-F14A-ADF9-2F3CFCAC6FFF}">
      <dsp:nvSpPr>
        <dsp:cNvPr id="0" name=""/>
        <dsp:cNvSpPr/>
      </dsp:nvSpPr>
      <dsp:spPr>
        <a:xfrm>
          <a:off x="4584843" y="1633657"/>
          <a:ext cx="1264056" cy="1123307"/>
        </a:xfrm>
        <a:prstGeom prst="ellipse">
          <a:avLst/>
        </a:prstGeom>
        <a:solidFill>
          <a:schemeClr val="accent1">
            <a:lumMod val="60000"/>
            <a:lumOff val="40000"/>
          </a:schemeClr>
        </a:solidFill>
        <a:ln w="50800">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Arial"/>
              <a:cs typeface="Arial"/>
            </a:rPr>
            <a:t>Water</a:t>
          </a:r>
          <a:br>
            <a:rPr lang="en-US" sz="1100" b="1" kern="1200" dirty="0">
              <a:latin typeface="Arial"/>
              <a:cs typeface="Arial"/>
            </a:rPr>
          </a:br>
          <a:r>
            <a:rPr lang="en-US" sz="1100" b="1" kern="1200" dirty="0">
              <a:latin typeface="Arial"/>
              <a:cs typeface="Arial"/>
            </a:rPr>
            <a:t>Disinfection</a:t>
          </a:r>
        </a:p>
      </dsp:txBody>
      <dsp:txXfrm>
        <a:off x="4769960" y="1798162"/>
        <a:ext cx="893822" cy="794297"/>
      </dsp:txXfrm>
    </dsp:sp>
    <dsp:sp modelId="{34932B17-2C03-944E-835F-8DF5CA76575B}">
      <dsp:nvSpPr>
        <dsp:cNvPr id="0" name=""/>
        <dsp:cNvSpPr/>
      </dsp:nvSpPr>
      <dsp:spPr>
        <a:xfrm>
          <a:off x="3023493" y="3299886"/>
          <a:ext cx="1088803" cy="1088803"/>
        </a:xfrm>
        <a:prstGeom prst="ellipse">
          <a:avLst/>
        </a:prstGeom>
        <a:solidFill>
          <a:schemeClr val="accent1">
            <a:lumMod val="60000"/>
            <a:lumOff val="40000"/>
          </a:schemeClr>
        </a:solidFill>
        <a:ln w="50800">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Arial"/>
              <a:cs typeface="Arial"/>
            </a:rPr>
            <a:t>Water Polishing</a:t>
          </a:r>
        </a:p>
      </dsp:txBody>
      <dsp:txXfrm>
        <a:off x="3182945" y="3459338"/>
        <a:ext cx="769899" cy="769899"/>
      </dsp:txXfrm>
    </dsp:sp>
    <dsp:sp modelId="{2399D106-CA03-6843-A79B-899C81898A19}">
      <dsp:nvSpPr>
        <dsp:cNvPr id="0" name=""/>
        <dsp:cNvSpPr/>
      </dsp:nvSpPr>
      <dsp:spPr>
        <a:xfrm>
          <a:off x="1374516" y="1650909"/>
          <a:ext cx="1088803" cy="1088803"/>
        </a:xfrm>
        <a:prstGeom prst="ellipse">
          <a:avLst/>
        </a:prstGeom>
        <a:solidFill>
          <a:schemeClr val="accent1">
            <a:lumMod val="60000"/>
            <a:lumOff val="40000"/>
          </a:schemeClr>
        </a:solidFill>
        <a:ln w="50800">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Arial"/>
              <a:cs typeface="Arial"/>
            </a:rPr>
            <a:t>Advanced Metals</a:t>
          </a:r>
          <a:br>
            <a:rPr lang="en-US" sz="1100" b="1" kern="1200" dirty="0">
              <a:latin typeface="Arial"/>
              <a:cs typeface="Arial"/>
            </a:rPr>
          </a:br>
          <a:r>
            <a:rPr lang="en-US" sz="1100" b="1" kern="1200" dirty="0">
              <a:latin typeface="Arial"/>
              <a:cs typeface="Arial"/>
            </a:rPr>
            <a:t>Removal</a:t>
          </a:r>
        </a:p>
      </dsp:txBody>
      <dsp:txXfrm>
        <a:off x="1533968" y="1810361"/>
        <a:ext cx="769899" cy="769899"/>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033FD8A-DAE3-1D40-9B46-655A26F2934A}" type="datetimeFigureOut">
              <a:rPr lang="en-US" smtClean="0"/>
              <a:t>8/27/20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4411792-A9A2-A64C-AC6C-7D05FA717993}" type="slidenum">
              <a:rPr lang="en-US" smtClean="0"/>
              <a:t>‹#›</a:t>
            </a:fld>
            <a:endParaRPr lang="en-US"/>
          </a:p>
        </p:txBody>
      </p:sp>
    </p:spTree>
    <p:extLst>
      <p:ext uri="{BB962C8B-B14F-4D97-AF65-F5344CB8AC3E}">
        <p14:creationId xmlns:p14="http://schemas.microsoft.com/office/powerpoint/2010/main" val="93319149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232412-6012-004E-B486-5E33DB8CA386}" type="datetimeFigureOut">
              <a:rPr lang="en-US" smtClean="0"/>
              <a:t>8/27/20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9FD680-C28B-A646-BC74-A561798D6A46}" type="slidenum">
              <a:rPr lang="en-US" smtClean="0"/>
              <a:t>‹#›</a:t>
            </a:fld>
            <a:endParaRPr lang="en-US"/>
          </a:p>
        </p:txBody>
      </p:sp>
    </p:spTree>
    <p:extLst>
      <p:ext uri="{BB962C8B-B14F-4D97-AF65-F5344CB8AC3E}">
        <p14:creationId xmlns:p14="http://schemas.microsoft.com/office/powerpoint/2010/main" val="266692189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99FD680-C28B-A646-BC74-A561798D6A46}" type="slidenum">
              <a:rPr lang="en-US" smtClean="0"/>
              <a:t>1</a:t>
            </a:fld>
            <a:endParaRPr lang="en-US"/>
          </a:p>
        </p:txBody>
      </p:sp>
    </p:spTree>
    <p:extLst>
      <p:ext uri="{BB962C8B-B14F-4D97-AF65-F5344CB8AC3E}">
        <p14:creationId xmlns:p14="http://schemas.microsoft.com/office/powerpoint/2010/main" val="3232041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9FD680-C28B-A646-BC74-A561798D6A46}" type="slidenum">
              <a:rPr lang="en-US" smtClean="0"/>
              <a:t>16</a:t>
            </a:fld>
            <a:endParaRPr lang="en-US"/>
          </a:p>
        </p:txBody>
      </p:sp>
    </p:spTree>
    <p:extLst>
      <p:ext uri="{BB962C8B-B14F-4D97-AF65-F5344CB8AC3E}">
        <p14:creationId xmlns:p14="http://schemas.microsoft.com/office/powerpoint/2010/main" val="1590966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68560"/>
            <a:ext cx="4804859" cy="1641745"/>
          </a:xfrm>
        </p:spPr>
        <p:txBody>
          <a:bodyPr tIns="228600" anchor="t" anchorCtr="0"/>
          <a:lstStyle>
            <a:lvl1pPr marL="285750" indent="0" algn="l">
              <a:defRPr b="1">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685800" y="2583652"/>
            <a:ext cx="4804859" cy="526654"/>
          </a:xfrm>
        </p:spPr>
        <p:txBody>
          <a:bodyPr/>
          <a:lstStyle>
            <a:lvl1pPr marL="285750" indent="0" algn="l">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6982E2E1-5BD2-A84A-9F4C-9359972BE70A}" type="datetime1">
              <a:rPr lang="en-US" smtClean="0"/>
              <a:t>8/27/20</a:t>
            </a:fld>
            <a:endParaRPr lang="en-US"/>
          </a:p>
        </p:txBody>
      </p:sp>
      <p:sp>
        <p:nvSpPr>
          <p:cNvPr id="5" name="Footer Placeholder 4"/>
          <p:cNvSpPr>
            <a:spLocks noGrp="1"/>
          </p:cNvSpPr>
          <p:nvPr>
            <p:ph type="ftr" sz="quarter" idx="11"/>
          </p:nvPr>
        </p:nvSpPr>
        <p:spPr/>
        <p:txBody>
          <a:bodyPr/>
          <a:lstStyle/>
          <a:p>
            <a:r>
              <a:rPr lang="en-US" dirty="0">
                <a:solidFill>
                  <a:schemeClr val="tx2"/>
                </a:solidFill>
              </a:rPr>
              <a:t>The clear choice for water purification anywhere on Earth. </a:t>
            </a:r>
          </a:p>
        </p:txBody>
      </p:sp>
      <p:sp>
        <p:nvSpPr>
          <p:cNvPr id="6" name="Slide Number Placeholder 5"/>
          <p:cNvSpPr>
            <a:spLocks noGrp="1"/>
          </p:cNvSpPr>
          <p:nvPr>
            <p:ph type="sldNum" sz="quarter" idx="12"/>
          </p:nvPr>
        </p:nvSpPr>
        <p:spPr/>
        <p:txBody>
          <a:bodyPr/>
          <a:lstStyle/>
          <a:p>
            <a:fld id="{C0635A5F-DDA7-F445-961E-0DDE6710064B}" type="slidenum">
              <a:rPr lang="en-US" smtClean="0"/>
              <a:t>‹#›</a:t>
            </a:fld>
            <a:endParaRPr lang="en-US"/>
          </a:p>
        </p:txBody>
      </p:sp>
    </p:spTree>
    <p:extLst>
      <p:ext uri="{BB962C8B-B14F-4D97-AF65-F5344CB8AC3E}">
        <p14:creationId xmlns:p14="http://schemas.microsoft.com/office/powerpoint/2010/main" val="3952350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842851-BA42-504E-ADBC-9DFD48003108}" type="datetime1">
              <a:rPr lang="en-US" smtClean="0"/>
              <a:t>8/27/20</a:t>
            </a:fld>
            <a:endParaRPr lang="en-US"/>
          </a:p>
        </p:txBody>
      </p:sp>
      <p:sp>
        <p:nvSpPr>
          <p:cNvPr id="5" name="Footer Placeholder 4"/>
          <p:cNvSpPr>
            <a:spLocks noGrp="1"/>
          </p:cNvSpPr>
          <p:nvPr>
            <p:ph type="ftr" sz="quarter" idx="11"/>
          </p:nvPr>
        </p:nvSpPr>
        <p:spPr/>
        <p:txBody>
          <a:bodyPr/>
          <a:lstStyle/>
          <a:p>
            <a:r>
              <a:rPr lang="en-US">
                <a:solidFill>
                  <a:schemeClr val="tx2"/>
                </a:solidFill>
              </a:rPr>
              <a:t>The clear choice for water purification anywhere on Earth. </a:t>
            </a:r>
            <a:endParaRPr lang="en-US" dirty="0">
              <a:solidFill>
                <a:schemeClr val="tx2"/>
              </a:solidFill>
            </a:endParaRPr>
          </a:p>
        </p:txBody>
      </p:sp>
      <p:sp>
        <p:nvSpPr>
          <p:cNvPr id="6" name="Slide Number Placeholder 5"/>
          <p:cNvSpPr>
            <a:spLocks noGrp="1"/>
          </p:cNvSpPr>
          <p:nvPr>
            <p:ph type="sldNum" sz="quarter" idx="12"/>
          </p:nvPr>
        </p:nvSpPr>
        <p:spPr/>
        <p:txBody>
          <a:bodyPr/>
          <a:lstStyle/>
          <a:p>
            <a:fld id="{C0635A5F-DDA7-F445-961E-0DDE6710064B}" type="slidenum">
              <a:rPr lang="en-US" smtClean="0"/>
              <a:t>‹#›</a:t>
            </a:fld>
            <a:endParaRPr lang="en-US"/>
          </a:p>
        </p:txBody>
      </p:sp>
      <p:pic>
        <p:nvPicPr>
          <p:cNvPr id="7" name="Picture 6" descr="TCWS_tag_pos_hi-re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199" y="148756"/>
            <a:ext cx="1367189" cy="341648"/>
          </a:xfrm>
          <a:prstGeom prst="rect">
            <a:avLst/>
          </a:prstGeom>
        </p:spPr>
      </p:pic>
    </p:spTree>
    <p:extLst>
      <p:ext uri="{BB962C8B-B14F-4D97-AF65-F5344CB8AC3E}">
        <p14:creationId xmlns:p14="http://schemas.microsoft.com/office/powerpoint/2010/main" val="29128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1600"/>
            </a:lvl1pPr>
            <a:lvl2pPr marL="511175" indent="-169863">
              <a:defRPr sz="1600"/>
            </a:lvl2pPr>
            <a:lvl3pPr marL="688975" indent="-177800">
              <a:defRPr sz="1600"/>
            </a:lvl3pPr>
            <a:lvl4pPr marL="858838" indent="-169863">
              <a:defRPr sz="1600"/>
            </a:lvl4pPr>
            <a:lvl5pPr marL="1030288" indent="-171450">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1600"/>
            </a:lvl1pPr>
            <a:lvl2pPr marL="511175" indent="-169863">
              <a:defRPr sz="1600"/>
            </a:lvl2pPr>
            <a:lvl3pPr marL="688975" indent="-177800">
              <a:defRPr sz="1600"/>
            </a:lvl3pPr>
            <a:lvl4pPr marL="858838" indent="-169863">
              <a:defRPr sz="1600"/>
            </a:lvl4pPr>
            <a:lvl5pPr marL="1084263" indent="-225425">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7E2B5ABF-9327-CD48-8262-9AC51694A8B2}" type="datetime1">
              <a:rPr lang="en-US" smtClean="0"/>
              <a:t>8/27/20</a:t>
            </a:fld>
            <a:endParaRPr lang="en-US"/>
          </a:p>
        </p:txBody>
      </p:sp>
      <p:sp>
        <p:nvSpPr>
          <p:cNvPr id="6" name="Footer Placeholder 5"/>
          <p:cNvSpPr>
            <a:spLocks noGrp="1"/>
          </p:cNvSpPr>
          <p:nvPr>
            <p:ph type="ftr" sz="quarter" idx="11"/>
          </p:nvPr>
        </p:nvSpPr>
        <p:spPr/>
        <p:txBody>
          <a:bodyPr/>
          <a:lstStyle/>
          <a:p>
            <a:r>
              <a:rPr lang="en-US" dirty="0">
                <a:solidFill>
                  <a:schemeClr val="tx2"/>
                </a:solidFill>
              </a:rPr>
              <a:t>The clear choice for water purification anywhere on Earth. </a:t>
            </a:r>
          </a:p>
        </p:txBody>
      </p:sp>
      <p:sp>
        <p:nvSpPr>
          <p:cNvPr id="7" name="Slide Number Placeholder 6"/>
          <p:cNvSpPr>
            <a:spLocks noGrp="1"/>
          </p:cNvSpPr>
          <p:nvPr>
            <p:ph type="sldNum" sz="quarter" idx="12"/>
          </p:nvPr>
        </p:nvSpPr>
        <p:spPr/>
        <p:txBody>
          <a:bodyPr/>
          <a:lstStyle/>
          <a:p>
            <a:fld id="{C0635A5F-DDA7-F445-961E-0DDE6710064B}" type="slidenum">
              <a:rPr lang="en-US" smtClean="0"/>
              <a:t>‹#›</a:t>
            </a:fld>
            <a:endParaRPr lang="en-US"/>
          </a:p>
        </p:txBody>
      </p:sp>
      <p:pic>
        <p:nvPicPr>
          <p:cNvPr id="8" name="Picture 7" descr="TCWS_tag_pos_hi-re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199" y="148756"/>
            <a:ext cx="1367189" cy="341648"/>
          </a:xfrm>
          <a:prstGeom prst="rect">
            <a:avLst/>
          </a:prstGeom>
        </p:spPr>
      </p:pic>
    </p:spTree>
    <p:extLst>
      <p:ext uri="{BB962C8B-B14F-4D97-AF65-F5344CB8AC3E}">
        <p14:creationId xmlns:p14="http://schemas.microsoft.com/office/powerpoint/2010/main" val="2034524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E6E3676-6167-BE4D-A053-8B0EE69E1FBA}" type="datetime1">
              <a:rPr lang="en-US" smtClean="0"/>
              <a:t>8/27/20</a:t>
            </a:fld>
            <a:endParaRPr lang="en-US"/>
          </a:p>
        </p:txBody>
      </p:sp>
      <p:sp>
        <p:nvSpPr>
          <p:cNvPr id="4" name="Footer Placeholder 3"/>
          <p:cNvSpPr>
            <a:spLocks noGrp="1"/>
          </p:cNvSpPr>
          <p:nvPr>
            <p:ph type="ftr" sz="quarter" idx="11"/>
          </p:nvPr>
        </p:nvSpPr>
        <p:spPr/>
        <p:txBody>
          <a:bodyPr/>
          <a:lstStyle/>
          <a:p>
            <a:r>
              <a:rPr lang="en-US">
                <a:solidFill>
                  <a:schemeClr val="tx2"/>
                </a:solidFill>
              </a:rPr>
              <a:t>The clear choice for water purification anywhere on Earth. </a:t>
            </a:r>
            <a:endParaRPr lang="en-US" dirty="0">
              <a:solidFill>
                <a:schemeClr val="tx2"/>
              </a:solidFill>
            </a:endParaRPr>
          </a:p>
        </p:txBody>
      </p:sp>
      <p:sp>
        <p:nvSpPr>
          <p:cNvPr id="5" name="Slide Number Placeholder 4"/>
          <p:cNvSpPr>
            <a:spLocks noGrp="1"/>
          </p:cNvSpPr>
          <p:nvPr>
            <p:ph type="sldNum" sz="quarter" idx="12"/>
          </p:nvPr>
        </p:nvSpPr>
        <p:spPr/>
        <p:txBody>
          <a:bodyPr/>
          <a:lstStyle/>
          <a:p>
            <a:fld id="{C0635A5F-DDA7-F445-961E-0DDE6710064B}" type="slidenum">
              <a:rPr lang="en-US" smtClean="0"/>
              <a:t>‹#›</a:t>
            </a:fld>
            <a:endParaRPr lang="en-US"/>
          </a:p>
        </p:txBody>
      </p:sp>
      <p:pic>
        <p:nvPicPr>
          <p:cNvPr id="6" name="Picture 5" descr="TCWS_tag_pos_hi-re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199" y="148756"/>
            <a:ext cx="1367189" cy="341648"/>
          </a:xfrm>
          <a:prstGeom prst="rect">
            <a:avLst/>
          </a:prstGeom>
        </p:spPr>
      </p:pic>
    </p:spTree>
    <p:extLst>
      <p:ext uri="{BB962C8B-B14F-4D97-AF65-F5344CB8AC3E}">
        <p14:creationId xmlns:p14="http://schemas.microsoft.com/office/powerpoint/2010/main" val="2793163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11F186D-7279-654F-87E5-E177C509AAEB}" type="datetime1">
              <a:rPr lang="en-US" smtClean="0"/>
              <a:t>8/27/20</a:t>
            </a:fld>
            <a:endParaRPr lang="en-US"/>
          </a:p>
        </p:txBody>
      </p:sp>
      <p:sp>
        <p:nvSpPr>
          <p:cNvPr id="4" name="Footer Placeholder 3"/>
          <p:cNvSpPr>
            <a:spLocks noGrp="1"/>
          </p:cNvSpPr>
          <p:nvPr>
            <p:ph type="ftr" sz="quarter" idx="11"/>
          </p:nvPr>
        </p:nvSpPr>
        <p:spPr/>
        <p:txBody>
          <a:bodyPr/>
          <a:lstStyle/>
          <a:p>
            <a:r>
              <a:rPr lang="en-US">
                <a:solidFill>
                  <a:schemeClr val="tx2"/>
                </a:solidFill>
              </a:rPr>
              <a:t>The clear choice for water purification anywhere on Earth. </a:t>
            </a:r>
            <a:endParaRPr lang="en-US" dirty="0">
              <a:solidFill>
                <a:schemeClr val="tx2"/>
              </a:solidFill>
            </a:endParaRPr>
          </a:p>
        </p:txBody>
      </p:sp>
      <p:sp>
        <p:nvSpPr>
          <p:cNvPr id="5" name="Slide Number Placeholder 4"/>
          <p:cNvSpPr>
            <a:spLocks noGrp="1"/>
          </p:cNvSpPr>
          <p:nvPr>
            <p:ph type="sldNum" sz="quarter" idx="12"/>
          </p:nvPr>
        </p:nvSpPr>
        <p:spPr/>
        <p:txBody>
          <a:bodyPr/>
          <a:lstStyle/>
          <a:p>
            <a:fld id="{C0635A5F-DDA7-F445-961E-0DDE6710064B}" type="slidenum">
              <a:rPr lang="en-US" smtClean="0"/>
              <a:t>‹#›</a:t>
            </a:fld>
            <a:endParaRPr lang="en-US"/>
          </a:p>
        </p:txBody>
      </p:sp>
      <p:pic>
        <p:nvPicPr>
          <p:cNvPr id="6" name="Picture 5" descr="TCWS_tag_pos_hi-re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199" y="148756"/>
            <a:ext cx="1367189" cy="341648"/>
          </a:xfrm>
          <a:prstGeom prst="rect">
            <a:avLst/>
          </a:prstGeom>
        </p:spPr>
      </p:pic>
    </p:spTree>
    <p:extLst>
      <p:ext uri="{BB962C8B-B14F-4D97-AF65-F5344CB8AC3E}">
        <p14:creationId xmlns:p14="http://schemas.microsoft.com/office/powerpoint/2010/main" val="283897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90AB883-ECC2-194E-9737-0F5F665D0975}" type="datetime1">
              <a:rPr lang="en-US" smtClean="0"/>
              <a:t>8/27/20</a:t>
            </a:fld>
            <a:endParaRPr lang="en-US"/>
          </a:p>
        </p:txBody>
      </p:sp>
      <p:sp>
        <p:nvSpPr>
          <p:cNvPr id="4" name="Footer Placeholder 3"/>
          <p:cNvSpPr>
            <a:spLocks noGrp="1"/>
          </p:cNvSpPr>
          <p:nvPr>
            <p:ph type="ftr" sz="quarter" idx="11"/>
          </p:nvPr>
        </p:nvSpPr>
        <p:spPr/>
        <p:txBody>
          <a:bodyPr/>
          <a:lstStyle/>
          <a:p>
            <a:r>
              <a:rPr lang="en-US">
                <a:solidFill>
                  <a:schemeClr val="tx2"/>
                </a:solidFill>
              </a:rPr>
              <a:t>The clear choice for water purification anywhere on Earth. </a:t>
            </a:r>
            <a:endParaRPr lang="en-US" dirty="0">
              <a:solidFill>
                <a:schemeClr val="tx2"/>
              </a:solidFill>
            </a:endParaRPr>
          </a:p>
        </p:txBody>
      </p:sp>
      <p:sp>
        <p:nvSpPr>
          <p:cNvPr id="5" name="Slide Number Placeholder 4"/>
          <p:cNvSpPr>
            <a:spLocks noGrp="1"/>
          </p:cNvSpPr>
          <p:nvPr>
            <p:ph type="sldNum" sz="quarter" idx="12"/>
          </p:nvPr>
        </p:nvSpPr>
        <p:spPr/>
        <p:txBody>
          <a:bodyPr/>
          <a:lstStyle/>
          <a:p>
            <a:fld id="{C0635A5F-DDA7-F445-961E-0DDE6710064B}" type="slidenum">
              <a:rPr lang="en-US" smtClean="0"/>
              <a:t>‹#›</a:t>
            </a:fld>
            <a:endParaRPr lang="en-US"/>
          </a:p>
        </p:txBody>
      </p:sp>
    </p:spTree>
    <p:extLst>
      <p:ext uri="{BB962C8B-B14F-4D97-AF65-F5344CB8AC3E}">
        <p14:creationId xmlns:p14="http://schemas.microsoft.com/office/powerpoint/2010/main" val="42567429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562441"/>
            <a:ext cx="9144000" cy="295558"/>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0" y="689188"/>
            <a:ext cx="9144000" cy="611751"/>
          </a:xfrm>
          <a:prstGeom prst="rect">
            <a:avLst/>
          </a:prstGeom>
          <a:solidFill>
            <a:schemeClr val="accent1"/>
          </a:solidFill>
        </p:spPr>
        <p:txBody>
          <a:bodyPr vert="horz" lIns="0" tIns="0" rIns="0" bIns="0" rtlCol="0" anchor="ctr" anchorCtr="0">
            <a:noAutofit/>
          </a:bodyPr>
          <a:lstStyle/>
          <a:p>
            <a:r>
              <a:rPr lang="en-US" dirty="0"/>
              <a:t>Click to edit Master title style</a:t>
            </a:r>
          </a:p>
        </p:txBody>
      </p:sp>
      <p:sp>
        <p:nvSpPr>
          <p:cNvPr id="3" name="Text Placeholder 2"/>
          <p:cNvSpPr>
            <a:spLocks noGrp="1"/>
          </p:cNvSpPr>
          <p:nvPr>
            <p:ph type="body" idx="1"/>
          </p:nvPr>
        </p:nvSpPr>
        <p:spPr>
          <a:xfrm>
            <a:off x="457200" y="1587455"/>
            <a:ext cx="8229600" cy="5002419"/>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625545"/>
            <a:ext cx="2133600" cy="232454"/>
          </a:xfrm>
          <a:prstGeom prst="rect">
            <a:avLst/>
          </a:prstGeom>
        </p:spPr>
        <p:txBody>
          <a:bodyPr vert="horz" lIns="0" tIns="0" rIns="0" bIns="0" rtlCol="0" anchor="t" anchorCtr="0"/>
          <a:lstStyle>
            <a:lvl1pPr algn="l">
              <a:defRPr sz="900">
                <a:solidFill>
                  <a:schemeClr val="tx1">
                    <a:tint val="75000"/>
                  </a:schemeClr>
                </a:solidFill>
              </a:defRPr>
            </a:lvl1pPr>
          </a:lstStyle>
          <a:p>
            <a:fld id="{C42AD5D5-A238-2B44-9B76-434C8291EC4B}" type="datetime1">
              <a:rPr lang="en-US" smtClean="0"/>
              <a:t>8/27/20</a:t>
            </a:fld>
            <a:endParaRPr lang="en-US" dirty="0"/>
          </a:p>
        </p:txBody>
      </p:sp>
      <p:sp>
        <p:nvSpPr>
          <p:cNvPr id="5" name="Footer Placeholder 4"/>
          <p:cNvSpPr>
            <a:spLocks noGrp="1"/>
          </p:cNvSpPr>
          <p:nvPr>
            <p:ph type="ftr" sz="quarter" idx="3"/>
          </p:nvPr>
        </p:nvSpPr>
        <p:spPr>
          <a:xfrm>
            <a:off x="2590800" y="6625545"/>
            <a:ext cx="3962400" cy="232454"/>
          </a:xfrm>
          <a:prstGeom prst="rect">
            <a:avLst/>
          </a:prstGeom>
        </p:spPr>
        <p:txBody>
          <a:bodyPr vert="horz" lIns="0" tIns="0" rIns="0" bIns="0" rtlCol="0" anchor="t" anchorCtr="0"/>
          <a:lstStyle>
            <a:lvl1pPr algn="ctr">
              <a:defRPr sz="1000" b="1">
                <a:solidFill>
                  <a:schemeClr val="tx1">
                    <a:tint val="75000"/>
                  </a:schemeClr>
                </a:solidFill>
                <a:latin typeface="Arial"/>
                <a:cs typeface="Arial"/>
              </a:defRPr>
            </a:lvl1pPr>
          </a:lstStyle>
          <a:p>
            <a:r>
              <a:rPr lang="en-US" dirty="0">
                <a:solidFill>
                  <a:schemeClr val="tx2"/>
                </a:solidFill>
              </a:rPr>
              <a:t>The clear choice for water purification anywhere on Earth. </a:t>
            </a:r>
          </a:p>
        </p:txBody>
      </p:sp>
      <p:sp>
        <p:nvSpPr>
          <p:cNvPr id="6" name="Slide Number Placeholder 5"/>
          <p:cNvSpPr>
            <a:spLocks noGrp="1"/>
          </p:cNvSpPr>
          <p:nvPr>
            <p:ph type="sldNum" sz="quarter" idx="4"/>
          </p:nvPr>
        </p:nvSpPr>
        <p:spPr>
          <a:xfrm>
            <a:off x="6553200" y="6625545"/>
            <a:ext cx="2133600" cy="232454"/>
          </a:xfrm>
          <a:prstGeom prst="rect">
            <a:avLst/>
          </a:prstGeom>
        </p:spPr>
        <p:txBody>
          <a:bodyPr vert="horz" lIns="0" tIns="0" rIns="0" bIns="0" rtlCol="0" anchor="t" anchorCtr="0"/>
          <a:lstStyle>
            <a:lvl1pPr algn="r">
              <a:defRPr sz="900">
                <a:solidFill>
                  <a:schemeClr val="tx1">
                    <a:tint val="75000"/>
                  </a:schemeClr>
                </a:solidFill>
                <a:latin typeface="Arial"/>
                <a:cs typeface="Arial"/>
              </a:defRPr>
            </a:lvl1pPr>
          </a:lstStyle>
          <a:p>
            <a:fld id="{C0635A5F-DDA7-F445-961E-0DDE6710064B}" type="slidenum">
              <a:rPr lang="en-US" smtClean="0"/>
              <a:pPr/>
              <a:t>‹#›</a:t>
            </a:fld>
            <a:endParaRPr lang="en-US"/>
          </a:p>
        </p:txBody>
      </p:sp>
      <p:sp>
        <p:nvSpPr>
          <p:cNvPr id="8" name="Footer Placeholder 5"/>
          <p:cNvSpPr txBox="1">
            <a:spLocks/>
          </p:cNvSpPr>
          <p:nvPr userDrawn="1"/>
        </p:nvSpPr>
        <p:spPr>
          <a:xfrm>
            <a:off x="6203950" y="6648450"/>
            <a:ext cx="533400" cy="200406"/>
          </a:xfrm>
          <a:prstGeom prst="rect">
            <a:avLst/>
          </a:prstGeom>
        </p:spPr>
        <p:txBody>
          <a:bodyPr vert="horz" lIns="0" tIns="0" rIns="0" bIns="0" rtlCol="0" anchor="t" anchorCtr="0"/>
          <a:lstStyle>
            <a:defPPr>
              <a:defRPr lang="en-US"/>
            </a:defPPr>
            <a:lvl1pPr marL="0" algn="ctr" defTabSz="457200" rtl="0" eaLnBrk="1" latinLnBrk="0" hangingPunct="1">
              <a:defRPr sz="90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baseline="30000" dirty="0">
                <a:solidFill>
                  <a:schemeClr val="tx2"/>
                </a:solidFill>
              </a:rPr>
              <a:t>TM</a:t>
            </a:r>
          </a:p>
        </p:txBody>
      </p:sp>
    </p:spTree>
    <p:extLst>
      <p:ext uri="{BB962C8B-B14F-4D97-AF65-F5344CB8AC3E}">
        <p14:creationId xmlns:p14="http://schemas.microsoft.com/office/powerpoint/2010/main" val="19347315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8" r:id="rId5"/>
    <p:sldLayoutId id="2147483659" r:id="rId6"/>
  </p:sldLayoutIdLst>
  <p:hf hdr="0"/>
  <p:txStyles>
    <p:titleStyle>
      <a:lvl1pPr marL="457200" indent="0" algn="l" defTabSz="457200" rtl="0" eaLnBrk="1" latinLnBrk="0" hangingPunct="1">
        <a:spcBef>
          <a:spcPct val="0"/>
        </a:spcBef>
        <a:buNone/>
        <a:defRPr sz="2400" kern="1200">
          <a:solidFill>
            <a:schemeClr val="bg1"/>
          </a:solidFill>
          <a:latin typeface="Arial"/>
          <a:ea typeface="+mj-ea"/>
          <a:cs typeface="Arial"/>
        </a:defRPr>
      </a:lvl1pPr>
    </p:titleStyle>
    <p:bodyStyle>
      <a:lvl1pPr marL="0" indent="0" algn="l" defTabSz="457200" rtl="0" eaLnBrk="1" latinLnBrk="0" hangingPunct="1">
        <a:spcBef>
          <a:spcPts val="1200"/>
        </a:spcBef>
        <a:buClr>
          <a:schemeClr val="accent4"/>
        </a:buClr>
        <a:buFontTx/>
        <a:buNone/>
        <a:defRPr sz="1600" kern="1200">
          <a:solidFill>
            <a:schemeClr val="accent6">
              <a:lumMod val="50000"/>
            </a:schemeClr>
          </a:solidFill>
          <a:latin typeface="Arial"/>
          <a:ea typeface="+mn-ea"/>
          <a:cs typeface="Arial"/>
        </a:defRPr>
      </a:lvl1pPr>
      <a:lvl2pPr marL="573088" indent="-231775" algn="l" defTabSz="457200" rtl="0" eaLnBrk="1" latinLnBrk="0" hangingPunct="1">
        <a:spcBef>
          <a:spcPts val="300"/>
        </a:spcBef>
        <a:buClr>
          <a:schemeClr val="accent4"/>
        </a:buClr>
        <a:buSzPct val="100000"/>
        <a:buFont typeface="Wingdings" charset="2"/>
        <a:buChar char="§"/>
        <a:defRPr sz="1400" kern="1200">
          <a:solidFill>
            <a:schemeClr val="accent6">
              <a:lumMod val="75000"/>
            </a:schemeClr>
          </a:solidFill>
          <a:latin typeface="Arial"/>
          <a:ea typeface="+mn-ea"/>
          <a:cs typeface="Arial"/>
        </a:defRPr>
      </a:lvl2pPr>
      <a:lvl3pPr marL="796925" indent="-217488" algn="l" defTabSz="457200" rtl="0" eaLnBrk="1" latinLnBrk="0" hangingPunct="1">
        <a:spcBef>
          <a:spcPts val="300"/>
        </a:spcBef>
        <a:buClrTx/>
        <a:buSzPct val="100000"/>
        <a:buFont typeface="Lucida Grande"/>
        <a:buChar char="–"/>
        <a:defRPr sz="1400" kern="1200">
          <a:solidFill>
            <a:schemeClr val="accent6">
              <a:lumMod val="75000"/>
            </a:schemeClr>
          </a:solidFill>
          <a:latin typeface="Arial"/>
          <a:ea typeface="+mn-ea"/>
          <a:cs typeface="Arial"/>
        </a:defRPr>
      </a:lvl3pPr>
      <a:lvl4pPr marL="1084263" indent="-287338" algn="l" defTabSz="457200" rtl="0" eaLnBrk="1" latinLnBrk="0" hangingPunct="1">
        <a:spcBef>
          <a:spcPts val="300"/>
        </a:spcBef>
        <a:buClrTx/>
        <a:buSzPct val="100000"/>
        <a:buFont typeface="Lucida Grande"/>
        <a:buChar char="–"/>
        <a:defRPr sz="1400" kern="1200">
          <a:solidFill>
            <a:schemeClr val="accent6">
              <a:lumMod val="75000"/>
            </a:schemeClr>
          </a:solidFill>
          <a:latin typeface="Arial"/>
          <a:ea typeface="+mn-ea"/>
          <a:cs typeface="Arial"/>
        </a:defRPr>
      </a:lvl4pPr>
      <a:lvl5pPr marL="1316038" indent="-231775" algn="l" defTabSz="457200" rtl="0" eaLnBrk="1" latinLnBrk="0" hangingPunct="1">
        <a:spcBef>
          <a:spcPts val="300"/>
        </a:spcBef>
        <a:buClrTx/>
        <a:buSzPct val="100000"/>
        <a:buFont typeface="Lucida Grande"/>
        <a:buChar char="–"/>
        <a:defRPr sz="1400" kern="1200">
          <a:solidFill>
            <a:schemeClr val="accent6">
              <a:lumMod val="7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1.tiff"/><Relationship Id="rId2" Type="http://schemas.openxmlformats.org/officeDocument/2006/relationships/image" Target="../media/image36.JPG"/><Relationship Id="rId1" Type="http://schemas.openxmlformats.org/officeDocument/2006/relationships/slideLayout" Target="../slideLayouts/slideLayout2.xml"/><Relationship Id="rId6" Type="http://schemas.openxmlformats.org/officeDocument/2006/relationships/image" Target="../media/image40.tiff"/><Relationship Id="rId5" Type="http://schemas.openxmlformats.org/officeDocument/2006/relationships/image" Target="../media/image39.tiff"/><Relationship Id="rId4" Type="http://schemas.openxmlformats.org/officeDocument/2006/relationships/image" Target="../media/image38.JPG"/></Relationships>
</file>

<file path=ppt/slides/_rels/slide19.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3.tif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tiff"/><Relationship Id="rId1" Type="http://schemas.openxmlformats.org/officeDocument/2006/relationships/slideLayout" Target="../slideLayouts/slideLayout4.xml"/><Relationship Id="rId4" Type="http://schemas.openxmlformats.org/officeDocument/2006/relationships/image" Target="../media/image46.tiff"/></Relationships>
</file>

<file path=ppt/slides/_rels/slide23.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0.tiff"/><Relationship Id="rId7" Type="http://schemas.openxmlformats.org/officeDocument/2006/relationships/image" Target="../media/image54.tiff"/><Relationship Id="rId2" Type="http://schemas.openxmlformats.org/officeDocument/2006/relationships/image" Target="../media/image49.tiff"/><Relationship Id="rId1" Type="http://schemas.openxmlformats.org/officeDocument/2006/relationships/slideLayout" Target="../slideLayouts/slideLayout4.xml"/><Relationship Id="rId6" Type="http://schemas.openxmlformats.org/officeDocument/2006/relationships/image" Target="../media/image53.tiff"/><Relationship Id="rId5" Type="http://schemas.openxmlformats.org/officeDocument/2006/relationships/image" Target="../media/image52.tiff"/><Relationship Id="rId4" Type="http://schemas.openxmlformats.org/officeDocument/2006/relationships/image" Target="../media/image51.tiff"/></Relationships>
</file>

<file path=ppt/slides/_rels/slide25.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55.tiff"/><Relationship Id="rId1" Type="http://schemas.openxmlformats.org/officeDocument/2006/relationships/slideLayout" Target="../slideLayouts/slideLayout4.xml"/><Relationship Id="rId6" Type="http://schemas.openxmlformats.org/officeDocument/2006/relationships/image" Target="../media/image58.tiff"/><Relationship Id="rId5" Type="http://schemas.openxmlformats.org/officeDocument/2006/relationships/image" Target="../media/image57.tiff"/><Relationship Id="rId4" Type="http://schemas.openxmlformats.org/officeDocument/2006/relationships/image" Target="../media/image56.tiff"/></Relationships>
</file>

<file path=ppt/slides/_rels/slide26.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image" Target="../media/image59.tiff"/><Relationship Id="rId1" Type="http://schemas.openxmlformats.org/officeDocument/2006/relationships/slideLayout" Target="../slideLayouts/slideLayout4.xml"/><Relationship Id="rId4" Type="http://schemas.openxmlformats.org/officeDocument/2006/relationships/image" Target="../media/image61.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62.tiff"/><Relationship Id="rId1" Type="http://schemas.openxmlformats.org/officeDocument/2006/relationships/slideLayout" Target="../slideLayouts/slideLayout4.xml"/><Relationship Id="rId6" Type="http://schemas.openxmlformats.org/officeDocument/2006/relationships/image" Target="../media/image52.tiff"/><Relationship Id="rId5" Type="http://schemas.openxmlformats.org/officeDocument/2006/relationships/image" Target="../media/image51.tiff"/><Relationship Id="rId4" Type="http://schemas.openxmlformats.org/officeDocument/2006/relationships/image" Target="../media/image50.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image" Target="../media/image63.tiff"/><Relationship Id="rId1" Type="http://schemas.openxmlformats.org/officeDocument/2006/relationships/slideLayout" Target="../slideLayouts/slideLayout4.xml"/><Relationship Id="rId6" Type="http://schemas.openxmlformats.org/officeDocument/2006/relationships/image" Target="../media/image67.tiff"/><Relationship Id="rId5" Type="http://schemas.openxmlformats.org/officeDocument/2006/relationships/image" Target="../media/image66.tiff"/><Relationship Id="rId4" Type="http://schemas.openxmlformats.org/officeDocument/2006/relationships/image" Target="../media/image65.tiff"/></Relationships>
</file>

<file path=ppt/slides/_rels/slide31.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image" Target="../media/image68.tiff"/><Relationship Id="rId1" Type="http://schemas.openxmlformats.org/officeDocument/2006/relationships/slideLayout" Target="../slideLayouts/slideLayout4.xml"/><Relationship Id="rId5" Type="http://schemas.openxmlformats.org/officeDocument/2006/relationships/image" Target="../media/image70.tiff"/><Relationship Id="rId4" Type="http://schemas.openxmlformats.org/officeDocument/2006/relationships/image" Target="../media/image69.tiff"/></Relationships>
</file>

<file path=ppt/slides/_rels/slide32.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image" Target="../media/image71.tiff"/><Relationship Id="rId1" Type="http://schemas.openxmlformats.org/officeDocument/2006/relationships/slideLayout" Target="../slideLayouts/slideLayout4.xml"/><Relationship Id="rId6" Type="http://schemas.openxmlformats.org/officeDocument/2006/relationships/image" Target="../media/image74.tiff"/><Relationship Id="rId5" Type="http://schemas.openxmlformats.org/officeDocument/2006/relationships/image" Target="../media/image73.tiff"/><Relationship Id="rId4" Type="http://schemas.openxmlformats.org/officeDocument/2006/relationships/image" Target="../media/image72.tiff"/></Relationships>
</file>

<file path=ppt/slides/_rels/slide4.xml.rels><?xml version="1.0" encoding="UTF-8" standalone="yes"?>
<Relationships xmlns="http://schemas.openxmlformats.org/package/2006/relationships"><Relationship Id="rId8" Type="http://schemas.openxmlformats.org/officeDocument/2006/relationships/image" Target="../media/image9.tiff"/><Relationship Id="rId13" Type="http://schemas.openxmlformats.org/officeDocument/2006/relationships/image" Target="../media/image14.tiff"/><Relationship Id="rId18" Type="http://schemas.openxmlformats.org/officeDocument/2006/relationships/image" Target="../media/image19.tiff"/><Relationship Id="rId3" Type="http://schemas.openxmlformats.org/officeDocument/2006/relationships/image" Target="../media/image4.tiff"/><Relationship Id="rId21" Type="http://schemas.openxmlformats.org/officeDocument/2006/relationships/image" Target="../media/image22.tiff"/><Relationship Id="rId7" Type="http://schemas.openxmlformats.org/officeDocument/2006/relationships/image" Target="../media/image8.tiff"/><Relationship Id="rId12" Type="http://schemas.openxmlformats.org/officeDocument/2006/relationships/image" Target="../media/image13.tiff"/><Relationship Id="rId17" Type="http://schemas.openxmlformats.org/officeDocument/2006/relationships/image" Target="../media/image18.tiff"/><Relationship Id="rId2" Type="http://schemas.openxmlformats.org/officeDocument/2006/relationships/image" Target="../media/image3.tiff"/><Relationship Id="rId16" Type="http://schemas.openxmlformats.org/officeDocument/2006/relationships/image" Target="../media/image17.tiff"/><Relationship Id="rId20" Type="http://schemas.openxmlformats.org/officeDocument/2006/relationships/image" Target="../media/image21.tiff"/><Relationship Id="rId1" Type="http://schemas.openxmlformats.org/officeDocument/2006/relationships/slideLayout" Target="../slideLayouts/slideLayout4.xml"/><Relationship Id="rId6" Type="http://schemas.openxmlformats.org/officeDocument/2006/relationships/image" Target="../media/image7.tiff"/><Relationship Id="rId11" Type="http://schemas.openxmlformats.org/officeDocument/2006/relationships/image" Target="../media/image12.tiff"/><Relationship Id="rId5" Type="http://schemas.openxmlformats.org/officeDocument/2006/relationships/image" Target="../media/image6.tiff"/><Relationship Id="rId15" Type="http://schemas.openxmlformats.org/officeDocument/2006/relationships/image" Target="../media/image16.tiff"/><Relationship Id="rId10" Type="http://schemas.openxmlformats.org/officeDocument/2006/relationships/image" Target="../media/image11.tiff"/><Relationship Id="rId19" Type="http://schemas.openxmlformats.org/officeDocument/2006/relationships/image" Target="../media/image20.tiff"/><Relationship Id="rId4" Type="http://schemas.openxmlformats.org/officeDocument/2006/relationships/image" Target="../media/image5.tiff"/><Relationship Id="rId9" Type="http://schemas.openxmlformats.org/officeDocument/2006/relationships/image" Target="../media/image10.tiff"/><Relationship Id="rId14" Type="http://schemas.openxmlformats.org/officeDocument/2006/relationships/image" Target="../media/image15.tiff"/><Relationship Id="rId22" Type="http://schemas.openxmlformats.org/officeDocument/2006/relationships/image" Target="../media/image23.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8EE1F4ED-7CEC-4548-A14D-0742F6887930}" type="datetime1">
              <a:rPr lang="en-US" smtClean="0"/>
              <a:t>8/27/20</a:t>
            </a:fld>
            <a:endParaRPr lang="en-US" dirty="0"/>
          </a:p>
        </p:txBody>
      </p:sp>
      <p:sp>
        <p:nvSpPr>
          <p:cNvPr id="9" name="Footer Placeholder 8"/>
          <p:cNvSpPr>
            <a:spLocks noGrp="1"/>
          </p:cNvSpPr>
          <p:nvPr>
            <p:ph type="ftr" sz="quarter" idx="11"/>
          </p:nvPr>
        </p:nvSpPr>
        <p:spPr/>
        <p:txBody>
          <a:bodyPr/>
          <a:lstStyle/>
          <a:p>
            <a:r>
              <a:rPr lang="en-US"/>
              <a:t>The clear choice for water purification anywhere on Earth. </a:t>
            </a:r>
          </a:p>
        </p:txBody>
      </p:sp>
      <p:sp>
        <p:nvSpPr>
          <p:cNvPr id="10" name="Slide Number Placeholder 9"/>
          <p:cNvSpPr>
            <a:spLocks noGrp="1"/>
          </p:cNvSpPr>
          <p:nvPr>
            <p:ph type="sldNum" sz="quarter" idx="12"/>
          </p:nvPr>
        </p:nvSpPr>
        <p:spPr/>
        <p:txBody>
          <a:bodyPr/>
          <a:lstStyle/>
          <a:p>
            <a:fld id="{C0635A5F-DDA7-F445-961E-0DDE6710064B}" type="slidenum">
              <a:rPr lang="en-US" smtClean="0"/>
              <a:t>1</a:t>
            </a:fld>
            <a:endParaRPr lang="en-US"/>
          </a:p>
        </p:txBody>
      </p:sp>
      <p:pic>
        <p:nvPicPr>
          <p:cNvPr id="5" name="Picture 4" descr="tc_waves_image_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3" y="270933"/>
            <a:ext cx="9144000" cy="6858000"/>
          </a:xfrm>
          <a:prstGeom prst="rect">
            <a:avLst/>
          </a:prstGeom>
        </p:spPr>
      </p:pic>
      <p:pic>
        <p:nvPicPr>
          <p:cNvPr id="7" name="Picture 6" descr="TCWS_tag_pos_hi-r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595297"/>
            <a:ext cx="4160520" cy="1039676"/>
          </a:xfrm>
          <a:prstGeom prst="rect">
            <a:avLst/>
          </a:prstGeom>
        </p:spPr>
      </p:pic>
      <p:sp>
        <p:nvSpPr>
          <p:cNvPr id="13" name="Title 1"/>
          <p:cNvSpPr txBox="1">
            <a:spLocks/>
          </p:cNvSpPr>
          <p:nvPr/>
        </p:nvSpPr>
        <p:spPr>
          <a:xfrm>
            <a:off x="685800" y="2153066"/>
            <a:ext cx="4804859" cy="1641745"/>
          </a:xfrm>
          <a:prstGeom prst="rect">
            <a:avLst/>
          </a:prstGeom>
          <a:solidFill>
            <a:schemeClr val="accent1"/>
          </a:solidFill>
          <a:ln>
            <a:noFill/>
          </a:ln>
        </p:spPr>
        <p:txBody>
          <a:bodyPr vert="horz" lIns="0" tIns="228600" rIns="0" bIns="0" rtlCol="0" anchor="t" anchorCtr="0">
            <a:noAutofit/>
          </a:bodyPr>
          <a:lstStyle>
            <a:lvl1pPr marL="285750" indent="0" algn="l" defTabSz="457200" rtl="0" eaLnBrk="1" latinLnBrk="0" hangingPunct="1">
              <a:spcBef>
                <a:spcPct val="0"/>
              </a:spcBef>
              <a:buNone/>
              <a:defRPr sz="2400" b="1" kern="1200">
                <a:solidFill>
                  <a:schemeClr val="bg1"/>
                </a:solidFill>
                <a:latin typeface="Arial"/>
                <a:ea typeface="+mj-ea"/>
                <a:cs typeface="Arial"/>
              </a:defRPr>
            </a:lvl1pPr>
          </a:lstStyle>
          <a:p>
            <a:r>
              <a:rPr lang="en-US" dirty="0"/>
              <a:t>FORCE FIELD</a:t>
            </a:r>
            <a:r>
              <a:rPr lang="en-US" baseline="30000" dirty="0"/>
              <a:t>TM</a:t>
            </a:r>
            <a:br>
              <a:rPr lang="en-US" dirty="0"/>
            </a:br>
            <a:r>
              <a:rPr lang="en-US" dirty="0"/>
              <a:t>FILTER TECHNOLOGY</a:t>
            </a:r>
          </a:p>
        </p:txBody>
      </p:sp>
      <p:sp>
        <p:nvSpPr>
          <p:cNvPr id="14" name="Subtitle 2"/>
          <p:cNvSpPr txBox="1">
            <a:spLocks/>
          </p:cNvSpPr>
          <p:nvPr/>
        </p:nvSpPr>
        <p:spPr>
          <a:xfrm>
            <a:off x="685800" y="3268158"/>
            <a:ext cx="4804859" cy="526654"/>
          </a:xfrm>
          <a:prstGeom prst="rect">
            <a:avLst/>
          </a:prstGeom>
          <a:ln>
            <a:noFill/>
          </a:ln>
        </p:spPr>
        <p:txBody>
          <a:bodyPr vert="horz" lIns="0" tIns="0" rIns="0" bIns="0" rtlCol="0">
            <a:noAutofit/>
          </a:bodyPr>
          <a:lstStyle>
            <a:lvl1pPr marL="285750" indent="0" algn="l" defTabSz="457200" rtl="0" eaLnBrk="1" latinLnBrk="0" hangingPunct="1">
              <a:spcBef>
                <a:spcPts val="1200"/>
              </a:spcBef>
              <a:buClr>
                <a:schemeClr val="accent4"/>
              </a:buClr>
              <a:buFontTx/>
              <a:buNone/>
              <a:defRPr sz="1600" kern="1200">
                <a:solidFill>
                  <a:srgbClr val="FFFFFF"/>
                </a:solidFill>
                <a:latin typeface="Arial"/>
                <a:ea typeface="+mn-ea"/>
                <a:cs typeface="Arial"/>
              </a:defRPr>
            </a:lvl1pPr>
            <a:lvl2pPr marL="457200" indent="0" algn="ctr" defTabSz="457200" rtl="0" eaLnBrk="1" latinLnBrk="0" hangingPunct="1">
              <a:spcBef>
                <a:spcPts val="300"/>
              </a:spcBef>
              <a:buClr>
                <a:schemeClr val="accent4"/>
              </a:buClr>
              <a:buSzPct val="100000"/>
              <a:buFont typeface="Wingdings" charset="2"/>
              <a:buNone/>
              <a:defRPr sz="1400" kern="1200">
                <a:solidFill>
                  <a:schemeClr val="tx1">
                    <a:tint val="75000"/>
                  </a:schemeClr>
                </a:solidFill>
                <a:latin typeface="Arial"/>
                <a:ea typeface="+mn-ea"/>
                <a:cs typeface="Arial"/>
              </a:defRPr>
            </a:lvl2pPr>
            <a:lvl3pPr marL="914400" indent="0" algn="ctr" defTabSz="457200" rtl="0" eaLnBrk="1" latinLnBrk="0" hangingPunct="1">
              <a:spcBef>
                <a:spcPts val="300"/>
              </a:spcBef>
              <a:buClrTx/>
              <a:buSzPct val="100000"/>
              <a:buFont typeface="Lucida Grande"/>
              <a:buNone/>
              <a:defRPr sz="1400" kern="1200">
                <a:solidFill>
                  <a:schemeClr val="tx1">
                    <a:tint val="75000"/>
                  </a:schemeClr>
                </a:solidFill>
                <a:latin typeface="Arial"/>
                <a:ea typeface="+mn-ea"/>
                <a:cs typeface="Arial"/>
              </a:defRPr>
            </a:lvl3pPr>
            <a:lvl4pPr marL="1371600" indent="0" algn="ctr" defTabSz="457200" rtl="0" eaLnBrk="1" latinLnBrk="0" hangingPunct="1">
              <a:spcBef>
                <a:spcPts val="300"/>
              </a:spcBef>
              <a:buClrTx/>
              <a:buSzPct val="100000"/>
              <a:buFont typeface="Lucida Grande"/>
              <a:buNone/>
              <a:defRPr sz="1400" kern="1200">
                <a:solidFill>
                  <a:schemeClr val="tx1">
                    <a:tint val="75000"/>
                  </a:schemeClr>
                </a:solidFill>
                <a:latin typeface="Arial"/>
                <a:ea typeface="+mn-ea"/>
                <a:cs typeface="Arial"/>
              </a:defRPr>
            </a:lvl4pPr>
            <a:lvl5pPr marL="1828800" indent="0" algn="ctr" defTabSz="457200" rtl="0" eaLnBrk="1" latinLnBrk="0" hangingPunct="1">
              <a:spcBef>
                <a:spcPts val="300"/>
              </a:spcBef>
              <a:buClrTx/>
              <a:buSzPct val="100000"/>
              <a:buFont typeface="Lucida Grande"/>
              <a:buNone/>
              <a:defRPr sz="14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a:t>2020</a:t>
            </a:r>
            <a:endParaRPr lang="en-US" dirty="0"/>
          </a:p>
        </p:txBody>
      </p:sp>
    </p:spTree>
    <p:extLst>
      <p:ext uri="{BB962C8B-B14F-4D97-AF65-F5344CB8AC3E}">
        <p14:creationId xmlns:p14="http://schemas.microsoft.com/office/powerpoint/2010/main" val="2474988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Comparative Technologies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89694875"/>
              </p:ext>
            </p:extLst>
          </p:nvPr>
        </p:nvGraphicFramePr>
        <p:xfrm>
          <a:off x="457200" y="2196895"/>
          <a:ext cx="8229600" cy="3452220"/>
        </p:xfrm>
        <a:graphic>
          <a:graphicData uri="http://schemas.openxmlformats.org/drawingml/2006/table">
            <a:tbl>
              <a:tblPr firstRow="1" bandRow="1">
                <a:tableStyleId>{912C8C85-51F0-491E-9774-3900AFEF0FD7}</a:tableStyleId>
              </a:tblPr>
              <a:tblGrid>
                <a:gridCol w="1557363">
                  <a:extLst>
                    <a:ext uri="{9D8B030D-6E8A-4147-A177-3AD203B41FA5}">
                      <a16:colId xmlns:a16="http://schemas.microsoft.com/office/drawing/2014/main" val="20000"/>
                    </a:ext>
                  </a:extLst>
                </a:gridCol>
                <a:gridCol w="1357641">
                  <a:extLst>
                    <a:ext uri="{9D8B030D-6E8A-4147-A177-3AD203B41FA5}">
                      <a16:colId xmlns:a16="http://schemas.microsoft.com/office/drawing/2014/main" val="20001"/>
                    </a:ext>
                  </a:extLst>
                </a:gridCol>
                <a:gridCol w="562033">
                  <a:extLst>
                    <a:ext uri="{9D8B030D-6E8A-4147-A177-3AD203B41FA5}">
                      <a16:colId xmlns:a16="http://schemas.microsoft.com/office/drawing/2014/main" val="20002"/>
                    </a:ext>
                  </a:extLst>
                </a:gridCol>
                <a:gridCol w="547436">
                  <a:extLst>
                    <a:ext uri="{9D8B030D-6E8A-4147-A177-3AD203B41FA5}">
                      <a16:colId xmlns:a16="http://schemas.microsoft.com/office/drawing/2014/main" val="20003"/>
                    </a:ext>
                  </a:extLst>
                </a:gridCol>
                <a:gridCol w="547436">
                  <a:extLst>
                    <a:ext uri="{9D8B030D-6E8A-4147-A177-3AD203B41FA5}">
                      <a16:colId xmlns:a16="http://schemas.microsoft.com/office/drawing/2014/main" val="20004"/>
                    </a:ext>
                  </a:extLst>
                </a:gridCol>
                <a:gridCol w="547435">
                  <a:extLst>
                    <a:ext uri="{9D8B030D-6E8A-4147-A177-3AD203B41FA5}">
                      <a16:colId xmlns:a16="http://schemas.microsoft.com/office/drawing/2014/main" val="20005"/>
                    </a:ext>
                  </a:extLst>
                </a:gridCol>
                <a:gridCol w="1080273">
                  <a:extLst>
                    <a:ext uri="{9D8B030D-6E8A-4147-A177-3AD203B41FA5}">
                      <a16:colId xmlns:a16="http://schemas.microsoft.com/office/drawing/2014/main" val="20006"/>
                    </a:ext>
                  </a:extLst>
                </a:gridCol>
                <a:gridCol w="1043778">
                  <a:extLst>
                    <a:ext uri="{9D8B030D-6E8A-4147-A177-3AD203B41FA5}">
                      <a16:colId xmlns:a16="http://schemas.microsoft.com/office/drawing/2014/main" val="20007"/>
                    </a:ext>
                  </a:extLst>
                </a:gridCol>
                <a:gridCol w="986205">
                  <a:extLst>
                    <a:ext uri="{9D8B030D-6E8A-4147-A177-3AD203B41FA5}">
                      <a16:colId xmlns:a16="http://schemas.microsoft.com/office/drawing/2014/main" val="20008"/>
                    </a:ext>
                  </a:extLst>
                </a:gridCol>
              </a:tblGrid>
              <a:tr h="36690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b="1" i="0" u="none" strike="noStrike" kern="1200" baseline="0" dirty="0">
                          <a:solidFill>
                            <a:schemeClr val="bg1"/>
                          </a:solidFill>
                          <a:latin typeface="Arial"/>
                          <a:ea typeface="+mn-ea"/>
                          <a:cs typeface="Arial"/>
                        </a:rPr>
                        <a:t>Contaminants</a:t>
                      </a:r>
                      <a:endParaRPr lang="en-US" sz="1000" b="1" dirty="0">
                        <a:latin typeface="Arial"/>
                        <a:cs typeface="Arial"/>
                      </a:endParaRP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solidFill>
                      <a:schemeClr val="accent6">
                        <a:lumMod val="50000"/>
                      </a:schemeClr>
                    </a:solidFill>
                  </a:tcPr>
                </a:tc>
                <a:tc>
                  <a:txBody>
                    <a:bodyPr/>
                    <a:lstStyle/>
                    <a:p>
                      <a:pPr algn="ctr"/>
                      <a:r>
                        <a:rPr lang="en-US" sz="1000" b="1" dirty="0">
                          <a:latin typeface="Arial"/>
                          <a:cs typeface="Arial"/>
                        </a:rPr>
                        <a:t>Force </a:t>
                      </a:r>
                      <a:r>
                        <a:rPr lang="en-US" sz="1000" b="1" dirty="0" err="1">
                          <a:latin typeface="Arial"/>
                          <a:cs typeface="Arial"/>
                        </a:rPr>
                        <a:t>Field</a:t>
                      </a:r>
                      <a:r>
                        <a:rPr lang="en-US" sz="1000" b="0" baseline="30000" dirty="0" err="1">
                          <a:latin typeface="Arial"/>
                          <a:cs typeface="Arial"/>
                        </a:rPr>
                        <a:t>TM</a:t>
                      </a:r>
                      <a:r>
                        <a:rPr lang="en-US" sz="1000" b="1" dirty="0">
                          <a:latin typeface="Arial"/>
                          <a:cs typeface="Arial"/>
                        </a:rPr>
                        <a:t> Pac Technology</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solidFill>
                      <a:schemeClr val="accent5"/>
                    </a:solidFill>
                  </a:tcPr>
                </a:tc>
                <a:tc>
                  <a:txBody>
                    <a:bodyPr/>
                    <a:lstStyle/>
                    <a:p>
                      <a:pPr algn="ctr"/>
                      <a:r>
                        <a:rPr lang="en-US" sz="1000" b="1" dirty="0">
                          <a:latin typeface="Arial"/>
                          <a:cs typeface="Arial"/>
                        </a:rPr>
                        <a:t>RO</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algn="ctr"/>
                      <a:r>
                        <a:rPr lang="en-US" sz="1000" b="1" dirty="0">
                          <a:latin typeface="Arial"/>
                          <a:cs typeface="Arial"/>
                        </a:rPr>
                        <a:t>NF</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algn="ctr"/>
                      <a:r>
                        <a:rPr lang="en-US" sz="1000" b="1" dirty="0">
                          <a:latin typeface="Arial"/>
                          <a:cs typeface="Arial"/>
                        </a:rPr>
                        <a:t>UF</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algn="ctr"/>
                      <a:r>
                        <a:rPr lang="en-US" sz="1000" b="1" dirty="0">
                          <a:latin typeface="Arial"/>
                          <a:cs typeface="Arial"/>
                        </a:rPr>
                        <a:t>MF</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algn="ctr"/>
                      <a:r>
                        <a:rPr lang="en-US" sz="1000" b="1" dirty="0">
                          <a:latin typeface="Arial"/>
                          <a:cs typeface="Arial"/>
                        </a:rPr>
                        <a:t>Particulates</a:t>
                      </a:r>
                      <a:br>
                        <a:rPr lang="en-US" sz="1000" b="1" dirty="0">
                          <a:latin typeface="Arial"/>
                          <a:cs typeface="Arial"/>
                        </a:rPr>
                      </a:br>
                      <a:r>
                        <a:rPr lang="en-US" sz="1000" b="1" dirty="0">
                          <a:latin typeface="Arial"/>
                          <a:cs typeface="Arial"/>
                        </a:rPr>
                        <a:t>Cartridges</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algn="ctr"/>
                      <a:r>
                        <a:rPr lang="en-US" sz="1000" b="1" dirty="0">
                          <a:latin typeface="Arial"/>
                          <a:cs typeface="Arial"/>
                        </a:rPr>
                        <a:t>Carbon Block</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algn="ctr"/>
                      <a:r>
                        <a:rPr lang="en-US" sz="1000" b="1" dirty="0">
                          <a:latin typeface="Arial"/>
                          <a:cs typeface="Arial"/>
                        </a:rPr>
                        <a:t>Ultra</a:t>
                      </a:r>
                      <a:r>
                        <a:rPr lang="en-US" sz="1000" b="1" baseline="0" dirty="0">
                          <a:latin typeface="Arial"/>
                          <a:cs typeface="Arial"/>
                        </a:rPr>
                        <a:t> Violet</a:t>
                      </a:r>
                      <a:endParaRPr lang="en-US" sz="1000" b="1" dirty="0">
                        <a:latin typeface="Arial"/>
                        <a:cs typeface="Arial"/>
                      </a:endParaRP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extLst>
                  <a:ext uri="{0D108BD9-81ED-4DB2-BD59-A6C34878D82A}">
                    <a16:rowId xmlns:a16="http://schemas.microsoft.com/office/drawing/2014/main" val="10000"/>
                  </a:ext>
                </a:extLst>
              </a:tr>
              <a:tr h="305598">
                <a:tc>
                  <a:txBody>
                    <a:bodyPr/>
                    <a:lstStyle/>
                    <a:p>
                      <a:r>
                        <a:rPr lang="en-US" sz="1000" b="0" i="0" u="none" strike="noStrike" kern="1200" baseline="0" dirty="0">
                          <a:solidFill>
                            <a:schemeClr val="accent6">
                              <a:lumMod val="50000"/>
                            </a:schemeClr>
                          </a:solidFill>
                          <a:latin typeface="Arial"/>
                          <a:ea typeface="+mn-ea"/>
                          <a:cs typeface="Arial"/>
                        </a:rPr>
                        <a:t>Dissolved Salts</a:t>
                      </a:r>
                      <a:endParaRPr lang="en-US" sz="1000" b="0" dirty="0">
                        <a:solidFill>
                          <a:schemeClr val="accent6">
                            <a:lumMod val="50000"/>
                          </a:schemeClr>
                        </a:solidFill>
                        <a:latin typeface="Arial"/>
                        <a:cs typeface="Arial"/>
                      </a:endParaRP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
                          <a:schemeClr val="accent5"/>
                        </a:buClr>
                        <a:buSzPct val="100000"/>
                        <a:buFontTx/>
                        <a:buNone/>
                        <a:tabLst/>
                        <a:defRPr/>
                      </a:pPr>
                      <a:endParaRPr lang="en-US" sz="1200" b="0" i="0" u="none" strike="noStrike" kern="1200" baseline="0" dirty="0">
                        <a:solidFill>
                          <a:schemeClr val="accent5"/>
                        </a:solidFill>
                        <a:latin typeface="+mn-lt"/>
                        <a:ea typeface="+mn-ea"/>
                        <a:cs typeface="+mn-cs"/>
                      </a:endParaRP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accent6">
                              <a:lumMod val="60000"/>
                              <a:lumOff val="40000"/>
                            </a:schemeClr>
                          </a:solidFill>
                          <a:latin typeface="+mn-lt"/>
                          <a:ea typeface="+mn-ea"/>
                          <a:cs typeface="+mn-cs"/>
                        </a:rPr>
                        <a:t>■</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algn="ctr"/>
                      <a:endParaRPr lang="en-US" sz="1000" b="0" dirty="0">
                        <a:latin typeface="Arial"/>
                        <a:cs typeface="Arial"/>
                      </a:endParaRP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algn="ctr"/>
                      <a:endParaRPr lang="en-US" sz="1000" b="0">
                        <a:latin typeface="Arial"/>
                        <a:cs typeface="Arial"/>
                      </a:endParaRP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algn="ctr"/>
                      <a:endParaRPr lang="en-US" sz="1000" b="0" dirty="0">
                        <a:latin typeface="Arial"/>
                        <a:cs typeface="Arial"/>
                      </a:endParaRP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algn="ctr"/>
                      <a:endParaRPr lang="en-US" sz="1000" b="0" dirty="0">
                        <a:latin typeface="Arial"/>
                        <a:cs typeface="Arial"/>
                      </a:endParaRP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algn="ctr"/>
                      <a:endParaRPr lang="en-US" sz="1000" b="0" dirty="0">
                        <a:latin typeface="Arial"/>
                        <a:cs typeface="Arial"/>
                      </a:endParaRP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algn="ctr"/>
                      <a:endParaRPr lang="en-US" sz="1000" b="0">
                        <a:latin typeface="Arial"/>
                        <a:cs typeface="Arial"/>
                      </a:endParaRP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extLst>
                  <a:ext uri="{0D108BD9-81ED-4DB2-BD59-A6C34878D82A}">
                    <a16:rowId xmlns:a16="http://schemas.microsoft.com/office/drawing/2014/main" val="10001"/>
                  </a:ext>
                </a:extLst>
              </a:tr>
              <a:tr h="305598">
                <a:tc>
                  <a:txBody>
                    <a:bodyPr/>
                    <a:lstStyle/>
                    <a:p>
                      <a:r>
                        <a:rPr lang="en-US" sz="1000" b="0" i="0" u="none" strike="noStrike" kern="1200" baseline="0" dirty="0">
                          <a:solidFill>
                            <a:schemeClr val="accent6">
                              <a:lumMod val="50000"/>
                            </a:schemeClr>
                          </a:solidFill>
                          <a:latin typeface="Arial"/>
                          <a:ea typeface="+mn-ea"/>
                          <a:cs typeface="Arial"/>
                        </a:rPr>
                        <a:t>Endotoxin</a:t>
                      </a:r>
                      <a:endParaRPr lang="en-US" sz="1000" b="0" dirty="0">
                        <a:solidFill>
                          <a:schemeClr val="accent6">
                            <a:lumMod val="50000"/>
                          </a:schemeClr>
                        </a:solidFill>
                        <a:latin typeface="Arial"/>
                        <a:cs typeface="Arial"/>
                      </a:endParaRP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accent5"/>
                          </a:solidFill>
                          <a:latin typeface="+mn-lt"/>
                          <a:ea typeface="+mn-ea"/>
                          <a:cs typeface="+mn-cs"/>
                        </a:rPr>
                        <a:t>■</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accent6">
                              <a:lumMod val="60000"/>
                              <a:lumOff val="40000"/>
                            </a:schemeClr>
                          </a:solidFill>
                          <a:latin typeface="+mn-lt"/>
                          <a:ea typeface="+mn-ea"/>
                          <a:cs typeface="+mn-cs"/>
                        </a:rPr>
                        <a:t>■</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accent6">
                              <a:lumMod val="60000"/>
                              <a:lumOff val="40000"/>
                            </a:schemeClr>
                          </a:solidFill>
                          <a:latin typeface="+mn-lt"/>
                          <a:ea typeface="+mn-ea"/>
                          <a:cs typeface="+mn-cs"/>
                        </a:rPr>
                        <a:t>■</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accent6">
                              <a:lumMod val="60000"/>
                              <a:lumOff val="40000"/>
                            </a:schemeClr>
                          </a:solidFill>
                          <a:latin typeface="+mn-lt"/>
                          <a:ea typeface="+mn-ea"/>
                          <a:cs typeface="+mn-cs"/>
                        </a:rPr>
                        <a:t>■</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accent6">
                              <a:lumMod val="60000"/>
                              <a:lumOff val="40000"/>
                            </a:schemeClr>
                          </a:solidFill>
                          <a:latin typeface="+mn-lt"/>
                          <a:ea typeface="+mn-ea"/>
                          <a:cs typeface="+mn-cs"/>
                        </a:rPr>
                        <a:t>■</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accent6">
                              <a:lumMod val="60000"/>
                              <a:lumOff val="40000"/>
                            </a:schemeClr>
                          </a:solidFill>
                          <a:latin typeface="+mn-lt"/>
                          <a:ea typeface="+mn-ea"/>
                          <a:cs typeface="+mn-cs"/>
                        </a:rPr>
                        <a:t>■</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algn="ctr"/>
                      <a:endParaRPr lang="en-US" sz="1200" b="0">
                        <a:solidFill>
                          <a:schemeClr val="accent6">
                            <a:lumMod val="60000"/>
                            <a:lumOff val="40000"/>
                          </a:schemeClr>
                        </a:solidFill>
                        <a:latin typeface="Arial"/>
                        <a:cs typeface="Arial"/>
                      </a:endParaRP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algn="ctr"/>
                      <a:endParaRPr lang="en-US" sz="1200" b="0">
                        <a:solidFill>
                          <a:schemeClr val="accent6">
                            <a:lumMod val="60000"/>
                            <a:lumOff val="40000"/>
                          </a:schemeClr>
                        </a:solidFill>
                        <a:latin typeface="Arial"/>
                        <a:cs typeface="Arial"/>
                      </a:endParaRP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extLst>
                  <a:ext uri="{0D108BD9-81ED-4DB2-BD59-A6C34878D82A}">
                    <a16:rowId xmlns:a16="http://schemas.microsoft.com/office/drawing/2014/main" val="10002"/>
                  </a:ext>
                </a:extLst>
              </a:tr>
              <a:tr h="305598">
                <a:tc>
                  <a:txBody>
                    <a:bodyPr/>
                    <a:lstStyle/>
                    <a:p>
                      <a:r>
                        <a:rPr lang="en-US" sz="1000" b="0" i="0" u="none" strike="noStrike" kern="1200" baseline="0" dirty="0">
                          <a:solidFill>
                            <a:schemeClr val="accent6">
                              <a:lumMod val="50000"/>
                            </a:schemeClr>
                          </a:solidFill>
                          <a:latin typeface="Arial"/>
                          <a:ea typeface="+mn-ea"/>
                          <a:cs typeface="Arial"/>
                        </a:rPr>
                        <a:t>Virus</a:t>
                      </a:r>
                      <a:endParaRPr lang="en-US" sz="1000" b="0" dirty="0">
                        <a:solidFill>
                          <a:schemeClr val="accent6">
                            <a:lumMod val="50000"/>
                          </a:schemeClr>
                        </a:solidFill>
                        <a:latin typeface="Arial"/>
                        <a:cs typeface="Arial"/>
                      </a:endParaRP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accent5"/>
                          </a:solidFill>
                          <a:latin typeface="+mn-lt"/>
                          <a:ea typeface="+mn-ea"/>
                          <a:cs typeface="+mn-cs"/>
                        </a:rPr>
                        <a:t>■</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accent6">
                              <a:lumMod val="60000"/>
                              <a:lumOff val="40000"/>
                            </a:schemeClr>
                          </a:solidFill>
                          <a:latin typeface="+mn-lt"/>
                          <a:ea typeface="+mn-ea"/>
                          <a:cs typeface="+mn-cs"/>
                        </a:rPr>
                        <a:t>■</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accent6">
                              <a:lumMod val="60000"/>
                              <a:lumOff val="40000"/>
                            </a:schemeClr>
                          </a:solidFill>
                          <a:latin typeface="+mn-lt"/>
                          <a:ea typeface="+mn-ea"/>
                          <a:cs typeface="+mn-cs"/>
                        </a:rPr>
                        <a:t>■</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accent6">
                            <a:lumMod val="60000"/>
                            <a:lumOff val="40000"/>
                          </a:schemeClr>
                        </a:solidFill>
                        <a:latin typeface="+mn-lt"/>
                        <a:ea typeface="+mn-ea"/>
                        <a:cs typeface="+mn-cs"/>
                      </a:endParaRP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accent6">
                            <a:lumMod val="60000"/>
                            <a:lumOff val="40000"/>
                          </a:schemeClr>
                        </a:solidFill>
                        <a:latin typeface="+mn-lt"/>
                        <a:ea typeface="+mn-ea"/>
                        <a:cs typeface="+mn-cs"/>
                      </a:endParaRP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accent6">
                            <a:lumMod val="60000"/>
                            <a:lumOff val="40000"/>
                          </a:schemeClr>
                        </a:solidFill>
                        <a:latin typeface="+mn-lt"/>
                        <a:ea typeface="+mn-ea"/>
                        <a:cs typeface="+mn-cs"/>
                      </a:endParaRP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algn="ctr"/>
                      <a:endParaRPr lang="en-US" sz="1200" b="0">
                        <a:solidFill>
                          <a:schemeClr val="accent6">
                            <a:lumMod val="60000"/>
                            <a:lumOff val="40000"/>
                          </a:schemeClr>
                        </a:solidFill>
                        <a:latin typeface="Arial"/>
                        <a:cs typeface="Arial"/>
                      </a:endParaRP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accent6">
                              <a:lumMod val="60000"/>
                              <a:lumOff val="40000"/>
                            </a:schemeClr>
                          </a:solidFill>
                          <a:latin typeface="+mn-lt"/>
                          <a:ea typeface="+mn-ea"/>
                          <a:cs typeface="+mn-cs"/>
                        </a:rPr>
                        <a:t>■</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extLst>
                  <a:ext uri="{0D108BD9-81ED-4DB2-BD59-A6C34878D82A}">
                    <a16:rowId xmlns:a16="http://schemas.microsoft.com/office/drawing/2014/main" val="10003"/>
                  </a:ext>
                </a:extLst>
              </a:tr>
              <a:tr h="305598">
                <a:tc>
                  <a:txBody>
                    <a:bodyPr/>
                    <a:lstStyle/>
                    <a:p>
                      <a:r>
                        <a:rPr lang="en-US" sz="1000" b="0" i="0" u="none" strike="noStrike" kern="1200" baseline="0" dirty="0">
                          <a:solidFill>
                            <a:schemeClr val="accent6">
                              <a:lumMod val="50000"/>
                            </a:schemeClr>
                          </a:solidFill>
                          <a:latin typeface="Arial"/>
                          <a:ea typeface="+mn-ea"/>
                          <a:cs typeface="Arial"/>
                        </a:rPr>
                        <a:t>Bacteria</a:t>
                      </a:r>
                      <a:endParaRPr lang="en-US" sz="1000" b="0" dirty="0">
                        <a:solidFill>
                          <a:schemeClr val="accent6">
                            <a:lumMod val="50000"/>
                          </a:schemeClr>
                        </a:solidFill>
                        <a:latin typeface="Arial"/>
                        <a:cs typeface="Arial"/>
                      </a:endParaRP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accent5"/>
                          </a:solidFill>
                          <a:latin typeface="+mn-lt"/>
                          <a:ea typeface="+mn-ea"/>
                          <a:cs typeface="+mn-cs"/>
                        </a:rPr>
                        <a:t>■</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accent6">
                              <a:lumMod val="60000"/>
                              <a:lumOff val="40000"/>
                            </a:schemeClr>
                          </a:solidFill>
                          <a:latin typeface="+mn-lt"/>
                          <a:ea typeface="+mn-ea"/>
                          <a:cs typeface="+mn-cs"/>
                        </a:rPr>
                        <a:t>■</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accent6">
                              <a:lumMod val="60000"/>
                              <a:lumOff val="40000"/>
                            </a:schemeClr>
                          </a:solidFill>
                          <a:latin typeface="+mn-lt"/>
                          <a:ea typeface="+mn-ea"/>
                          <a:cs typeface="+mn-cs"/>
                        </a:rPr>
                        <a:t>■</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accent6">
                              <a:lumMod val="60000"/>
                              <a:lumOff val="40000"/>
                            </a:schemeClr>
                          </a:solidFill>
                          <a:latin typeface="+mn-lt"/>
                          <a:ea typeface="+mn-ea"/>
                          <a:cs typeface="+mn-cs"/>
                        </a:rPr>
                        <a:t>■</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accent6">
                              <a:lumMod val="60000"/>
                              <a:lumOff val="40000"/>
                            </a:schemeClr>
                          </a:solidFill>
                          <a:latin typeface="+mn-lt"/>
                          <a:ea typeface="+mn-ea"/>
                          <a:cs typeface="+mn-cs"/>
                        </a:rPr>
                        <a:t>■</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accent6">
                              <a:lumMod val="60000"/>
                              <a:lumOff val="40000"/>
                            </a:schemeClr>
                          </a:solidFill>
                          <a:latin typeface="+mn-lt"/>
                          <a:ea typeface="+mn-ea"/>
                          <a:cs typeface="+mn-cs"/>
                        </a:rPr>
                        <a:t>■</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accent6">
                              <a:lumMod val="60000"/>
                              <a:lumOff val="40000"/>
                            </a:schemeClr>
                          </a:solidFill>
                          <a:latin typeface="+mn-lt"/>
                          <a:ea typeface="+mn-ea"/>
                          <a:cs typeface="+mn-cs"/>
                        </a:rPr>
                        <a:t>■</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accent6">
                              <a:lumMod val="60000"/>
                              <a:lumOff val="40000"/>
                            </a:schemeClr>
                          </a:solidFill>
                          <a:latin typeface="+mn-lt"/>
                          <a:ea typeface="+mn-ea"/>
                          <a:cs typeface="+mn-cs"/>
                        </a:rPr>
                        <a:t>■</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extLst>
                  <a:ext uri="{0D108BD9-81ED-4DB2-BD59-A6C34878D82A}">
                    <a16:rowId xmlns:a16="http://schemas.microsoft.com/office/drawing/2014/main" val="10004"/>
                  </a:ext>
                </a:extLst>
              </a:tr>
              <a:tr h="305598">
                <a:tc>
                  <a:txBody>
                    <a:bodyPr/>
                    <a:lstStyle/>
                    <a:p>
                      <a:r>
                        <a:rPr lang="en-US" sz="1000" b="0" i="0" u="none" strike="noStrike" kern="1200" baseline="0" dirty="0">
                          <a:solidFill>
                            <a:schemeClr val="accent6">
                              <a:lumMod val="50000"/>
                            </a:schemeClr>
                          </a:solidFill>
                          <a:latin typeface="Arial"/>
                          <a:ea typeface="+mn-ea"/>
                          <a:cs typeface="Arial"/>
                        </a:rPr>
                        <a:t>Cysts</a:t>
                      </a:r>
                      <a:endParaRPr lang="en-US" sz="1000" b="0" dirty="0">
                        <a:solidFill>
                          <a:schemeClr val="accent6">
                            <a:lumMod val="50000"/>
                          </a:schemeClr>
                        </a:solidFill>
                        <a:latin typeface="Arial"/>
                        <a:cs typeface="Arial"/>
                      </a:endParaRP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accent5"/>
                          </a:solidFill>
                          <a:latin typeface="+mn-lt"/>
                          <a:ea typeface="+mn-ea"/>
                          <a:cs typeface="+mn-cs"/>
                        </a:rPr>
                        <a:t>■</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accent6">
                              <a:lumMod val="60000"/>
                              <a:lumOff val="40000"/>
                            </a:schemeClr>
                          </a:solidFill>
                          <a:latin typeface="+mn-lt"/>
                          <a:ea typeface="+mn-ea"/>
                          <a:cs typeface="+mn-cs"/>
                        </a:rPr>
                        <a:t>■</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accent6">
                              <a:lumMod val="60000"/>
                              <a:lumOff val="40000"/>
                            </a:schemeClr>
                          </a:solidFill>
                          <a:latin typeface="+mn-lt"/>
                          <a:ea typeface="+mn-ea"/>
                          <a:cs typeface="+mn-cs"/>
                        </a:rPr>
                        <a:t>■</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accent6">
                              <a:lumMod val="60000"/>
                              <a:lumOff val="40000"/>
                            </a:schemeClr>
                          </a:solidFill>
                          <a:latin typeface="+mn-lt"/>
                          <a:ea typeface="+mn-ea"/>
                          <a:cs typeface="+mn-cs"/>
                        </a:rPr>
                        <a:t>■</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accent6">
                              <a:lumMod val="60000"/>
                              <a:lumOff val="40000"/>
                            </a:schemeClr>
                          </a:solidFill>
                          <a:latin typeface="+mn-lt"/>
                          <a:ea typeface="+mn-ea"/>
                          <a:cs typeface="+mn-cs"/>
                        </a:rPr>
                        <a:t>■</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accent6">
                              <a:lumMod val="60000"/>
                              <a:lumOff val="40000"/>
                            </a:schemeClr>
                          </a:solidFill>
                          <a:latin typeface="+mn-lt"/>
                          <a:ea typeface="+mn-ea"/>
                          <a:cs typeface="+mn-cs"/>
                        </a:rPr>
                        <a:t>■</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accent6">
                              <a:lumMod val="60000"/>
                              <a:lumOff val="40000"/>
                            </a:schemeClr>
                          </a:solidFill>
                          <a:latin typeface="+mn-lt"/>
                          <a:ea typeface="+mn-ea"/>
                          <a:cs typeface="+mn-cs"/>
                        </a:rPr>
                        <a:t>■</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accent6">
                              <a:lumMod val="60000"/>
                              <a:lumOff val="40000"/>
                            </a:schemeClr>
                          </a:solidFill>
                          <a:latin typeface="+mn-lt"/>
                          <a:ea typeface="+mn-ea"/>
                          <a:cs typeface="+mn-cs"/>
                        </a:rPr>
                        <a:t>■</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extLst>
                  <a:ext uri="{0D108BD9-81ED-4DB2-BD59-A6C34878D82A}">
                    <a16:rowId xmlns:a16="http://schemas.microsoft.com/office/drawing/2014/main" val="10005"/>
                  </a:ext>
                </a:extLst>
              </a:tr>
              <a:tr h="305598">
                <a:tc>
                  <a:txBody>
                    <a:bodyPr/>
                    <a:lstStyle/>
                    <a:p>
                      <a:r>
                        <a:rPr lang="en-US" sz="1000" b="0" i="0" u="none" strike="noStrike" kern="1200" baseline="0" dirty="0">
                          <a:solidFill>
                            <a:schemeClr val="accent6">
                              <a:lumMod val="50000"/>
                            </a:schemeClr>
                          </a:solidFill>
                          <a:latin typeface="Arial"/>
                          <a:ea typeface="+mn-ea"/>
                          <a:cs typeface="Arial"/>
                        </a:rPr>
                        <a:t>Polysaccharides (TEP)</a:t>
                      </a:r>
                      <a:endParaRPr lang="en-US" sz="1000" b="0" dirty="0">
                        <a:solidFill>
                          <a:schemeClr val="accent6">
                            <a:lumMod val="50000"/>
                          </a:schemeClr>
                        </a:solidFill>
                        <a:latin typeface="Arial"/>
                        <a:cs typeface="Arial"/>
                      </a:endParaRP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accent5"/>
                          </a:solidFill>
                          <a:latin typeface="+mn-lt"/>
                          <a:ea typeface="+mn-ea"/>
                          <a:cs typeface="+mn-cs"/>
                        </a:rPr>
                        <a:t>■</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accent6">
                              <a:lumMod val="60000"/>
                              <a:lumOff val="40000"/>
                            </a:schemeClr>
                          </a:solidFill>
                          <a:latin typeface="+mn-lt"/>
                          <a:ea typeface="+mn-ea"/>
                          <a:cs typeface="+mn-cs"/>
                        </a:rPr>
                        <a:t>■</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accent6">
                              <a:lumMod val="60000"/>
                              <a:lumOff val="40000"/>
                            </a:schemeClr>
                          </a:solidFill>
                          <a:latin typeface="+mn-lt"/>
                          <a:ea typeface="+mn-ea"/>
                          <a:cs typeface="+mn-cs"/>
                        </a:rPr>
                        <a:t>■</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accent6">
                              <a:lumMod val="60000"/>
                              <a:lumOff val="40000"/>
                            </a:schemeClr>
                          </a:solidFill>
                          <a:latin typeface="+mn-lt"/>
                          <a:ea typeface="+mn-ea"/>
                          <a:cs typeface="+mn-cs"/>
                        </a:rPr>
                        <a:t>■</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accent6">
                              <a:lumMod val="60000"/>
                              <a:lumOff val="40000"/>
                            </a:schemeClr>
                          </a:solidFill>
                          <a:latin typeface="+mn-lt"/>
                          <a:ea typeface="+mn-ea"/>
                          <a:cs typeface="+mn-cs"/>
                        </a:rPr>
                        <a:t>■</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accent6">
                            <a:lumMod val="60000"/>
                            <a:lumOff val="40000"/>
                          </a:schemeClr>
                        </a:solidFill>
                        <a:latin typeface="+mn-lt"/>
                        <a:ea typeface="+mn-ea"/>
                        <a:cs typeface="+mn-cs"/>
                      </a:endParaRP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accent6">
                            <a:lumMod val="60000"/>
                            <a:lumOff val="40000"/>
                          </a:schemeClr>
                        </a:solidFill>
                        <a:latin typeface="+mn-lt"/>
                        <a:ea typeface="+mn-ea"/>
                        <a:cs typeface="+mn-cs"/>
                      </a:endParaRP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accent6">
                            <a:lumMod val="60000"/>
                            <a:lumOff val="40000"/>
                          </a:schemeClr>
                        </a:solidFill>
                        <a:latin typeface="+mn-lt"/>
                        <a:ea typeface="+mn-ea"/>
                        <a:cs typeface="+mn-cs"/>
                      </a:endParaRP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extLst>
                  <a:ext uri="{0D108BD9-81ED-4DB2-BD59-A6C34878D82A}">
                    <a16:rowId xmlns:a16="http://schemas.microsoft.com/office/drawing/2014/main" val="10006"/>
                  </a:ext>
                </a:extLst>
              </a:tr>
              <a:tr h="305598">
                <a:tc>
                  <a:txBody>
                    <a:bodyPr/>
                    <a:lstStyle/>
                    <a:p>
                      <a:r>
                        <a:rPr lang="en-US" sz="1000" b="0" i="0" u="none" strike="noStrike" kern="1200" baseline="0" dirty="0">
                          <a:solidFill>
                            <a:schemeClr val="accent6">
                              <a:lumMod val="50000"/>
                            </a:schemeClr>
                          </a:solidFill>
                          <a:latin typeface="Arial"/>
                          <a:ea typeface="+mn-ea"/>
                          <a:cs typeface="Arial"/>
                        </a:rPr>
                        <a:t>Colloids</a:t>
                      </a:r>
                      <a:endParaRPr lang="en-US" sz="1000" b="0" dirty="0">
                        <a:solidFill>
                          <a:schemeClr val="accent6">
                            <a:lumMod val="50000"/>
                          </a:schemeClr>
                        </a:solidFill>
                        <a:latin typeface="Arial"/>
                        <a:cs typeface="Arial"/>
                      </a:endParaRP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accent5"/>
                          </a:solidFill>
                          <a:latin typeface="+mn-lt"/>
                          <a:ea typeface="+mn-ea"/>
                          <a:cs typeface="+mn-cs"/>
                        </a:rPr>
                        <a:t>■</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accent6">
                              <a:lumMod val="60000"/>
                              <a:lumOff val="40000"/>
                            </a:schemeClr>
                          </a:solidFill>
                          <a:latin typeface="+mn-lt"/>
                          <a:ea typeface="+mn-ea"/>
                          <a:cs typeface="+mn-cs"/>
                        </a:rPr>
                        <a:t>■</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accent6">
                              <a:lumMod val="60000"/>
                              <a:lumOff val="40000"/>
                            </a:schemeClr>
                          </a:solidFill>
                          <a:latin typeface="+mn-lt"/>
                          <a:ea typeface="+mn-ea"/>
                          <a:cs typeface="+mn-cs"/>
                        </a:rPr>
                        <a:t>■</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accent6">
                              <a:lumMod val="60000"/>
                              <a:lumOff val="40000"/>
                            </a:schemeClr>
                          </a:solidFill>
                          <a:latin typeface="+mn-lt"/>
                          <a:ea typeface="+mn-ea"/>
                          <a:cs typeface="+mn-cs"/>
                        </a:rPr>
                        <a:t>■</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accent6">
                              <a:lumMod val="60000"/>
                              <a:lumOff val="40000"/>
                            </a:schemeClr>
                          </a:solidFill>
                          <a:latin typeface="+mn-lt"/>
                          <a:ea typeface="+mn-ea"/>
                          <a:cs typeface="+mn-cs"/>
                        </a:rPr>
                        <a:t>■</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accent6">
                            <a:lumMod val="60000"/>
                            <a:lumOff val="40000"/>
                          </a:schemeClr>
                        </a:solidFill>
                        <a:latin typeface="+mn-lt"/>
                        <a:ea typeface="+mn-ea"/>
                        <a:cs typeface="+mn-cs"/>
                      </a:endParaRP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accent6">
                            <a:lumMod val="60000"/>
                            <a:lumOff val="40000"/>
                          </a:schemeClr>
                        </a:solidFill>
                        <a:latin typeface="+mn-lt"/>
                        <a:ea typeface="+mn-ea"/>
                        <a:cs typeface="+mn-cs"/>
                      </a:endParaRP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accent6">
                            <a:lumMod val="60000"/>
                            <a:lumOff val="40000"/>
                          </a:schemeClr>
                        </a:solidFill>
                        <a:latin typeface="+mn-lt"/>
                        <a:ea typeface="+mn-ea"/>
                        <a:cs typeface="+mn-cs"/>
                      </a:endParaRP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extLst>
                  <a:ext uri="{0D108BD9-81ED-4DB2-BD59-A6C34878D82A}">
                    <a16:rowId xmlns:a16="http://schemas.microsoft.com/office/drawing/2014/main" val="10007"/>
                  </a:ext>
                </a:extLst>
              </a:tr>
              <a:tr h="305598">
                <a:tc>
                  <a:txBody>
                    <a:bodyPr/>
                    <a:lstStyle/>
                    <a:p>
                      <a:r>
                        <a:rPr lang="en-US" sz="1000" b="0" i="0" u="none" strike="noStrike" kern="1200" baseline="0" dirty="0">
                          <a:solidFill>
                            <a:schemeClr val="accent6">
                              <a:lumMod val="50000"/>
                            </a:schemeClr>
                          </a:solidFill>
                          <a:latin typeface="Arial"/>
                          <a:ea typeface="+mn-ea"/>
                          <a:cs typeface="Arial"/>
                        </a:rPr>
                        <a:t>Particulates</a:t>
                      </a:r>
                      <a:endParaRPr lang="en-US" sz="1000" b="0" dirty="0">
                        <a:solidFill>
                          <a:schemeClr val="accent6">
                            <a:lumMod val="50000"/>
                          </a:schemeClr>
                        </a:solidFill>
                        <a:latin typeface="Arial"/>
                        <a:cs typeface="Arial"/>
                      </a:endParaRP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accent5"/>
                          </a:solidFill>
                          <a:latin typeface="+mn-lt"/>
                          <a:ea typeface="+mn-ea"/>
                          <a:cs typeface="+mn-cs"/>
                        </a:rPr>
                        <a:t>■</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accent6">
                              <a:lumMod val="60000"/>
                              <a:lumOff val="40000"/>
                            </a:schemeClr>
                          </a:solidFill>
                          <a:latin typeface="+mn-lt"/>
                          <a:ea typeface="+mn-ea"/>
                          <a:cs typeface="+mn-cs"/>
                        </a:rPr>
                        <a:t>■</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accent6">
                              <a:lumMod val="60000"/>
                              <a:lumOff val="40000"/>
                            </a:schemeClr>
                          </a:solidFill>
                          <a:latin typeface="+mn-lt"/>
                          <a:ea typeface="+mn-ea"/>
                          <a:cs typeface="+mn-cs"/>
                        </a:rPr>
                        <a:t>■</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accent6">
                              <a:lumMod val="60000"/>
                              <a:lumOff val="40000"/>
                            </a:schemeClr>
                          </a:solidFill>
                          <a:latin typeface="+mn-lt"/>
                          <a:ea typeface="+mn-ea"/>
                          <a:cs typeface="+mn-cs"/>
                        </a:rPr>
                        <a:t>■</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accent6">
                              <a:lumMod val="60000"/>
                              <a:lumOff val="40000"/>
                            </a:schemeClr>
                          </a:solidFill>
                          <a:latin typeface="+mn-lt"/>
                          <a:ea typeface="+mn-ea"/>
                          <a:cs typeface="+mn-cs"/>
                        </a:rPr>
                        <a:t>■</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accent6">
                              <a:lumMod val="60000"/>
                              <a:lumOff val="40000"/>
                            </a:schemeClr>
                          </a:solidFill>
                          <a:latin typeface="+mn-lt"/>
                          <a:ea typeface="+mn-ea"/>
                          <a:cs typeface="+mn-cs"/>
                        </a:rPr>
                        <a:t>■</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accent6">
                              <a:lumMod val="60000"/>
                              <a:lumOff val="40000"/>
                            </a:schemeClr>
                          </a:solidFill>
                          <a:latin typeface="+mn-lt"/>
                          <a:ea typeface="+mn-ea"/>
                          <a:cs typeface="+mn-cs"/>
                        </a:rPr>
                        <a:t>■</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accent6">
                            <a:lumMod val="60000"/>
                            <a:lumOff val="40000"/>
                          </a:schemeClr>
                        </a:solidFill>
                        <a:latin typeface="+mn-lt"/>
                        <a:ea typeface="+mn-ea"/>
                        <a:cs typeface="+mn-cs"/>
                      </a:endParaRP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extLst>
                  <a:ext uri="{0D108BD9-81ED-4DB2-BD59-A6C34878D82A}">
                    <a16:rowId xmlns:a16="http://schemas.microsoft.com/office/drawing/2014/main" val="10008"/>
                  </a:ext>
                </a:extLst>
              </a:tr>
              <a:tr h="305598">
                <a:tc>
                  <a:txBody>
                    <a:bodyPr/>
                    <a:lstStyle/>
                    <a:p>
                      <a:r>
                        <a:rPr lang="en-US" sz="1000" b="0" i="0" u="none" strike="noStrike" kern="1200" baseline="0" dirty="0">
                          <a:solidFill>
                            <a:schemeClr val="accent6">
                              <a:lumMod val="50000"/>
                            </a:schemeClr>
                          </a:solidFill>
                          <a:latin typeface="Arial"/>
                          <a:ea typeface="+mn-ea"/>
                          <a:cs typeface="Arial"/>
                        </a:rPr>
                        <a:t>Chemical Reduction</a:t>
                      </a:r>
                      <a:endParaRPr lang="en-US" sz="1000" b="0" dirty="0">
                        <a:solidFill>
                          <a:schemeClr val="accent6">
                            <a:lumMod val="50000"/>
                          </a:schemeClr>
                        </a:solidFill>
                        <a:latin typeface="Arial"/>
                        <a:cs typeface="Arial"/>
                      </a:endParaRP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accent5"/>
                          </a:solidFill>
                          <a:latin typeface="+mn-lt"/>
                          <a:ea typeface="+mn-ea"/>
                          <a:cs typeface="+mn-cs"/>
                        </a:rPr>
                        <a:t>■</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accent6">
                              <a:lumMod val="60000"/>
                              <a:lumOff val="40000"/>
                            </a:schemeClr>
                          </a:solidFill>
                          <a:latin typeface="+mn-lt"/>
                          <a:ea typeface="+mn-ea"/>
                          <a:cs typeface="+mn-cs"/>
                        </a:rPr>
                        <a:t>■</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algn="ctr"/>
                      <a:endParaRPr lang="en-US" sz="1200" b="0" dirty="0">
                        <a:solidFill>
                          <a:schemeClr val="accent6">
                            <a:lumMod val="60000"/>
                            <a:lumOff val="40000"/>
                          </a:schemeClr>
                        </a:solidFill>
                        <a:latin typeface="Arial"/>
                        <a:cs typeface="Arial"/>
                      </a:endParaRP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algn="ctr"/>
                      <a:endParaRPr lang="en-US" sz="1200" b="0">
                        <a:solidFill>
                          <a:schemeClr val="accent6">
                            <a:lumMod val="60000"/>
                            <a:lumOff val="40000"/>
                          </a:schemeClr>
                        </a:solidFill>
                        <a:latin typeface="Arial"/>
                        <a:cs typeface="Arial"/>
                      </a:endParaRP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algn="ctr"/>
                      <a:endParaRPr lang="en-US" sz="1200" b="0" dirty="0">
                        <a:solidFill>
                          <a:schemeClr val="accent6">
                            <a:lumMod val="60000"/>
                            <a:lumOff val="40000"/>
                          </a:schemeClr>
                        </a:solidFill>
                        <a:latin typeface="Arial"/>
                        <a:cs typeface="Arial"/>
                      </a:endParaRP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algn="ctr"/>
                      <a:endParaRPr lang="en-US" sz="1200" b="0">
                        <a:solidFill>
                          <a:schemeClr val="accent6">
                            <a:lumMod val="60000"/>
                            <a:lumOff val="40000"/>
                          </a:schemeClr>
                        </a:solidFill>
                        <a:latin typeface="Arial"/>
                        <a:cs typeface="Arial"/>
                      </a:endParaRP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accent6">
                              <a:lumMod val="60000"/>
                              <a:lumOff val="40000"/>
                            </a:schemeClr>
                          </a:solidFill>
                          <a:latin typeface="+mn-lt"/>
                          <a:ea typeface="+mn-ea"/>
                          <a:cs typeface="+mn-cs"/>
                        </a:rPr>
                        <a:t>■</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accent6">
                              <a:lumMod val="60000"/>
                              <a:lumOff val="40000"/>
                            </a:schemeClr>
                          </a:solidFill>
                          <a:latin typeface="+mn-lt"/>
                          <a:ea typeface="+mn-ea"/>
                          <a:cs typeface="+mn-cs"/>
                        </a:rPr>
                        <a:t>■</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extLst>
                  <a:ext uri="{0D108BD9-81ED-4DB2-BD59-A6C34878D82A}">
                    <a16:rowId xmlns:a16="http://schemas.microsoft.com/office/drawing/2014/main" val="10009"/>
                  </a:ext>
                </a:extLst>
              </a:tr>
              <a:tr h="305598">
                <a:tc>
                  <a:txBody>
                    <a:bodyPr/>
                    <a:lstStyle/>
                    <a:p>
                      <a:r>
                        <a:rPr lang="en-US" sz="1000" b="0" i="0" u="none" strike="noStrike" kern="1200" baseline="0" dirty="0">
                          <a:solidFill>
                            <a:schemeClr val="accent6">
                              <a:lumMod val="50000"/>
                            </a:schemeClr>
                          </a:solidFill>
                          <a:latin typeface="Arial"/>
                          <a:ea typeface="+mn-ea"/>
                          <a:cs typeface="Arial"/>
                        </a:rPr>
                        <a:t>Trace Pharmaceuticals</a:t>
                      </a:r>
                      <a:endParaRPr lang="en-US" sz="1000" b="0" dirty="0">
                        <a:solidFill>
                          <a:schemeClr val="accent6">
                            <a:lumMod val="50000"/>
                          </a:schemeClr>
                        </a:solidFill>
                        <a:latin typeface="Arial"/>
                        <a:cs typeface="Arial"/>
                      </a:endParaRP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accent5"/>
                          </a:solidFill>
                          <a:latin typeface="+mn-lt"/>
                          <a:ea typeface="+mn-ea"/>
                          <a:cs typeface="+mn-cs"/>
                        </a:rPr>
                        <a:t>■</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accent6">
                              <a:lumMod val="60000"/>
                              <a:lumOff val="40000"/>
                            </a:schemeClr>
                          </a:solidFill>
                          <a:latin typeface="+mn-lt"/>
                          <a:ea typeface="+mn-ea"/>
                          <a:cs typeface="+mn-cs"/>
                        </a:rPr>
                        <a:t>■</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algn="ctr"/>
                      <a:endParaRPr lang="en-US" sz="1200" b="0">
                        <a:solidFill>
                          <a:schemeClr val="accent6">
                            <a:lumMod val="60000"/>
                            <a:lumOff val="40000"/>
                          </a:schemeClr>
                        </a:solidFill>
                        <a:latin typeface="Arial"/>
                        <a:cs typeface="Arial"/>
                      </a:endParaRP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algn="ctr"/>
                      <a:endParaRPr lang="en-US" sz="1200" b="0">
                        <a:solidFill>
                          <a:schemeClr val="accent6">
                            <a:lumMod val="60000"/>
                            <a:lumOff val="40000"/>
                          </a:schemeClr>
                        </a:solidFill>
                        <a:latin typeface="Arial"/>
                        <a:cs typeface="Arial"/>
                      </a:endParaRP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algn="ctr"/>
                      <a:endParaRPr lang="en-US" sz="1200" b="0">
                        <a:solidFill>
                          <a:schemeClr val="accent6">
                            <a:lumMod val="60000"/>
                            <a:lumOff val="40000"/>
                          </a:schemeClr>
                        </a:solidFill>
                        <a:latin typeface="Arial"/>
                        <a:cs typeface="Arial"/>
                      </a:endParaRP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algn="ctr"/>
                      <a:endParaRPr lang="en-US" sz="1200" b="0">
                        <a:solidFill>
                          <a:schemeClr val="accent6">
                            <a:lumMod val="60000"/>
                            <a:lumOff val="40000"/>
                          </a:schemeClr>
                        </a:solidFill>
                        <a:latin typeface="Arial"/>
                        <a:cs typeface="Arial"/>
                      </a:endParaRP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accent6">
                              <a:lumMod val="60000"/>
                              <a:lumOff val="40000"/>
                            </a:schemeClr>
                          </a:solidFill>
                          <a:latin typeface="+mn-lt"/>
                          <a:ea typeface="+mn-ea"/>
                          <a:cs typeface="+mn-cs"/>
                        </a:rPr>
                        <a:t>■</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accent6">
                              <a:lumMod val="60000"/>
                              <a:lumOff val="40000"/>
                            </a:schemeClr>
                          </a:solidFill>
                          <a:latin typeface="+mn-lt"/>
                          <a:ea typeface="+mn-ea"/>
                          <a:cs typeface="+mn-cs"/>
                        </a:rPr>
                        <a:t>■</a:t>
                      </a: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9" name="Snip Single Corner Rectangle 8"/>
          <p:cNvSpPr/>
          <p:nvPr/>
        </p:nvSpPr>
        <p:spPr>
          <a:xfrm>
            <a:off x="457199" y="1868456"/>
            <a:ext cx="8229601" cy="328439"/>
          </a:xfrm>
          <a:prstGeom prst="snip1Rect">
            <a:avLst>
              <a:gd name="adj" fmla="val 0"/>
            </a:avLst>
          </a:prstGeom>
          <a:solidFill>
            <a:schemeClr val="accent6">
              <a:lumMod val="5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1000" dirty="0">
                <a:latin typeface="Arial"/>
                <a:cs typeface="Arial"/>
              </a:rPr>
              <a:t>Water Remediation Technologies - Residential, Commercial, Industrial, Municipal, </a:t>
            </a:r>
            <a:r>
              <a:rPr lang="en-US" sz="1000" dirty="0" err="1">
                <a:latin typeface="Arial"/>
                <a:cs typeface="Arial"/>
              </a:rPr>
              <a:t>Desal</a:t>
            </a:r>
            <a:endParaRPr lang="en-US" sz="1000" dirty="0">
              <a:latin typeface="Arial"/>
              <a:cs typeface="Arial"/>
            </a:endParaRPr>
          </a:p>
        </p:txBody>
      </p:sp>
      <p:sp>
        <p:nvSpPr>
          <p:cNvPr id="10" name="TextBox 9"/>
          <p:cNvSpPr txBox="1"/>
          <p:nvPr/>
        </p:nvSpPr>
        <p:spPr>
          <a:xfrm>
            <a:off x="457200" y="5773237"/>
            <a:ext cx="8229600" cy="321141"/>
          </a:xfrm>
          <a:prstGeom prst="rect">
            <a:avLst/>
          </a:prstGeom>
          <a:noFill/>
        </p:spPr>
        <p:txBody>
          <a:bodyPr wrap="square" lIns="91440" tIns="0" rIns="0" bIns="0" rtlCol="0" anchor="t" anchorCtr="0">
            <a:noAutofit/>
          </a:bodyPr>
          <a:lstStyle/>
          <a:p>
            <a:r>
              <a:rPr lang="en-US" sz="900" dirty="0">
                <a:solidFill>
                  <a:srgbClr val="3D474E"/>
                </a:solidFill>
                <a:latin typeface="Arial"/>
                <a:cs typeface="Arial"/>
              </a:rPr>
              <a:t>Water Remediation Technologies - Residential, Commercial, Industrial, Municipal, </a:t>
            </a:r>
            <a:r>
              <a:rPr lang="en-US" sz="900" dirty="0" err="1">
                <a:solidFill>
                  <a:srgbClr val="3D474E"/>
                </a:solidFill>
                <a:latin typeface="Arial"/>
                <a:cs typeface="Arial"/>
              </a:rPr>
              <a:t>Desal</a:t>
            </a:r>
            <a:endParaRPr lang="en-US" sz="900" dirty="0">
              <a:solidFill>
                <a:srgbClr val="3D474E"/>
              </a:solidFill>
              <a:latin typeface="Arial"/>
              <a:cs typeface="Arial"/>
            </a:endParaRPr>
          </a:p>
        </p:txBody>
      </p:sp>
      <p:sp>
        <p:nvSpPr>
          <p:cNvPr id="11" name="Date Placeholder 10"/>
          <p:cNvSpPr>
            <a:spLocks noGrp="1"/>
          </p:cNvSpPr>
          <p:nvPr>
            <p:ph type="dt" sz="half" idx="10"/>
          </p:nvPr>
        </p:nvSpPr>
        <p:spPr/>
        <p:txBody>
          <a:bodyPr/>
          <a:lstStyle/>
          <a:p>
            <a:fld id="{79978FDF-96F4-AE42-AD86-395D64E0595A}" type="datetime1">
              <a:rPr lang="en-US" smtClean="0"/>
              <a:t>8/27/20</a:t>
            </a:fld>
            <a:endParaRPr lang="en-US"/>
          </a:p>
        </p:txBody>
      </p:sp>
      <p:sp>
        <p:nvSpPr>
          <p:cNvPr id="12" name="Footer Placeholder 11"/>
          <p:cNvSpPr>
            <a:spLocks noGrp="1"/>
          </p:cNvSpPr>
          <p:nvPr>
            <p:ph type="ftr" sz="quarter" idx="11"/>
          </p:nvPr>
        </p:nvSpPr>
        <p:spPr/>
        <p:txBody>
          <a:bodyPr/>
          <a:lstStyle/>
          <a:p>
            <a:r>
              <a:rPr lang="en-US" dirty="0">
                <a:solidFill>
                  <a:srgbClr val="004B87"/>
                </a:solidFill>
              </a:rPr>
              <a:t>The clear choice for water purification anywhere on Earth. </a:t>
            </a:r>
          </a:p>
        </p:txBody>
      </p:sp>
      <p:sp>
        <p:nvSpPr>
          <p:cNvPr id="13" name="Slide Number Placeholder 12"/>
          <p:cNvSpPr>
            <a:spLocks noGrp="1"/>
          </p:cNvSpPr>
          <p:nvPr>
            <p:ph type="sldNum" sz="quarter" idx="12"/>
          </p:nvPr>
        </p:nvSpPr>
        <p:spPr/>
        <p:txBody>
          <a:bodyPr/>
          <a:lstStyle/>
          <a:p>
            <a:fld id="{C0635A5F-DDA7-F445-961E-0DDE6710064B}" type="slidenum">
              <a:rPr lang="en-US" smtClean="0"/>
              <a:t>10</a:t>
            </a:fld>
            <a:endParaRPr lang="en-US"/>
          </a:p>
        </p:txBody>
      </p:sp>
    </p:spTree>
    <p:extLst>
      <p:ext uri="{BB962C8B-B14F-4D97-AF65-F5344CB8AC3E}">
        <p14:creationId xmlns:p14="http://schemas.microsoft.com/office/powerpoint/2010/main" val="3414066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Force Field™ Pore vs. RO Membrane</a:t>
            </a:r>
          </a:p>
        </p:txBody>
      </p:sp>
      <p:sp>
        <p:nvSpPr>
          <p:cNvPr id="3" name="Content Placeholder 2"/>
          <p:cNvSpPr>
            <a:spLocks noGrp="1"/>
          </p:cNvSpPr>
          <p:nvPr>
            <p:ph idx="1"/>
          </p:nvPr>
        </p:nvSpPr>
        <p:spPr>
          <a:xfrm>
            <a:off x="4572000" y="2810928"/>
            <a:ext cx="4114799" cy="3651940"/>
          </a:xfrm>
        </p:spPr>
        <p:txBody>
          <a:bodyPr/>
          <a:lstStyle/>
          <a:p>
            <a:r>
              <a:rPr lang="en-US" sz="1400" dirty="0">
                <a:solidFill>
                  <a:schemeClr val="accent6">
                    <a:lumMod val="75000"/>
                  </a:schemeClr>
                </a:solidFill>
              </a:rPr>
              <a:t>RO membranes work on the basis of mechanical filtration and contain very small pores to remove submicron particles.</a:t>
            </a:r>
          </a:p>
          <a:p>
            <a:r>
              <a:rPr lang="en-US" sz="1400" dirty="0">
                <a:solidFill>
                  <a:schemeClr val="accent6">
                    <a:lumMod val="75000"/>
                  </a:schemeClr>
                </a:solidFill>
              </a:rPr>
              <a:t>The extremely tight pores of a membrane cause </a:t>
            </a:r>
            <a:br>
              <a:rPr lang="en-US" sz="1400" dirty="0">
                <a:solidFill>
                  <a:schemeClr val="accent6">
                    <a:lumMod val="75000"/>
                  </a:schemeClr>
                </a:solidFill>
              </a:rPr>
            </a:br>
            <a:r>
              <a:rPr lang="en-US" sz="1400" dirty="0">
                <a:solidFill>
                  <a:schemeClr val="accent6">
                    <a:lumMod val="75000"/>
                  </a:schemeClr>
                </a:solidFill>
              </a:rPr>
              <a:t>low flow rates and high pressure drop.</a:t>
            </a:r>
          </a:p>
          <a:p>
            <a:r>
              <a:rPr lang="en-US" sz="1400" dirty="0">
                <a:solidFill>
                  <a:schemeClr val="accent6">
                    <a:lumMod val="75000"/>
                  </a:schemeClr>
                </a:solidFill>
              </a:rPr>
              <a:t>Force Field media has a much larger physical pore size which allows for higher flow rates and lower pressure drop, and can still remove submicron particles due to the inherent charge field extending across the void volume of the pores.</a:t>
            </a:r>
          </a:p>
        </p:txBody>
      </p:sp>
      <p:sp>
        <p:nvSpPr>
          <p:cNvPr id="4" name="Date Placeholder 3"/>
          <p:cNvSpPr>
            <a:spLocks noGrp="1"/>
          </p:cNvSpPr>
          <p:nvPr>
            <p:ph type="dt" sz="half" idx="10"/>
          </p:nvPr>
        </p:nvSpPr>
        <p:spPr/>
        <p:txBody>
          <a:bodyPr/>
          <a:lstStyle/>
          <a:p>
            <a:fld id="{4A9461B8-1BAB-594F-B677-2E689EE8B62A}" type="datetime1">
              <a:rPr lang="en-US" smtClean="0"/>
              <a:t>8/27/20</a:t>
            </a:fld>
            <a:endParaRPr lang="en-US"/>
          </a:p>
        </p:txBody>
      </p:sp>
      <p:sp>
        <p:nvSpPr>
          <p:cNvPr id="5" name="Footer Placeholder 4"/>
          <p:cNvSpPr>
            <a:spLocks noGrp="1"/>
          </p:cNvSpPr>
          <p:nvPr>
            <p:ph type="ftr" sz="quarter" idx="11"/>
          </p:nvPr>
        </p:nvSpPr>
        <p:spPr/>
        <p:txBody>
          <a:bodyPr/>
          <a:lstStyle/>
          <a:p>
            <a:r>
              <a:rPr lang="en-US" dirty="0">
                <a:solidFill>
                  <a:srgbClr val="004B87"/>
                </a:solidFill>
              </a:rPr>
              <a:t>The clear choice for water purification anywhere on Earth. </a:t>
            </a:r>
          </a:p>
        </p:txBody>
      </p:sp>
      <p:sp>
        <p:nvSpPr>
          <p:cNvPr id="6" name="Slide Number Placeholder 5"/>
          <p:cNvSpPr>
            <a:spLocks noGrp="1"/>
          </p:cNvSpPr>
          <p:nvPr>
            <p:ph type="sldNum" sz="quarter" idx="12"/>
          </p:nvPr>
        </p:nvSpPr>
        <p:spPr/>
        <p:txBody>
          <a:bodyPr/>
          <a:lstStyle/>
          <a:p>
            <a:fld id="{C0635A5F-DDA7-F445-961E-0DDE6710064B}" type="slidenum">
              <a:rPr lang="en-US" smtClean="0"/>
              <a:t>11</a:t>
            </a:fld>
            <a:endParaRPr lang="en-US"/>
          </a:p>
        </p:txBody>
      </p:sp>
      <p:sp>
        <p:nvSpPr>
          <p:cNvPr id="7" name="object 3"/>
          <p:cNvSpPr/>
          <p:nvPr/>
        </p:nvSpPr>
        <p:spPr>
          <a:xfrm>
            <a:off x="1412407" y="2725576"/>
            <a:ext cx="2674620" cy="2590800"/>
          </a:xfrm>
          <a:prstGeom prst="rect">
            <a:avLst/>
          </a:prstGeom>
          <a:blipFill>
            <a:blip r:embed="rId2" cstate="print"/>
            <a:stretch>
              <a:fillRect/>
            </a:stretch>
          </a:blipFill>
        </p:spPr>
        <p:txBody>
          <a:bodyPr wrap="square" lIns="0" tIns="0" rIns="0" bIns="0" rtlCol="0"/>
          <a:lstStyle/>
          <a:p>
            <a:endParaRPr/>
          </a:p>
        </p:txBody>
      </p:sp>
      <p:sp>
        <p:nvSpPr>
          <p:cNvPr id="8" name="object 5"/>
          <p:cNvSpPr/>
          <p:nvPr/>
        </p:nvSpPr>
        <p:spPr>
          <a:xfrm>
            <a:off x="1899182" y="4638197"/>
            <a:ext cx="312420" cy="920750"/>
          </a:xfrm>
          <a:custGeom>
            <a:avLst/>
            <a:gdLst/>
            <a:ahLst/>
            <a:cxnLst/>
            <a:rect l="l" t="t" r="r" b="b"/>
            <a:pathLst>
              <a:path w="312419" h="920750">
                <a:moveTo>
                  <a:pt x="251843" y="202125"/>
                </a:moveTo>
                <a:lnTo>
                  <a:pt x="250777" y="190519"/>
                </a:lnTo>
                <a:lnTo>
                  <a:pt x="244745" y="179831"/>
                </a:lnTo>
                <a:lnTo>
                  <a:pt x="75581" y="0"/>
                </a:lnTo>
                <a:lnTo>
                  <a:pt x="905" y="236219"/>
                </a:lnTo>
                <a:lnTo>
                  <a:pt x="0" y="247331"/>
                </a:lnTo>
                <a:lnTo>
                  <a:pt x="4083" y="257806"/>
                </a:lnTo>
                <a:lnTo>
                  <a:pt x="13088" y="266515"/>
                </a:lnTo>
                <a:lnTo>
                  <a:pt x="26876" y="272563"/>
                </a:lnTo>
                <a:lnTo>
                  <a:pt x="39212" y="270544"/>
                </a:lnTo>
                <a:lnTo>
                  <a:pt x="49430" y="263822"/>
                </a:lnTo>
                <a:lnTo>
                  <a:pt x="55769" y="252983"/>
                </a:lnTo>
                <a:lnTo>
                  <a:pt x="60341" y="238447"/>
                </a:lnTo>
                <a:lnTo>
                  <a:pt x="60341" y="60959"/>
                </a:lnTo>
                <a:lnTo>
                  <a:pt x="115205" y="48767"/>
                </a:lnTo>
                <a:lnTo>
                  <a:pt x="138716" y="151560"/>
                </a:lnTo>
                <a:lnTo>
                  <a:pt x="204798" y="221853"/>
                </a:lnTo>
                <a:lnTo>
                  <a:pt x="213955" y="226435"/>
                </a:lnTo>
                <a:lnTo>
                  <a:pt x="224677" y="227090"/>
                </a:lnTo>
                <a:lnTo>
                  <a:pt x="236336" y="223057"/>
                </a:lnTo>
                <a:lnTo>
                  <a:pt x="248303" y="213573"/>
                </a:lnTo>
                <a:lnTo>
                  <a:pt x="251843" y="202125"/>
                </a:lnTo>
                <a:close/>
              </a:path>
              <a:path w="312419" h="920750">
                <a:moveTo>
                  <a:pt x="138716" y="151560"/>
                </a:moveTo>
                <a:lnTo>
                  <a:pt x="115205" y="48767"/>
                </a:lnTo>
                <a:lnTo>
                  <a:pt x="60341" y="60959"/>
                </a:lnTo>
                <a:lnTo>
                  <a:pt x="66437" y="87612"/>
                </a:lnTo>
                <a:lnTo>
                  <a:pt x="66437" y="74675"/>
                </a:lnTo>
                <a:lnTo>
                  <a:pt x="115205" y="64007"/>
                </a:lnTo>
                <a:lnTo>
                  <a:pt x="115205" y="126551"/>
                </a:lnTo>
                <a:lnTo>
                  <a:pt x="138716" y="151560"/>
                </a:lnTo>
                <a:close/>
              </a:path>
              <a:path w="312419" h="920750">
                <a:moveTo>
                  <a:pt x="83844" y="163718"/>
                </a:moveTo>
                <a:lnTo>
                  <a:pt x="60341" y="60959"/>
                </a:lnTo>
                <a:lnTo>
                  <a:pt x="60341" y="238447"/>
                </a:lnTo>
                <a:lnTo>
                  <a:pt x="83844" y="163718"/>
                </a:lnTo>
                <a:close/>
              </a:path>
              <a:path w="312419" h="920750">
                <a:moveTo>
                  <a:pt x="115205" y="64007"/>
                </a:moveTo>
                <a:lnTo>
                  <a:pt x="66437" y="74675"/>
                </a:lnTo>
                <a:lnTo>
                  <a:pt x="100465" y="110872"/>
                </a:lnTo>
                <a:lnTo>
                  <a:pt x="115205" y="64007"/>
                </a:lnTo>
                <a:close/>
              </a:path>
              <a:path w="312419" h="920750">
                <a:moveTo>
                  <a:pt x="100465" y="110872"/>
                </a:moveTo>
                <a:lnTo>
                  <a:pt x="66437" y="74675"/>
                </a:lnTo>
                <a:lnTo>
                  <a:pt x="66437" y="87612"/>
                </a:lnTo>
                <a:lnTo>
                  <a:pt x="83844" y="163718"/>
                </a:lnTo>
                <a:lnTo>
                  <a:pt x="100465" y="110872"/>
                </a:lnTo>
                <a:close/>
              </a:path>
              <a:path w="312419" h="920750">
                <a:moveTo>
                  <a:pt x="311801" y="908303"/>
                </a:moveTo>
                <a:lnTo>
                  <a:pt x="138716" y="151560"/>
                </a:lnTo>
                <a:lnTo>
                  <a:pt x="100465" y="110872"/>
                </a:lnTo>
                <a:lnTo>
                  <a:pt x="83844" y="163718"/>
                </a:lnTo>
                <a:lnTo>
                  <a:pt x="256937" y="920495"/>
                </a:lnTo>
                <a:lnTo>
                  <a:pt x="311801" y="908303"/>
                </a:lnTo>
                <a:close/>
              </a:path>
              <a:path w="312419" h="920750">
                <a:moveTo>
                  <a:pt x="115205" y="126551"/>
                </a:moveTo>
                <a:lnTo>
                  <a:pt x="115205" y="64007"/>
                </a:lnTo>
                <a:lnTo>
                  <a:pt x="100465" y="110872"/>
                </a:lnTo>
                <a:lnTo>
                  <a:pt x="115205" y="126551"/>
                </a:lnTo>
                <a:close/>
              </a:path>
            </a:pathLst>
          </a:custGeom>
          <a:solidFill>
            <a:srgbClr val="E03200"/>
          </a:solidFill>
        </p:spPr>
        <p:txBody>
          <a:bodyPr wrap="square" lIns="0" tIns="0" rIns="0" bIns="0" rtlCol="0"/>
          <a:lstStyle/>
          <a:p>
            <a:endParaRPr/>
          </a:p>
        </p:txBody>
      </p:sp>
      <p:sp>
        <p:nvSpPr>
          <p:cNvPr id="9" name="object 6"/>
          <p:cNvSpPr>
            <a:spLocks noChangeAspect="1"/>
          </p:cNvSpPr>
          <p:nvPr/>
        </p:nvSpPr>
        <p:spPr>
          <a:xfrm>
            <a:off x="2515784" y="3118767"/>
            <a:ext cx="421005" cy="417574"/>
          </a:xfrm>
          <a:custGeom>
            <a:avLst/>
            <a:gdLst/>
            <a:ahLst/>
            <a:cxnLst/>
            <a:rect l="l" t="t" r="r" b="b"/>
            <a:pathLst>
              <a:path w="421005" h="381000">
                <a:moveTo>
                  <a:pt x="420623" y="190499"/>
                </a:moveTo>
                <a:lnTo>
                  <a:pt x="414492" y="144738"/>
                </a:lnTo>
                <a:lnTo>
                  <a:pt x="397087" y="102978"/>
                </a:lnTo>
                <a:lnTo>
                  <a:pt x="369888" y="66546"/>
                </a:lnTo>
                <a:lnTo>
                  <a:pt x="334377" y="36771"/>
                </a:lnTo>
                <a:lnTo>
                  <a:pt x="292036" y="14978"/>
                </a:lnTo>
                <a:lnTo>
                  <a:pt x="244345" y="2494"/>
                </a:lnTo>
                <a:lnTo>
                  <a:pt x="210311" y="0"/>
                </a:lnTo>
                <a:lnTo>
                  <a:pt x="193107" y="631"/>
                </a:lnTo>
                <a:lnTo>
                  <a:pt x="143963" y="9717"/>
                </a:lnTo>
                <a:lnTo>
                  <a:pt x="99674" y="28554"/>
                </a:lnTo>
                <a:lnTo>
                  <a:pt x="61721" y="55816"/>
                </a:lnTo>
                <a:lnTo>
                  <a:pt x="31587" y="90176"/>
                </a:lnTo>
                <a:lnTo>
                  <a:pt x="10753" y="130308"/>
                </a:lnTo>
                <a:lnTo>
                  <a:pt x="699" y="174883"/>
                </a:lnTo>
                <a:lnTo>
                  <a:pt x="0" y="190499"/>
                </a:lnTo>
                <a:lnTo>
                  <a:pt x="699" y="206116"/>
                </a:lnTo>
                <a:lnTo>
                  <a:pt x="10753" y="250691"/>
                </a:lnTo>
                <a:lnTo>
                  <a:pt x="31587" y="290823"/>
                </a:lnTo>
                <a:lnTo>
                  <a:pt x="61721" y="325183"/>
                </a:lnTo>
                <a:lnTo>
                  <a:pt x="99674" y="352445"/>
                </a:lnTo>
                <a:lnTo>
                  <a:pt x="143963" y="371282"/>
                </a:lnTo>
                <a:lnTo>
                  <a:pt x="193107" y="380368"/>
                </a:lnTo>
                <a:lnTo>
                  <a:pt x="210311" y="380999"/>
                </a:lnTo>
                <a:lnTo>
                  <a:pt x="227516" y="380368"/>
                </a:lnTo>
                <a:lnTo>
                  <a:pt x="276660" y="371282"/>
                </a:lnTo>
                <a:lnTo>
                  <a:pt x="320949" y="352445"/>
                </a:lnTo>
                <a:lnTo>
                  <a:pt x="358901" y="325183"/>
                </a:lnTo>
                <a:lnTo>
                  <a:pt x="389036" y="290823"/>
                </a:lnTo>
                <a:lnTo>
                  <a:pt x="409870" y="250691"/>
                </a:lnTo>
                <a:lnTo>
                  <a:pt x="419924" y="206116"/>
                </a:lnTo>
                <a:lnTo>
                  <a:pt x="420623" y="190499"/>
                </a:lnTo>
                <a:close/>
              </a:path>
            </a:pathLst>
          </a:custGeom>
          <a:solidFill>
            <a:srgbClr val="FFFFFF"/>
          </a:solidFill>
        </p:spPr>
        <p:txBody>
          <a:bodyPr wrap="square" lIns="0" tIns="0" rIns="0" bIns="0" rtlCol="0"/>
          <a:lstStyle/>
          <a:p>
            <a:endParaRPr/>
          </a:p>
        </p:txBody>
      </p:sp>
      <p:sp>
        <p:nvSpPr>
          <p:cNvPr id="10" name="object 8"/>
          <p:cNvSpPr/>
          <p:nvPr/>
        </p:nvSpPr>
        <p:spPr>
          <a:xfrm>
            <a:off x="2412999" y="2086340"/>
            <a:ext cx="304800" cy="889000"/>
          </a:xfrm>
          <a:custGeom>
            <a:avLst/>
            <a:gdLst/>
            <a:ahLst/>
            <a:cxnLst/>
            <a:rect l="l" t="t" r="r" b="b"/>
            <a:pathLst>
              <a:path w="304800" h="889000">
                <a:moveTo>
                  <a:pt x="221952" y="723675"/>
                </a:moveTo>
                <a:lnTo>
                  <a:pt x="56387" y="0"/>
                </a:lnTo>
                <a:lnTo>
                  <a:pt x="0" y="12191"/>
                </a:lnTo>
                <a:lnTo>
                  <a:pt x="165376" y="735045"/>
                </a:lnTo>
                <a:lnTo>
                  <a:pt x="205156" y="777507"/>
                </a:lnTo>
                <a:lnTo>
                  <a:pt x="221952" y="723675"/>
                </a:lnTo>
                <a:close/>
              </a:path>
              <a:path w="304800" h="889000">
                <a:moveTo>
                  <a:pt x="245363" y="839279"/>
                </a:moveTo>
                <a:lnTo>
                  <a:pt x="245363" y="826007"/>
                </a:lnTo>
                <a:lnTo>
                  <a:pt x="188975" y="838199"/>
                </a:lnTo>
                <a:lnTo>
                  <a:pt x="165376" y="735045"/>
                </a:lnTo>
                <a:lnTo>
                  <a:pt x="102107" y="667511"/>
                </a:lnTo>
                <a:lnTo>
                  <a:pt x="101127" y="666580"/>
                </a:lnTo>
                <a:lnTo>
                  <a:pt x="91894" y="661287"/>
                </a:lnTo>
                <a:lnTo>
                  <a:pt x="80947" y="660326"/>
                </a:lnTo>
                <a:lnTo>
                  <a:pt x="69155" y="664204"/>
                </a:lnTo>
                <a:lnTo>
                  <a:pt x="57385" y="673428"/>
                </a:lnTo>
                <a:lnTo>
                  <a:pt x="53317" y="684926"/>
                </a:lnTo>
                <a:lnTo>
                  <a:pt x="54574" y="696815"/>
                </a:lnTo>
                <a:lnTo>
                  <a:pt x="60959" y="707135"/>
                </a:lnTo>
                <a:lnTo>
                  <a:pt x="230123" y="888491"/>
                </a:lnTo>
                <a:lnTo>
                  <a:pt x="245363" y="839279"/>
                </a:lnTo>
                <a:close/>
              </a:path>
              <a:path w="304800" h="889000">
                <a:moveTo>
                  <a:pt x="205156" y="777507"/>
                </a:moveTo>
                <a:lnTo>
                  <a:pt x="165376" y="735045"/>
                </a:lnTo>
                <a:lnTo>
                  <a:pt x="188975" y="838199"/>
                </a:lnTo>
                <a:lnTo>
                  <a:pt x="190499" y="837870"/>
                </a:lnTo>
                <a:lnTo>
                  <a:pt x="190499" y="824483"/>
                </a:lnTo>
                <a:lnTo>
                  <a:pt x="205156" y="777507"/>
                </a:lnTo>
                <a:close/>
              </a:path>
              <a:path w="304800" h="889000">
                <a:moveTo>
                  <a:pt x="237743" y="812291"/>
                </a:moveTo>
                <a:lnTo>
                  <a:pt x="205156" y="777507"/>
                </a:lnTo>
                <a:lnTo>
                  <a:pt x="190499" y="824483"/>
                </a:lnTo>
                <a:lnTo>
                  <a:pt x="237743" y="812291"/>
                </a:lnTo>
                <a:close/>
              </a:path>
              <a:path w="304800" h="889000">
                <a:moveTo>
                  <a:pt x="237743" y="827655"/>
                </a:moveTo>
                <a:lnTo>
                  <a:pt x="237743" y="812291"/>
                </a:lnTo>
                <a:lnTo>
                  <a:pt x="190499" y="824483"/>
                </a:lnTo>
                <a:lnTo>
                  <a:pt x="190499" y="837870"/>
                </a:lnTo>
                <a:lnTo>
                  <a:pt x="237743" y="827655"/>
                </a:lnTo>
                <a:close/>
              </a:path>
              <a:path w="304800" h="889000">
                <a:moveTo>
                  <a:pt x="245363" y="826007"/>
                </a:moveTo>
                <a:lnTo>
                  <a:pt x="221952" y="723675"/>
                </a:lnTo>
                <a:lnTo>
                  <a:pt x="205156" y="777507"/>
                </a:lnTo>
                <a:lnTo>
                  <a:pt x="237743" y="812291"/>
                </a:lnTo>
                <a:lnTo>
                  <a:pt x="237743" y="827655"/>
                </a:lnTo>
                <a:lnTo>
                  <a:pt x="245363" y="826007"/>
                </a:lnTo>
                <a:close/>
              </a:path>
              <a:path w="304800" h="889000">
                <a:moveTo>
                  <a:pt x="304389" y="640769"/>
                </a:moveTo>
                <a:lnTo>
                  <a:pt x="300748" y="629849"/>
                </a:lnTo>
                <a:lnTo>
                  <a:pt x="292158" y="620715"/>
                </a:lnTo>
                <a:lnTo>
                  <a:pt x="278435" y="614546"/>
                </a:lnTo>
                <a:lnTo>
                  <a:pt x="266202" y="616668"/>
                </a:lnTo>
                <a:lnTo>
                  <a:pt x="256207" y="623572"/>
                </a:lnTo>
                <a:lnTo>
                  <a:pt x="249935" y="633983"/>
                </a:lnTo>
                <a:lnTo>
                  <a:pt x="221952" y="723675"/>
                </a:lnTo>
                <a:lnTo>
                  <a:pt x="245363" y="826007"/>
                </a:lnTo>
                <a:lnTo>
                  <a:pt x="245363" y="839279"/>
                </a:lnTo>
                <a:lnTo>
                  <a:pt x="303275" y="652271"/>
                </a:lnTo>
                <a:lnTo>
                  <a:pt x="304389" y="640769"/>
                </a:lnTo>
                <a:close/>
              </a:path>
            </a:pathLst>
          </a:custGeom>
          <a:solidFill>
            <a:schemeClr val="accent5"/>
          </a:solidFill>
        </p:spPr>
        <p:txBody>
          <a:bodyPr wrap="square" lIns="0" tIns="0" rIns="0" bIns="0" rtlCol="0"/>
          <a:lstStyle/>
          <a:p>
            <a:endParaRPr/>
          </a:p>
        </p:txBody>
      </p:sp>
      <p:sp>
        <p:nvSpPr>
          <p:cNvPr id="12" name="Content Placeholder 2"/>
          <p:cNvSpPr txBox="1">
            <a:spLocks/>
          </p:cNvSpPr>
          <p:nvPr/>
        </p:nvSpPr>
        <p:spPr>
          <a:xfrm>
            <a:off x="457201" y="1761055"/>
            <a:ext cx="4114799" cy="486155"/>
          </a:xfrm>
          <a:prstGeom prst="rect">
            <a:avLst/>
          </a:prstGeom>
        </p:spPr>
        <p:txBody>
          <a:bodyPr vert="horz" lIns="0" tIns="0" rIns="0" bIns="0" rtlCol="0">
            <a:noAutofit/>
          </a:bodyPr>
          <a:lstStyle>
            <a:lvl1pPr marL="0" indent="0" algn="l" defTabSz="457200" rtl="0" eaLnBrk="1" latinLnBrk="0" hangingPunct="1">
              <a:spcBef>
                <a:spcPts val="1200"/>
              </a:spcBef>
              <a:buClr>
                <a:schemeClr val="accent4"/>
              </a:buClr>
              <a:buFontTx/>
              <a:buNone/>
              <a:defRPr sz="1600" kern="1200">
                <a:solidFill>
                  <a:schemeClr val="accent6">
                    <a:lumMod val="50000"/>
                  </a:schemeClr>
                </a:solidFill>
                <a:latin typeface="Arial"/>
                <a:ea typeface="+mn-ea"/>
                <a:cs typeface="Arial"/>
              </a:defRPr>
            </a:lvl1pPr>
            <a:lvl2pPr marL="573088" indent="-231775" algn="l" defTabSz="457200" rtl="0" eaLnBrk="1" latinLnBrk="0" hangingPunct="1">
              <a:spcBef>
                <a:spcPts val="300"/>
              </a:spcBef>
              <a:buClr>
                <a:schemeClr val="accent4"/>
              </a:buClr>
              <a:buSzPct val="100000"/>
              <a:buFont typeface="Wingdings" charset="2"/>
              <a:buChar char="§"/>
              <a:defRPr sz="1400" kern="1200">
                <a:solidFill>
                  <a:schemeClr val="accent6">
                    <a:lumMod val="75000"/>
                  </a:schemeClr>
                </a:solidFill>
                <a:latin typeface="Arial"/>
                <a:ea typeface="+mn-ea"/>
                <a:cs typeface="Arial"/>
              </a:defRPr>
            </a:lvl2pPr>
            <a:lvl3pPr marL="796925" indent="-217488" algn="l" defTabSz="457200" rtl="0" eaLnBrk="1" latinLnBrk="0" hangingPunct="1">
              <a:spcBef>
                <a:spcPts val="300"/>
              </a:spcBef>
              <a:buClrTx/>
              <a:buSzPct val="100000"/>
              <a:buFont typeface="Lucida Grande"/>
              <a:buChar char="–"/>
              <a:defRPr sz="1400" kern="1200">
                <a:solidFill>
                  <a:schemeClr val="accent6">
                    <a:lumMod val="75000"/>
                  </a:schemeClr>
                </a:solidFill>
                <a:latin typeface="Arial"/>
                <a:ea typeface="+mn-ea"/>
                <a:cs typeface="Arial"/>
              </a:defRPr>
            </a:lvl3pPr>
            <a:lvl4pPr marL="1084263" indent="-287338" algn="l" defTabSz="457200" rtl="0" eaLnBrk="1" latinLnBrk="0" hangingPunct="1">
              <a:spcBef>
                <a:spcPts val="300"/>
              </a:spcBef>
              <a:buClrTx/>
              <a:buSzPct val="100000"/>
              <a:buFont typeface="Lucida Grande"/>
              <a:buChar char="–"/>
              <a:defRPr sz="1400" kern="1200">
                <a:solidFill>
                  <a:schemeClr val="accent6">
                    <a:lumMod val="75000"/>
                  </a:schemeClr>
                </a:solidFill>
                <a:latin typeface="Arial"/>
                <a:ea typeface="+mn-ea"/>
                <a:cs typeface="Arial"/>
              </a:defRPr>
            </a:lvl4pPr>
            <a:lvl5pPr marL="1316038" indent="-231775" algn="l" defTabSz="457200" rtl="0" eaLnBrk="1" latinLnBrk="0" hangingPunct="1">
              <a:spcBef>
                <a:spcPts val="300"/>
              </a:spcBef>
              <a:buClrTx/>
              <a:buSzPct val="100000"/>
              <a:buFont typeface="Lucida Grande"/>
              <a:buChar char="–"/>
              <a:defRPr sz="1400" kern="1200">
                <a:solidFill>
                  <a:schemeClr val="accent6">
                    <a:lumMod val="7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400" b="1" dirty="0"/>
              <a:t>Force Field pore size on same scale!</a:t>
            </a:r>
          </a:p>
        </p:txBody>
      </p:sp>
      <p:sp>
        <p:nvSpPr>
          <p:cNvPr id="13" name="Content Placeholder 2"/>
          <p:cNvSpPr txBox="1">
            <a:spLocks/>
          </p:cNvSpPr>
          <p:nvPr/>
        </p:nvSpPr>
        <p:spPr>
          <a:xfrm>
            <a:off x="457201" y="5685946"/>
            <a:ext cx="4114799" cy="565248"/>
          </a:xfrm>
          <a:prstGeom prst="rect">
            <a:avLst/>
          </a:prstGeom>
        </p:spPr>
        <p:txBody>
          <a:bodyPr vert="horz" lIns="0" tIns="0" rIns="0" bIns="0" rtlCol="0">
            <a:noAutofit/>
          </a:bodyPr>
          <a:lstStyle>
            <a:lvl1pPr marL="0" indent="0" algn="l" defTabSz="457200" rtl="0" eaLnBrk="1" latinLnBrk="0" hangingPunct="1">
              <a:spcBef>
                <a:spcPts val="1200"/>
              </a:spcBef>
              <a:buClr>
                <a:schemeClr val="accent4"/>
              </a:buClr>
              <a:buFontTx/>
              <a:buNone/>
              <a:defRPr sz="1600" kern="1200">
                <a:solidFill>
                  <a:schemeClr val="accent6">
                    <a:lumMod val="50000"/>
                  </a:schemeClr>
                </a:solidFill>
                <a:latin typeface="Arial"/>
                <a:ea typeface="+mn-ea"/>
                <a:cs typeface="Arial"/>
              </a:defRPr>
            </a:lvl1pPr>
            <a:lvl2pPr marL="573088" indent="-231775" algn="l" defTabSz="457200" rtl="0" eaLnBrk="1" latinLnBrk="0" hangingPunct="1">
              <a:spcBef>
                <a:spcPts val="300"/>
              </a:spcBef>
              <a:buClr>
                <a:schemeClr val="accent4"/>
              </a:buClr>
              <a:buSzPct val="100000"/>
              <a:buFont typeface="Wingdings" charset="2"/>
              <a:buChar char="§"/>
              <a:defRPr sz="1400" kern="1200">
                <a:solidFill>
                  <a:schemeClr val="accent6">
                    <a:lumMod val="75000"/>
                  </a:schemeClr>
                </a:solidFill>
                <a:latin typeface="Arial"/>
                <a:ea typeface="+mn-ea"/>
                <a:cs typeface="Arial"/>
              </a:defRPr>
            </a:lvl2pPr>
            <a:lvl3pPr marL="796925" indent="-217488" algn="l" defTabSz="457200" rtl="0" eaLnBrk="1" latinLnBrk="0" hangingPunct="1">
              <a:spcBef>
                <a:spcPts val="300"/>
              </a:spcBef>
              <a:buClrTx/>
              <a:buSzPct val="100000"/>
              <a:buFont typeface="Lucida Grande"/>
              <a:buChar char="–"/>
              <a:defRPr sz="1400" kern="1200">
                <a:solidFill>
                  <a:schemeClr val="accent6">
                    <a:lumMod val="75000"/>
                  </a:schemeClr>
                </a:solidFill>
                <a:latin typeface="Arial"/>
                <a:ea typeface="+mn-ea"/>
                <a:cs typeface="Arial"/>
              </a:defRPr>
            </a:lvl3pPr>
            <a:lvl4pPr marL="1084263" indent="-287338" algn="l" defTabSz="457200" rtl="0" eaLnBrk="1" latinLnBrk="0" hangingPunct="1">
              <a:spcBef>
                <a:spcPts val="300"/>
              </a:spcBef>
              <a:buClrTx/>
              <a:buSzPct val="100000"/>
              <a:buFont typeface="Lucida Grande"/>
              <a:buChar char="–"/>
              <a:defRPr sz="1400" kern="1200">
                <a:solidFill>
                  <a:schemeClr val="accent6">
                    <a:lumMod val="75000"/>
                  </a:schemeClr>
                </a:solidFill>
                <a:latin typeface="Arial"/>
                <a:ea typeface="+mn-ea"/>
                <a:cs typeface="Arial"/>
              </a:defRPr>
            </a:lvl4pPr>
            <a:lvl5pPr marL="1316038" indent="-231775" algn="l" defTabSz="457200" rtl="0" eaLnBrk="1" latinLnBrk="0" hangingPunct="1">
              <a:spcBef>
                <a:spcPts val="300"/>
              </a:spcBef>
              <a:buClrTx/>
              <a:buSzPct val="100000"/>
              <a:buFont typeface="Lucida Grande"/>
              <a:buChar char="–"/>
              <a:defRPr sz="1400" kern="1200">
                <a:solidFill>
                  <a:schemeClr val="accent6">
                    <a:lumMod val="7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400" b="1" dirty="0"/>
              <a:t>RO Membrane surface</a:t>
            </a:r>
          </a:p>
        </p:txBody>
      </p:sp>
    </p:spTree>
    <p:extLst>
      <p:ext uri="{BB962C8B-B14F-4D97-AF65-F5344CB8AC3E}">
        <p14:creationId xmlns:p14="http://schemas.microsoft.com/office/powerpoint/2010/main" val="1158998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Force Field’s Removal Capabilities</a:t>
            </a:r>
          </a:p>
        </p:txBody>
      </p:sp>
      <p:pic>
        <p:nvPicPr>
          <p:cNvPr id="4" name="Picture 3" descr="filter-wi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3153" y="1993337"/>
            <a:ext cx="2284889" cy="3655823"/>
          </a:xfrm>
          <a:prstGeom prst="rect">
            <a:avLst/>
          </a:prstGeom>
        </p:spPr>
      </p:pic>
      <p:pic>
        <p:nvPicPr>
          <p:cNvPr id="5" name="Picture 4" descr="filter-wi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4708" y="1993337"/>
            <a:ext cx="2284889" cy="3655823"/>
          </a:xfrm>
          <a:prstGeom prst="rect">
            <a:avLst/>
          </a:prstGeom>
        </p:spPr>
      </p:pic>
      <p:sp>
        <p:nvSpPr>
          <p:cNvPr id="6" name="TextBox 5"/>
          <p:cNvSpPr txBox="1"/>
          <p:nvPr/>
        </p:nvSpPr>
        <p:spPr>
          <a:xfrm>
            <a:off x="1973153" y="2576420"/>
            <a:ext cx="2574212" cy="2736996"/>
          </a:xfrm>
          <a:prstGeom prst="rect">
            <a:avLst/>
          </a:prstGeom>
          <a:noFill/>
        </p:spPr>
        <p:txBody>
          <a:bodyPr wrap="square" lIns="0" tIns="0" rIns="0" bIns="0" rtlCol="0" anchor="t" anchorCtr="0">
            <a:noAutofit/>
          </a:bodyPr>
          <a:lstStyle/>
          <a:p>
            <a:pPr marL="460375" indent="-176213">
              <a:buClr>
                <a:schemeClr val="accent5"/>
              </a:buClr>
              <a:buFont typeface="Wingdings" charset="2"/>
              <a:buChar char="§"/>
            </a:pPr>
            <a:r>
              <a:rPr lang="en-US" sz="1050" dirty="0">
                <a:latin typeface="Arial"/>
                <a:cs typeface="Arial"/>
              </a:rPr>
              <a:t>Virus</a:t>
            </a:r>
            <a:r>
              <a:rPr lang="en-US" sz="1200" dirty="0">
                <a:latin typeface="Arial"/>
                <a:cs typeface="Arial"/>
              </a:rPr>
              <a:t> </a:t>
            </a:r>
            <a:br>
              <a:rPr lang="en-US" sz="1200" dirty="0">
                <a:latin typeface="Arial"/>
                <a:cs typeface="Arial"/>
              </a:rPr>
            </a:br>
            <a:r>
              <a:rPr lang="en-US" sz="900" dirty="0">
                <a:latin typeface="Arial"/>
                <a:cs typeface="Arial"/>
              </a:rPr>
              <a:t>(Polio, </a:t>
            </a:r>
            <a:r>
              <a:rPr lang="en-US" sz="900" dirty="0" err="1">
                <a:latin typeface="Arial"/>
                <a:cs typeface="Arial"/>
              </a:rPr>
              <a:t>Norovirus</a:t>
            </a:r>
            <a:r>
              <a:rPr lang="en-US" sz="900" dirty="0">
                <a:latin typeface="Arial"/>
                <a:cs typeface="Arial"/>
              </a:rPr>
              <a:t>, Rotavirus, etc.)</a:t>
            </a:r>
          </a:p>
          <a:p>
            <a:pPr marL="460375" indent="-176213">
              <a:buClr>
                <a:schemeClr val="accent5"/>
              </a:buClr>
              <a:buFont typeface="Wingdings" charset="2"/>
              <a:buChar char="§"/>
            </a:pPr>
            <a:r>
              <a:rPr lang="en-US" sz="1050" dirty="0">
                <a:latin typeface="Arial"/>
                <a:cs typeface="Arial"/>
              </a:rPr>
              <a:t>Bacteria</a:t>
            </a:r>
          </a:p>
          <a:p>
            <a:pPr marL="460375" indent="-176213">
              <a:buClr>
                <a:schemeClr val="accent5"/>
              </a:buClr>
              <a:tabLst>
                <a:tab pos="460375" algn="l"/>
              </a:tabLst>
            </a:pPr>
            <a:r>
              <a:rPr lang="en-US" sz="900" dirty="0">
                <a:latin typeface="Arial"/>
                <a:cs typeface="Arial"/>
              </a:rPr>
              <a:t>	(E. coli, Legionella, Pseudomonas, etc.)</a:t>
            </a:r>
          </a:p>
          <a:p>
            <a:pPr marL="460375" indent="-176213">
              <a:buClr>
                <a:schemeClr val="accent5"/>
              </a:buClr>
              <a:buFont typeface="Wingdings" charset="2"/>
              <a:buChar char="§"/>
            </a:pPr>
            <a:r>
              <a:rPr lang="en-US" sz="1050" dirty="0">
                <a:latin typeface="Arial"/>
                <a:cs typeface="Arial"/>
              </a:rPr>
              <a:t>DNA, RNA</a:t>
            </a:r>
          </a:p>
          <a:p>
            <a:pPr marL="460375" indent="-176213">
              <a:buClr>
                <a:schemeClr val="accent5"/>
              </a:buClr>
              <a:buFont typeface="Wingdings" charset="2"/>
              <a:buChar char="§"/>
            </a:pPr>
            <a:r>
              <a:rPr lang="en-US" sz="1050" dirty="0">
                <a:latin typeface="Arial"/>
                <a:cs typeface="Arial"/>
              </a:rPr>
              <a:t>Polysaccharides</a:t>
            </a:r>
          </a:p>
          <a:p>
            <a:pPr marL="460375" indent="-176213">
              <a:buClr>
                <a:schemeClr val="accent5"/>
              </a:buClr>
              <a:buFont typeface="Wingdings" charset="2"/>
              <a:buChar char="§"/>
            </a:pPr>
            <a:r>
              <a:rPr lang="en-US" sz="1050" dirty="0">
                <a:latin typeface="Arial"/>
                <a:cs typeface="Arial"/>
              </a:rPr>
              <a:t>Cyst*</a:t>
            </a:r>
          </a:p>
          <a:p>
            <a:pPr marL="460375" indent="-176213">
              <a:buClr>
                <a:schemeClr val="accent5"/>
              </a:buClr>
              <a:buFont typeface="Wingdings" charset="2"/>
              <a:buChar char="§"/>
            </a:pPr>
            <a:r>
              <a:rPr lang="en-US" sz="1050" dirty="0" err="1">
                <a:latin typeface="Arial"/>
                <a:cs typeface="Arial"/>
              </a:rPr>
              <a:t>Humic</a:t>
            </a:r>
            <a:r>
              <a:rPr lang="en-US" sz="1050" dirty="0">
                <a:latin typeface="Arial"/>
                <a:cs typeface="Arial"/>
              </a:rPr>
              <a:t> Acid</a:t>
            </a:r>
          </a:p>
          <a:p>
            <a:pPr marL="460375" indent="-176213">
              <a:buClr>
                <a:schemeClr val="accent5"/>
              </a:buClr>
              <a:buFont typeface="Wingdings" charset="2"/>
              <a:buChar char="§"/>
            </a:pPr>
            <a:r>
              <a:rPr lang="en-US" sz="1050" dirty="0">
                <a:latin typeface="Arial"/>
                <a:cs typeface="Arial"/>
              </a:rPr>
              <a:t>Bromine (carbon)</a:t>
            </a:r>
          </a:p>
          <a:p>
            <a:pPr marL="460375" indent="-176213">
              <a:buClr>
                <a:schemeClr val="accent5"/>
              </a:buClr>
              <a:buFont typeface="Wingdings" charset="2"/>
              <a:buChar char="§"/>
            </a:pPr>
            <a:r>
              <a:rPr lang="en-US" sz="1050" dirty="0">
                <a:latin typeface="Arial"/>
                <a:cs typeface="Arial"/>
              </a:rPr>
              <a:t>Chlorine* (carbon)</a:t>
            </a:r>
          </a:p>
          <a:p>
            <a:pPr marL="460375" indent="-176213">
              <a:buClr>
                <a:schemeClr val="accent5"/>
              </a:buClr>
              <a:buFont typeface="Wingdings" charset="2"/>
              <a:buChar char="§"/>
            </a:pPr>
            <a:r>
              <a:rPr lang="en-US" sz="1050" dirty="0">
                <a:latin typeface="Arial"/>
                <a:cs typeface="Arial"/>
              </a:rPr>
              <a:t>Iodine (carbon)</a:t>
            </a:r>
          </a:p>
          <a:p>
            <a:pPr marL="460375" indent="-176213">
              <a:buClr>
                <a:schemeClr val="accent5"/>
              </a:buClr>
              <a:buFont typeface="Wingdings" charset="2"/>
              <a:buChar char="§"/>
            </a:pPr>
            <a:r>
              <a:rPr lang="en-US" sz="1050" dirty="0">
                <a:latin typeface="Arial"/>
                <a:cs typeface="Arial"/>
              </a:rPr>
              <a:t>Lead 6.5 and 8.5 pH*</a:t>
            </a:r>
          </a:p>
          <a:p>
            <a:pPr marL="460375" indent="-176213">
              <a:buClr>
                <a:schemeClr val="accent5"/>
              </a:buClr>
              <a:buFont typeface="Wingdings" charset="2"/>
              <a:buChar char="§"/>
            </a:pPr>
            <a:r>
              <a:rPr lang="en-US" sz="1050" dirty="0">
                <a:latin typeface="Arial"/>
                <a:cs typeface="Arial"/>
              </a:rPr>
              <a:t>Ortho-</a:t>
            </a:r>
            <a:r>
              <a:rPr lang="en-US" sz="1050" dirty="0" err="1">
                <a:latin typeface="Arial"/>
                <a:cs typeface="Arial"/>
              </a:rPr>
              <a:t>phospate</a:t>
            </a:r>
            <a:endParaRPr lang="en-US" sz="1050" dirty="0">
              <a:latin typeface="Arial"/>
              <a:cs typeface="Arial"/>
            </a:endParaRPr>
          </a:p>
          <a:p>
            <a:pPr marL="460375" indent="-176213">
              <a:buClr>
                <a:schemeClr val="accent5"/>
              </a:buClr>
              <a:buFont typeface="Wingdings" charset="2"/>
              <a:buChar char="§"/>
            </a:pPr>
            <a:r>
              <a:rPr lang="en-US" sz="1050" dirty="0">
                <a:latin typeface="Arial"/>
                <a:cs typeface="Arial"/>
              </a:rPr>
              <a:t>PCBs</a:t>
            </a:r>
          </a:p>
          <a:p>
            <a:pPr marL="460375" indent="-176213">
              <a:buClr>
                <a:schemeClr val="accent5"/>
              </a:buClr>
              <a:buFont typeface="Wingdings" charset="2"/>
              <a:buChar char="§"/>
            </a:pPr>
            <a:r>
              <a:rPr lang="en-US" sz="1050" dirty="0">
                <a:latin typeface="Arial"/>
                <a:cs typeface="Arial"/>
              </a:rPr>
              <a:t>PBA</a:t>
            </a:r>
          </a:p>
          <a:p>
            <a:pPr marL="460375" indent="-176213">
              <a:buClr>
                <a:schemeClr val="accent5"/>
              </a:buClr>
              <a:buFont typeface="Wingdings" charset="2"/>
              <a:buChar char="§"/>
            </a:pPr>
            <a:r>
              <a:rPr lang="en-US" sz="1050" dirty="0">
                <a:latin typeface="Arial"/>
                <a:cs typeface="Arial"/>
              </a:rPr>
              <a:t>Penicillin G</a:t>
            </a:r>
          </a:p>
          <a:p>
            <a:pPr marL="460375" indent="-176213">
              <a:buClr>
                <a:schemeClr val="accent5"/>
              </a:buClr>
              <a:buFont typeface="Wingdings" charset="2"/>
              <a:buChar char="§"/>
            </a:pPr>
            <a:r>
              <a:rPr lang="en-US" sz="1050" dirty="0" err="1">
                <a:latin typeface="Arial"/>
                <a:cs typeface="Arial"/>
              </a:rPr>
              <a:t>Flumenquine</a:t>
            </a:r>
            <a:endParaRPr lang="en-US" sz="1050" dirty="0">
              <a:latin typeface="Arial"/>
              <a:cs typeface="Arial"/>
            </a:endParaRPr>
          </a:p>
        </p:txBody>
      </p:sp>
      <p:sp>
        <p:nvSpPr>
          <p:cNvPr id="8" name="TextBox 7"/>
          <p:cNvSpPr txBox="1"/>
          <p:nvPr/>
        </p:nvSpPr>
        <p:spPr>
          <a:xfrm>
            <a:off x="4914708" y="2576420"/>
            <a:ext cx="2574212" cy="2736996"/>
          </a:xfrm>
          <a:prstGeom prst="rect">
            <a:avLst/>
          </a:prstGeom>
          <a:noFill/>
        </p:spPr>
        <p:txBody>
          <a:bodyPr wrap="square" lIns="0" tIns="0" rIns="0" bIns="0" rtlCol="0" anchor="t" anchorCtr="0">
            <a:noAutofit/>
          </a:bodyPr>
          <a:lstStyle/>
          <a:p>
            <a:pPr marL="460375" indent="-176213">
              <a:buClr>
                <a:schemeClr val="accent5"/>
              </a:buClr>
              <a:buFont typeface="Wingdings" charset="2"/>
              <a:buChar char="§"/>
            </a:pPr>
            <a:r>
              <a:rPr lang="en-US" sz="1050" dirty="0">
                <a:latin typeface="Arial"/>
                <a:cs typeface="Arial"/>
              </a:rPr>
              <a:t>Arsenic III 6.5 pH*</a:t>
            </a:r>
            <a:endParaRPr lang="en-US" sz="1200" dirty="0">
              <a:latin typeface="Arial"/>
              <a:cs typeface="Arial"/>
            </a:endParaRPr>
          </a:p>
          <a:p>
            <a:pPr marL="460375" indent="-176213">
              <a:buClr>
                <a:schemeClr val="accent5"/>
              </a:buClr>
              <a:buFont typeface="Wingdings" charset="2"/>
              <a:buChar char="§"/>
            </a:pPr>
            <a:r>
              <a:rPr lang="en-US" sz="1050" dirty="0">
                <a:latin typeface="Arial"/>
                <a:cs typeface="Arial"/>
              </a:rPr>
              <a:t>Arsenic III 8.5 pH*</a:t>
            </a:r>
            <a:endParaRPr lang="en-US" sz="1200" dirty="0">
              <a:latin typeface="Arial"/>
              <a:cs typeface="Arial"/>
            </a:endParaRPr>
          </a:p>
          <a:p>
            <a:pPr marL="460375" indent="-176213">
              <a:buClr>
                <a:schemeClr val="accent5"/>
              </a:buClr>
              <a:buFont typeface="Wingdings" charset="2"/>
              <a:buChar char="§"/>
            </a:pPr>
            <a:r>
              <a:rPr lang="en-US" sz="1050" dirty="0">
                <a:latin typeface="Arial"/>
                <a:cs typeface="Arial"/>
              </a:rPr>
              <a:t>Arsenic V 6.5 pH*</a:t>
            </a:r>
          </a:p>
          <a:p>
            <a:pPr marL="460375" indent="-176213">
              <a:buClr>
                <a:schemeClr val="accent5"/>
              </a:buClr>
              <a:buFont typeface="Wingdings" charset="2"/>
              <a:buChar char="§"/>
            </a:pPr>
            <a:r>
              <a:rPr lang="en-US" sz="1050" dirty="0">
                <a:latin typeface="Arial"/>
                <a:cs typeface="Arial"/>
              </a:rPr>
              <a:t>Bromine (white)</a:t>
            </a:r>
          </a:p>
          <a:p>
            <a:pPr marL="460375" indent="-176213">
              <a:buClr>
                <a:schemeClr val="accent5"/>
              </a:buClr>
              <a:buFont typeface="Wingdings" charset="2"/>
              <a:buChar char="§"/>
            </a:pPr>
            <a:r>
              <a:rPr lang="en-US" sz="1050" dirty="0">
                <a:latin typeface="Arial"/>
                <a:cs typeface="Arial"/>
              </a:rPr>
              <a:t>Ferrous Iron*</a:t>
            </a:r>
          </a:p>
          <a:p>
            <a:pPr marL="460375" indent="-176213">
              <a:buClr>
                <a:schemeClr val="accent5"/>
              </a:buClr>
              <a:buFont typeface="Wingdings" charset="2"/>
              <a:buChar char="§"/>
            </a:pPr>
            <a:r>
              <a:rPr lang="en-US" sz="1050" dirty="0">
                <a:latin typeface="Arial"/>
                <a:cs typeface="Arial"/>
              </a:rPr>
              <a:t>Soluble Silica</a:t>
            </a:r>
          </a:p>
          <a:p>
            <a:pPr marL="460375" indent="-176213">
              <a:buClr>
                <a:schemeClr val="accent5"/>
              </a:buClr>
              <a:buFont typeface="Wingdings" charset="2"/>
              <a:buChar char="§"/>
            </a:pPr>
            <a:r>
              <a:rPr lang="en-US" sz="1050" dirty="0" err="1">
                <a:latin typeface="Arial"/>
                <a:cs typeface="Arial"/>
              </a:rPr>
              <a:t>Trihalomethanes</a:t>
            </a:r>
            <a:r>
              <a:rPr lang="en-US" sz="1050" dirty="0">
                <a:latin typeface="Arial"/>
                <a:cs typeface="Arial"/>
              </a:rPr>
              <a:t> (THM)</a:t>
            </a:r>
          </a:p>
          <a:p>
            <a:pPr marL="460375" indent="-176213">
              <a:buClr>
                <a:schemeClr val="accent5"/>
              </a:buClr>
              <a:buFont typeface="Wingdings" charset="2"/>
              <a:buChar char="§"/>
            </a:pPr>
            <a:r>
              <a:rPr lang="en-US" sz="1050" dirty="0">
                <a:latin typeface="Arial"/>
                <a:cs typeface="Arial"/>
              </a:rPr>
              <a:t>Chloramine*</a:t>
            </a:r>
          </a:p>
          <a:p>
            <a:pPr marL="460375" indent="-176213">
              <a:buClr>
                <a:schemeClr val="accent5"/>
              </a:buClr>
              <a:buFont typeface="Wingdings" charset="2"/>
              <a:buChar char="§"/>
            </a:pPr>
            <a:r>
              <a:rPr lang="en-US" sz="1050" dirty="0">
                <a:latin typeface="Arial"/>
                <a:cs typeface="Arial"/>
              </a:rPr>
              <a:t>VOC*</a:t>
            </a:r>
            <a:endParaRPr lang="en-US" sz="1200" dirty="0">
              <a:latin typeface="Arial"/>
              <a:cs typeface="Arial"/>
            </a:endParaRPr>
          </a:p>
          <a:p>
            <a:pPr marL="460375" indent="-176213">
              <a:buClr>
                <a:schemeClr val="accent5"/>
              </a:buClr>
              <a:buFont typeface="Wingdings" charset="2"/>
              <a:buChar char="§"/>
            </a:pPr>
            <a:endParaRPr lang="en-US" sz="1050" dirty="0">
              <a:latin typeface="Arial"/>
              <a:cs typeface="Arial"/>
            </a:endParaRPr>
          </a:p>
        </p:txBody>
      </p:sp>
      <p:sp>
        <p:nvSpPr>
          <p:cNvPr id="9" name="TextBox 8"/>
          <p:cNvSpPr txBox="1"/>
          <p:nvPr/>
        </p:nvSpPr>
        <p:spPr>
          <a:xfrm>
            <a:off x="1973153" y="5758643"/>
            <a:ext cx="2284889" cy="276999"/>
          </a:xfrm>
          <a:prstGeom prst="rect">
            <a:avLst/>
          </a:prstGeom>
          <a:noFill/>
        </p:spPr>
        <p:txBody>
          <a:bodyPr wrap="square" lIns="0" tIns="0" rIns="0" bIns="0" rtlCol="0" anchor="t" anchorCtr="0">
            <a:noAutofit/>
          </a:bodyPr>
          <a:lstStyle/>
          <a:p>
            <a:pPr algn="ctr"/>
            <a:r>
              <a:rPr lang="en-US" sz="1400" b="1" dirty="0">
                <a:solidFill>
                  <a:schemeClr val="accent5"/>
                </a:solidFill>
                <a:latin typeface="Arial"/>
                <a:cs typeface="Arial"/>
              </a:rPr>
              <a:t>Significant removal</a:t>
            </a:r>
          </a:p>
        </p:txBody>
      </p:sp>
      <p:sp>
        <p:nvSpPr>
          <p:cNvPr id="10" name="TextBox 9"/>
          <p:cNvSpPr txBox="1"/>
          <p:nvPr/>
        </p:nvSpPr>
        <p:spPr>
          <a:xfrm>
            <a:off x="4914708" y="5758643"/>
            <a:ext cx="2284889" cy="276999"/>
          </a:xfrm>
          <a:prstGeom prst="rect">
            <a:avLst/>
          </a:prstGeom>
          <a:noFill/>
        </p:spPr>
        <p:txBody>
          <a:bodyPr wrap="square" lIns="0" tIns="0" rIns="0" bIns="0" rtlCol="0" anchor="t" anchorCtr="0">
            <a:noAutofit/>
          </a:bodyPr>
          <a:lstStyle/>
          <a:p>
            <a:pPr algn="ctr"/>
            <a:r>
              <a:rPr lang="en-US" sz="1400" b="1" dirty="0">
                <a:solidFill>
                  <a:schemeClr val="accent5"/>
                </a:solidFill>
                <a:latin typeface="Arial"/>
                <a:cs typeface="Arial"/>
              </a:rPr>
              <a:t>Some removal</a:t>
            </a:r>
          </a:p>
        </p:txBody>
      </p:sp>
      <p:sp>
        <p:nvSpPr>
          <p:cNvPr id="13" name="Right Arrow 12"/>
          <p:cNvSpPr/>
          <p:nvPr/>
        </p:nvSpPr>
        <p:spPr>
          <a:xfrm>
            <a:off x="3698519" y="4619180"/>
            <a:ext cx="3250264" cy="598489"/>
          </a:xfrm>
          <a:prstGeom prst="rightArrow">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698519" y="4772453"/>
            <a:ext cx="2868562" cy="300031"/>
          </a:xfrm>
          <a:prstGeom prst="rect">
            <a:avLst/>
          </a:prstGeom>
          <a:noFill/>
        </p:spPr>
        <p:txBody>
          <a:bodyPr wrap="square" lIns="182880" tIns="0" rIns="0" bIns="27432" rtlCol="0" anchor="ctr" anchorCtr="0">
            <a:noAutofit/>
          </a:bodyPr>
          <a:lstStyle/>
          <a:p>
            <a:r>
              <a:rPr lang="en-US" sz="1400" b="1" dirty="0">
                <a:solidFill>
                  <a:schemeClr val="bg1"/>
                </a:solidFill>
                <a:latin typeface="Arial"/>
                <a:cs typeface="Arial"/>
              </a:rPr>
              <a:t>Decreasing negative charge</a:t>
            </a:r>
          </a:p>
        </p:txBody>
      </p:sp>
      <p:sp>
        <p:nvSpPr>
          <p:cNvPr id="14" name="Date Placeholder 13"/>
          <p:cNvSpPr>
            <a:spLocks noGrp="1"/>
          </p:cNvSpPr>
          <p:nvPr>
            <p:ph type="dt" sz="half" idx="10"/>
          </p:nvPr>
        </p:nvSpPr>
        <p:spPr/>
        <p:txBody>
          <a:bodyPr/>
          <a:lstStyle/>
          <a:p>
            <a:fld id="{5FFF40D8-71E4-5742-B9FE-6BAEAC4D0859}" type="datetime1">
              <a:rPr lang="en-US" smtClean="0"/>
              <a:t>8/27/20</a:t>
            </a:fld>
            <a:endParaRPr lang="en-US"/>
          </a:p>
        </p:txBody>
      </p:sp>
      <p:sp>
        <p:nvSpPr>
          <p:cNvPr id="15" name="Footer Placeholder 14"/>
          <p:cNvSpPr>
            <a:spLocks noGrp="1"/>
          </p:cNvSpPr>
          <p:nvPr>
            <p:ph type="ftr" sz="quarter" idx="11"/>
          </p:nvPr>
        </p:nvSpPr>
        <p:spPr/>
        <p:txBody>
          <a:bodyPr/>
          <a:lstStyle/>
          <a:p>
            <a:r>
              <a:rPr lang="en-US" dirty="0">
                <a:solidFill>
                  <a:srgbClr val="004B87"/>
                </a:solidFill>
              </a:rPr>
              <a:t>The clear choice for water purification anywhere on Earth. </a:t>
            </a:r>
          </a:p>
        </p:txBody>
      </p:sp>
      <p:sp>
        <p:nvSpPr>
          <p:cNvPr id="16" name="Slide Number Placeholder 15"/>
          <p:cNvSpPr>
            <a:spLocks noGrp="1"/>
          </p:cNvSpPr>
          <p:nvPr>
            <p:ph type="sldNum" sz="quarter" idx="12"/>
          </p:nvPr>
        </p:nvSpPr>
        <p:spPr/>
        <p:txBody>
          <a:bodyPr/>
          <a:lstStyle/>
          <a:p>
            <a:fld id="{C0635A5F-DDA7-F445-961E-0DDE6710064B}" type="slidenum">
              <a:rPr lang="en-US" smtClean="0"/>
              <a:t>12</a:t>
            </a:fld>
            <a:endParaRPr lang="en-US"/>
          </a:p>
        </p:txBody>
      </p:sp>
    </p:spTree>
    <p:extLst>
      <p:ext uri="{BB962C8B-B14F-4D97-AF65-F5344CB8AC3E}">
        <p14:creationId xmlns:p14="http://schemas.microsoft.com/office/powerpoint/2010/main" val="3951371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Triple Clear’s Force Field™ Filters    </a:t>
            </a:r>
          </a:p>
        </p:txBody>
      </p:sp>
      <p:sp>
        <p:nvSpPr>
          <p:cNvPr id="3" name="Content Placeholder 2"/>
          <p:cNvSpPr>
            <a:spLocks noGrp="1"/>
          </p:cNvSpPr>
          <p:nvPr>
            <p:ph idx="1"/>
          </p:nvPr>
        </p:nvSpPr>
        <p:spPr>
          <a:xfrm>
            <a:off x="457200" y="2058221"/>
            <a:ext cx="8229600" cy="419805"/>
          </a:xfrm>
        </p:spPr>
        <p:txBody>
          <a:bodyPr/>
          <a:lstStyle/>
          <a:p>
            <a:pPr indent="-231775"/>
            <a:r>
              <a:rPr lang="en-US" dirty="0"/>
              <a:t>4 &amp; 6 log contaminant removal of virus, bacteria, cyst:</a:t>
            </a:r>
          </a:p>
        </p:txBody>
      </p:sp>
      <p:sp>
        <p:nvSpPr>
          <p:cNvPr id="4" name="Date Placeholder 3"/>
          <p:cNvSpPr>
            <a:spLocks noGrp="1"/>
          </p:cNvSpPr>
          <p:nvPr>
            <p:ph type="dt" sz="half" idx="10"/>
          </p:nvPr>
        </p:nvSpPr>
        <p:spPr/>
        <p:txBody>
          <a:bodyPr/>
          <a:lstStyle/>
          <a:p>
            <a:fld id="{66B37A98-D385-C94D-A19C-E421CD927B50}" type="datetime1">
              <a:rPr lang="en-US" smtClean="0"/>
              <a:t>8/27/20</a:t>
            </a:fld>
            <a:endParaRPr lang="en-US"/>
          </a:p>
        </p:txBody>
      </p:sp>
      <p:sp>
        <p:nvSpPr>
          <p:cNvPr id="5" name="Footer Placeholder 4"/>
          <p:cNvSpPr>
            <a:spLocks noGrp="1"/>
          </p:cNvSpPr>
          <p:nvPr>
            <p:ph type="ftr" sz="quarter" idx="11"/>
          </p:nvPr>
        </p:nvSpPr>
        <p:spPr/>
        <p:txBody>
          <a:bodyPr/>
          <a:lstStyle/>
          <a:p>
            <a:r>
              <a:rPr lang="en-US" dirty="0">
                <a:solidFill>
                  <a:srgbClr val="004B87"/>
                </a:solidFill>
              </a:rPr>
              <a:t>The clear choice for water purification anywhere on Earth. </a:t>
            </a:r>
          </a:p>
        </p:txBody>
      </p:sp>
      <p:sp>
        <p:nvSpPr>
          <p:cNvPr id="6" name="Slide Number Placeholder 5"/>
          <p:cNvSpPr>
            <a:spLocks noGrp="1"/>
          </p:cNvSpPr>
          <p:nvPr>
            <p:ph type="sldNum" sz="quarter" idx="12"/>
          </p:nvPr>
        </p:nvSpPr>
        <p:spPr/>
        <p:txBody>
          <a:bodyPr/>
          <a:lstStyle/>
          <a:p>
            <a:fld id="{C0635A5F-DDA7-F445-961E-0DDE6710064B}" type="slidenum">
              <a:rPr lang="en-US" smtClean="0"/>
              <a:t>13</a:t>
            </a:fld>
            <a:endParaRPr lang="en-US"/>
          </a:p>
        </p:txBody>
      </p:sp>
      <p:sp>
        <p:nvSpPr>
          <p:cNvPr id="7" name="TextBox 6"/>
          <p:cNvSpPr txBox="1"/>
          <p:nvPr/>
        </p:nvSpPr>
        <p:spPr>
          <a:xfrm>
            <a:off x="457200" y="1372147"/>
            <a:ext cx="8229600" cy="686074"/>
          </a:xfrm>
          <a:prstGeom prst="rect">
            <a:avLst/>
          </a:prstGeom>
          <a:noFill/>
        </p:spPr>
        <p:txBody>
          <a:bodyPr wrap="square" lIns="0" tIns="0" rIns="0" bIns="0" rtlCol="0">
            <a:noAutofit/>
          </a:bodyPr>
          <a:lstStyle/>
          <a:p>
            <a:r>
              <a:rPr lang="en-US" sz="2400" dirty="0">
                <a:solidFill>
                  <a:schemeClr val="accent1"/>
                </a:solidFill>
                <a:latin typeface="Arial"/>
                <a:cs typeface="Arial"/>
              </a:rPr>
              <a:t>Unique Competitive Advantages: </a:t>
            </a:r>
          </a:p>
        </p:txBody>
      </p:sp>
      <p:graphicFrame>
        <p:nvGraphicFramePr>
          <p:cNvPr id="9" name="Content Placeholder 3"/>
          <p:cNvGraphicFramePr>
            <a:graphicFrameLocks/>
          </p:cNvGraphicFramePr>
          <p:nvPr>
            <p:extLst>
              <p:ext uri="{D42A27DB-BD31-4B8C-83A1-F6EECF244321}">
                <p14:modId xmlns:p14="http://schemas.microsoft.com/office/powerpoint/2010/main" val="994970738"/>
              </p:ext>
            </p:extLst>
          </p:nvPr>
        </p:nvGraphicFramePr>
        <p:xfrm>
          <a:off x="457201" y="2813764"/>
          <a:ext cx="8229600" cy="1857376"/>
        </p:xfrm>
        <a:graphic>
          <a:graphicData uri="http://schemas.openxmlformats.org/drawingml/2006/table">
            <a:tbl>
              <a:tblPr firstRow="1" bandRow="1">
                <a:tableStyleId>{912C8C85-51F0-491E-9774-3900AFEF0FD7}</a:tableStyleId>
              </a:tblPr>
              <a:tblGrid>
                <a:gridCol w="1949957">
                  <a:extLst>
                    <a:ext uri="{9D8B030D-6E8A-4147-A177-3AD203B41FA5}">
                      <a16:colId xmlns:a16="http://schemas.microsoft.com/office/drawing/2014/main" val="20000"/>
                    </a:ext>
                  </a:extLst>
                </a:gridCol>
                <a:gridCol w="1699888">
                  <a:extLst>
                    <a:ext uri="{9D8B030D-6E8A-4147-A177-3AD203B41FA5}">
                      <a16:colId xmlns:a16="http://schemas.microsoft.com/office/drawing/2014/main" val="20001"/>
                    </a:ext>
                  </a:extLst>
                </a:gridCol>
                <a:gridCol w="1184832">
                  <a:extLst>
                    <a:ext uri="{9D8B030D-6E8A-4147-A177-3AD203B41FA5}">
                      <a16:colId xmlns:a16="http://schemas.microsoft.com/office/drawing/2014/main" val="20002"/>
                    </a:ext>
                  </a:extLst>
                </a:gridCol>
                <a:gridCol w="1175162">
                  <a:extLst>
                    <a:ext uri="{9D8B030D-6E8A-4147-A177-3AD203B41FA5}">
                      <a16:colId xmlns:a16="http://schemas.microsoft.com/office/drawing/2014/main" val="20003"/>
                    </a:ext>
                  </a:extLst>
                </a:gridCol>
                <a:gridCol w="1153264">
                  <a:extLst>
                    <a:ext uri="{9D8B030D-6E8A-4147-A177-3AD203B41FA5}">
                      <a16:colId xmlns:a16="http://schemas.microsoft.com/office/drawing/2014/main" val="20004"/>
                    </a:ext>
                  </a:extLst>
                </a:gridCol>
                <a:gridCol w="1066497">
                  <a:extLst>
                    <a:ext uri="{9D8B030D-6E8A-4147-A177-3AD203B41FA5}">
                      <a16:colId xmlns:a16="http://schemas.microsoft.com/office/drawing/2014/main" val="20005"/>
                    </a:ext>
                  </a:extLst>
                </a:gridCol>
              </a:tblGrid>
              <a:tr h="634984">
                <a:tc rowSpan="2">
                  <a:txBody>
                    <a:bodyPr/>
                    <a:lstStyle/>
                    <a:p>
                      <a:pPr algn="l" rtl="0"/>
                      <a:r>
                        <a:rPr lang="en-US" sz="1000" b="1" i="0" u="none" strike="noStrike" kern="1200" baseline="0" dirty="0">
                          <a:solidFill>
                            <a:schemeClr val="tx2"/>
                          </a:solidFill>
                          <a:latin typeface="Arial"/>
                          <a:ea typeface="+mn-ea"/>
                          <a:cs typeface="Arial"/>
                        </a:rPr>
                        <a:t>Challenge Species:</a:t>
                      </a:r>
                    </a:p>
                    <a:p>
                      <a:pPr algn="l" rtl="0"/>
                      <a:r>
                        <a:rPr lang="en-US" sz="1000" b="1" i="0" u="none" strike="noStrike" kern="1200" baseline="0" dirty="0">
                          <a:solidFill>
                            <a:schemeClr val="tx2"/>
                          </a:solidFill>
                          <a:latin typeface="Arial"/>
                          <a:ea typeface="+mn-ea"/>
                          <a:cs typeface="Arial"/>
                        </a:rPr>
                        <a:t>Triple Clear 2.5”</a:t>
                      </a:r>
                    </a:p>
                    <a:p>
                      <a:pPr algn="l" rtl="0"/>
                      <a:r>
                        <a:rPr lang="en-US" sz="1000" b="1" i="0" u="none" strike="noStrike" kern="1200" baseline="0" dirty="0">
                          <a:solidFill>
                            <a:schemeClr val="tx2"/>
                          </a:solidFill>
                          <a:latin typeface="Arial"/>
                          <a:ea typeface="+mn-ea"/>
                          <a:cs typeface="Arial"/>
                        </a:rPr>
                        <a:t>Force Field™</a:t>
                      </a:r>
                    </a:p>
                    <a:p>
                      <a:pPr algn="l" rtl="0"/>
                      <a:r>
                        <a:rPr lang="en-US" sz="1000" b="1" i="0" u="none" strike="noStrike" kern="1200" baseline="0" dirty="0">
                          <a:solidFill>
                            <a:schemeClr val="tx2"/>
                          </a:solidFill>
                          <a:latin typeface="Arial"/>
                          <a:ea typeface="+mn-ea"/>
                          <a:cs typeface="Arial"/>
                        </a:rPr>
                        <a:t>Gravity Camp Filters</a:t>
                      </a:r>
                      <a:endParaRPr lang="en-US" sz="1000" b="1" baseline="0" dirty="0">
                        <a:solidFill>
                          <a:schemeClr val="tx2"/>
                        </a:solidFill>
                        <a:latin typeface="Arial"/>
                        <a:cs typeface="Arial"/>
                      </a:endParaRPr>
                    </a:p>
                  </a:txBody>
                  <a:tcPr anchor="ctr">
                    <a:lnL w="28575" cap="flat" cmpd="sng" algn="ctr">
                      <a:solidFill>
                        <a:srgbClr val="004B87"/>
                      </a:solidFill>
                      <a:prstDash val="solid"/>
                      <a:round/>
                      <a:headEnd type="none" w="med" len="med"/>
                      <a:tailEnd type="none" w="med" len="med"/>
                    </a:lnL>
                    <a:lnR w="9525" cap="flat" cmpd="sng" algn="ctr">
                      <a:solidFill>
                        <a:srgbClr val="004B87"/>
                      </a:solidFill>
                      <a:prstDash val="solid"/>
                      <a:round/>
                      <a:headEnd type="none" w="med" len="med"/>
                      <a:tailEnd type="none" w="med" len="med"/>
                    </a:lnR>
                    <a:lnT w="28575" cap="flat" cmpd="sng" algn="ctr">
                      <a:solidFill>
                        <a:srgbClr val="004B87"/>
                      </a:solidFill>
                      <a:prstDash val="solid"/>
                      <a:round/>
                      <a:headEnd type="none" w="med" len="med"/>
                      <a:tailEnd type="none" w="med" len="med"/>
                    </a:lnT>
                    <a:lnB w="19050" cap="flat" cmpd="sng" algn="ctr">
                      <a:solidFill>
                        <a:srgbClr val="004B87"/>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row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1" i="0" u="none" strike="noStrike" kern="1200" baseline="0" dirty="0">
                          <a:solidFill>
                            <a:srgbClr val="004B87"/>
                          </a:solidFill>
                          <a:latin typeface="Arial"/>
                          <a:ea typeface="+mn-ea"/>
                          <a:cs typeface="Arial"/>
                        </a:rPr>
                        <a:t>Filter</a:t>
                      </a:r>
                      <a:br>
                        <a:rPr lang="en-US" sz="1000" b="1" i="0" u="none" strike="noStrike" kern="1200" baseline="0" dirty="0">
                          <a:solidFill>
                            <a:srgbClr val="004B87"/>
                          </a:solidFill>
                          <a:latin typeface="Arial"/>
                          <a:ea typeface="+mn-ea"/>
                          <a:cs typeface="Arial"/>
                        </a:rPr>
                      </a:br>
                      <a:r>
                        <a:rPr lang="en-US" sz="1000" b="1" i="0" u="none" strike="noStrike" kern="1200" baseline="0" dirty="0">
                          <a:solidFill>
                            <a:srgbClr val="004B87"/>
                          </a:solidFill>
                          <a:latin typeface="Arial"/>
                          <a:ea typeface="+mn-ea"/>
                          <a:cs typeface="Arial"/>
                        </a:rPr>
                        <a:t>Influent</a:t>
                      </a:r>
                      <a:br>
                        <a:rPr lang="en-US" sz="1000" b="1" i="0" u="none" strike="noStrike" kern="1200" baseline="0" dirty="0">
                          <a:solidFill>
                            <a:srgbClr val="004B87"/>
                          </a:solidFill>
                          <a:latin typeface="Arial"/>
                          <a:ea typeface="+mn-ea"/>
                          <a:cs typeface="Arial"/>
                        </a:rPr>
                      </a:br>
                      <a:r>
                        <a:rPr lang="en-US" sz="1000" b="1" i="0" u="none" strike="noStrike" kern="1200" baseline="0" dirty="0">
                          <a:solidFill>
                            <a:srgbClr val="004B87"/>
                          </a:solidFill>
                          <a:latin typeface="Arial"/>
                          <a:ea typeface="+mn-ea"/>
                          <a:cs typeface="Arial"/>
                        </a:rPr>
                        <a:t>Average</a:t>
                      </a:r>
                      <a:br>
                        <a:rPr lang="en-US" sz="1000" b="1" i="0" u="none" strike="noStrike" kern="1200" baseline="0" dirty="0">
                          <a:solidFill>
                            <a:srgbClr val="004B87"/>
                          </a:solidFill>
                          <a:latin typeface="Arial"/>
                          <a:ea typeface="+mn-ea"/>
                          <a:cs typeface="Arial"/>
                        </a:rPr>
                      </a:br>
                      <a:r>
                        <a:rPr lang="en-US" sz="1000" b="1" i="0" u="none" strike="noStrike" kern="1200" baseline="0" dirty="0">
                          <a:solidFill>
                            <a:srgbClr val="004B87"/>
                          </a:solidFill>
                          <a:latin typeface="Arial"/>
                          <a:ea typeface="+mn-ea"/>
                          <a:cs typeface="Arial"/>
                        </a:rPr>
                        <a:t>Concentration</a:t>
                      </a:r>
                      <a:endParaRPr lang="en-US" sz="1000" b="1" i="0" u="none" strike="noStrike" kern="1200" baseline="0" dirty="0">
                        <a:solidFill>
                          <a:schemeClr val="tx2"/>
                        </a:solidFill>
                        <a:latin typeface="Arial"/>
                        <a:ea typeface="+mn-ea"/>
                        <a:cs typeface="Arial"/>
                      </a:endParaRPr>
                    </a:p>
                  </a:txBody>
                  <a:tcPr anchor="ctr">
                    <a:lnL w="9525" cap="flat" cmpd="sng" algn="ctr">
                      <a:solidFill>
                        <a:srgbClr val="004B87"/>
                      </a:solidFill>
                      <a:prstDash val="solid"/>
                      <a:round/>
                      <a:headEnd type="none" w="med" len="med"/>
                      <a:tailEnd type="none" w="med" len="med"/>
                    </a:lnL>
                    <a:lnR w="9525" cap="flat" cmpd="sng" algn="ctr">
                      <a:solidFill>
                        <a:srgbClr val="004B87"/>
                      </a:solidFill>
                      <a:prstDash val="solid"/>
                      <a:round/>
                      <a:headEnd type="none" w="med" len="med"/>
                      <a:tailEnd type="none" w="med" len="med"/>
                    </a:lnR>
                    <a:lnT w="28575" cap="flat" cmpd="sng" algn="ctr">
                      <a:solidFill>
                        <a:srgbClr val="004B87"/>
                      </a:solidFill>
                      <a:prstDash val="solid"/>
                      <a:round/>
                      <a:headEnd type="none" w="med" len="med"/>
                      <a:tailEnd type="none" w="med" len="med"/>
                    </a:lnT>
                    <a:lnB w="19050" cap="flat" cmpd="sng" algn="ctr">
                      <a:solidFill>
                        <a:srgbClr val="004B87"/>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gridSpan="4">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1" i="0" u="none" strike="noStrike" kern="1200" baseline="0" dirty="0">
                          <a:solidFill>
                            <a:srgbClr val="004B87"/>
                          </a:solidFill>
                          <a:latin typeface="Arial"/>
                          <a:ea typeface="+mn-ea"/>
                          <a:cs typeface="Arial"/>
                        </a:rPr>
                        <a:t>Percent removal of the challenge species by the filter</a:t>
                      </a:r>
                      <a:br>
                        <a:rPr lang="en-US" sz="1000" b="1" i="0" u="none" strike="noStrike" kern="1200" baseline="0" dirty="0">
                          <a:solidFill>
                            <a:srgbClr val="004B87"/>
                          </a:solidFill>
                          <a:latin typeface="Arial"/>
                          <a:ea typeface="+mn-ea"/>
                          <a:cs typeface="Arial"/>
                        </a:rPr>
                      </a:br>
                      <a:r>
                        <a:rPr lang="en-US" sz="1000" b="1" i="0" u="none" strike="noStrike" kern="1200" baseline="0" dirty="0">
                          <a:solidFill>
                            <a:srgbClr val="004B87"/>
                          </a:solidFill>
                          <a:latin typeface="Arial"/>
                          <a:ea typeface="+mn-ea"/>
                          <a:cs typeface="Arial"/>
                        </a:rPr>
                        <a:t>initially and following the passage of the indicated volume</a:t>
                      </a:r>
                      <a:br>
                        <a:rPr lang="en-US" sz="1000" b="1" i="0" u="none" strike="noStrike" kern="1200" baseline="0" dirty="0">
                          <a:solidFill>
                            <a:srgbClr val="004B87"/>
                          </a:solidFill>
                          <a:latin typeface="Arial"/>
                          <a:ea typeface="+mn-ea"/>
                          <a:cs typeface="Arial"/>
                        </a:rPr>
                      </a:br>
                      <a:r>
                        <a:rPr lang="en-US" sz="1000" b="1" i="0" u="none" strike="noStrike" kern="1200" baseline="0" dirty="0">
                          <a:solidFill>
                            <a:srgbClr val="004B87"/>
                          </a:solidFill>
                          <a:latin typeface="Arial"/>
                          <a:ea typeface="+mn-ea"/>
                          <a:cs typeface="Arial"/>
                        </a:rPr>
                        <a:t>(liters) of laboratory grade reagent water</a:t>
                      </a:r>
                      <a:endParaRPr lang="en-US" sz="1000" b="1" i="0" u="none" strike="noStrike" kern="1200" baseline="0" dirty="0">
                        <a:solidFill>
                          <a:schemeClr val="tx2"/>
                        </a:solidFill>
                        <a:latin typeface="Arial"/>
                        <a:ea typeface="+mn-ea"/>
                        <a:cs typeface="Arial"/>
                      </a:endParaRPr>
                    </a:p>
                  </a:txBody>
                  <a:tcPr anchor="ctr">
                    <a:lnL w="9525" cap="flat" cmpd="sng" algn="ctr">
                      <a:solidFill>
                        <a:srgbClr val="004B87"/>
                      </a:solidFill>
                      <a:prstDash val="solid"/>
                      <a:round/>
                      <a:headEnd type="none" w="med" len="med"/>
                      <a:tailEnd type="none" w="med" len="med"/>
                    </a:lnL>
                    <a:lnR w="28575" cap="flat" cmpd="sng" algn="ctr">
                      <a:solidFill>
                        <a:srgbClr val="004B87"/>
                      </a:solidFill>
                      <a:prstDash val="solid"/>
                      <a:round/>
                      <a:headEnd type="none" w="med" len="med"/>
                      <a:tailEnd type="none" w="med" len="med"/>
                    </a:lnR>
                    <a:lnT w="28575" cap="flat" cmpd="sng" algn="ctr">
                      <a:solidFill>
                        <a:srgbClr val="004B87"/>
                      </a:solidFill>
                      <a:prstDash val="solid"/>
                      <a:round/>
                      <a:headEnd type="none" w="med" len="med"/>
                      <a:tailEnd type="none" w="med" len="med"/>
                    </a:lnT>
                    <a:lnB w="9525" cap="flat" cmpd="sng" algn="ctr">
                      <a:solidFill>
                        <a:srgbClr val="004B87"/>
                      </a:solidFill>
                      <a:prstDash val="solid"/>
                      <a:round/>
                      <a:headEnd type="none" w="med" len="med"/>
                      <a:tailEnd type="none" w="med" len="med"/>
                    </a:lnB>
                    <a:lnTlToBr w="12700" cmpd="sng">
                      <a:noFill/>
                      <a:prstDash val="solid"/>
                    </a:lnTlToBr>
                    <a:lnBlToTr w="12700" cmpd="sng">
                      <a:noFill/>
                      <a:prstDash val="solid"/>
                    </a:lnBlToTr>
                    <a:solidFill>
                      <a:srgbClr val="B4DEFF"/>
                    </a:solidFill>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accent6">
                            <a:lumMod val="60000"/>
                            <a:lumOff val="40000"/>
                          </a:schemeClr>
                        </a:solidFill>
                        <a:latin typeface="+mn-lt"/>
                        <a:ea typeface="+mn-ea"/>
                        <a:cs typeface="+mn-cs"/>
                      </a:endParaRP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accent6">
                            <a:lumMod val="60000"/>
                            <a:lumOff val="40000"/>
                          </a:schemeClr>
                        </a:solidFill>
                        <a:latin typeface="+mn-lt"/>
                        <a:ea typeface="+mn-ea"/>
                        <a:cs typeface="+mn-cs"/>
                      </a:endParaRP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accent6">
                            <a:lumMod val="60000"/>
                            <a:lumOff val="40000"/>
                          </a:schemeClr>
                        </a:solidFill>
                        <a:latin typeface="+mn-lt"/>
                        <a:ea typeface="+mn-ea"/>
                        <a:cs typeface="+mn-cs"/>
                      </a:endParaRP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extLst>
                  <a:ext uri="{0D108BD9-81ED-4DB2-BD59-A6C34878D82A}">
                    <a16:rowId xmlns:a16="http://schemas.microsoft.com/office/drawing/2014/main" val="10000"/>
                  </a:ext>
                </a:extLst>
              </a:tr>
              <a:tr h="305598">
                <a:tc vMerge="1">
                  <a:txBody>
                    <a:bodyPr/>
                    <a:lstStyle/>
                    <a:p>
                      <a:endParaRPr lang="en-US" sz="1000" b="0" dirty="0">
                        <a:solidFill>
                          <a:schemeClr val="accent6">
                            <a:lumMod val="50000"/>
                          </a:schemeClr>
                        </a:solidFill>
                        <a:latin typeface="Arial"/>
                        <a:cs typeface="Arial"/>
                      </a:endParaRP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v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accent5"/>
                        </a:solidFill>
                        <a:latin typeface="+mn-lt"/>
                        <a:ea typeface="+mn-ea"/>
                        <a:cs typeface="+mn-cs"/>
                      </a:endParaRPr>
                    </a:p>
                  </a:txBody>
                  <a:tcPr anchor="ctr">
                    <a:lnL w="9525" cap="flat" cmpd="sng" algn="ctr">
                      <a:solidFill>
                        <a:srgbClr val="7D8D99">
                          <a:lumMod val="40000"/>
                          <a:lumOff val="60000"/>
                        </a:srgbClr>
                      </a:solidFill>
                      <a:prstDash val="solid"/>
                      <a:round/>
                      <a:headEnd type="none" w="med" len="med"/>
                      <a:tailEnd type="none" w="med" len="med"/>
                    </a:lnL>
                    <a:lnR w="9525" cap="flat" cmpd="sng" algn="ctr">
                      <a:solidFill>
                        <a:srgbClr val="7D8D99">
                          <a:lumMod val="40000"/>
                          <a:lumOff val="60000"/>
                        </a:srgbClr>
                      </a:solidFill>
                      <a:prstDash val="solid"/>
                      <a:round/>
                      <a:headEnd type="none" w="med" len="med"/>
                      <a:tailEnd type="none" w="med" len="med"/>
                    </a:lnR>
                    <a:lnT w="9525" cap="flat" cmpd="sng" algn="ctr">
                      <a:solidFill>
                        <a:srgbClr val="7D8D99">
                          <a:lumMod val="40000"/>
                          <a:lumOff val="60000"/>
                        </a:srgbClr>
                      </a:solidFill>
                      <a:prstDash val="solid"/>
                      <a:round/>
                      <a:headEnd type="none" w="med" len="med"/>
                      <a:tailEnd type="none" w="med" len="med"/>
                    </a:lnT>
                    <a:lnB w="9525" cap="flat" cmpd="sng" algn="ctr">
                      <a:solidFill>
                        <a:srgbClr val="7D8D99">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i-FI" sz="1000" b="0" i="0" u="none" strike="noStrike" kern="1200" baseline="0" dirty="0">
                          <a:solidFill>
                            <a:schemeClr val="accent6">
                              <a:lumMod val="50000"/>
                            </a:schemeClr>
                          </a:solidFill>
                          <a:latin typeface="Arial"/>
                          <a:ea typeface="+mn-ea"/>
                          <a:cs typeface="Arial"/>
                        </a:rPr>
                        <a:t>1.0 </a:t>
                      </a:r>
                      <a:r>
                        <a:rPr lang="fi-FI" sz="1000" b="0" i="0" u="none" strike="noStrike" kern="1200" baseline="0" dirty="0" err="1">
                          <a:solidFill>
                            <a:schemeClr val="accent6">
                              <a:lumMod val="50000"/>
                            </a:schemeClr>
                          </a:solidFill>
                          <a:latin typeface="Arial"/>
                          <a:ea typeface="+mn-ea"/>
                          <a:cs typeface="Arial"/>
                        </a:rPr>
                        <a:t>liter</a:t>
                      </a:r>
                      <a:endParaRPr lang="en-US" sz="1000" b="0" i="0" u="none" strike="noStrike" kern="1200" baseline="0" dirty="0">
                        <a:solidFill>
                          <a:schemeClr val="accent6">
                            <a:lumMod val="50000"/>
                          </a:schemeClr>
                        </a:solidFill>
                        <a:latin typeface="Arial"/>
                        <a:ea typeface="+mn-ea"/>
                        <a:cs typeface="Arial"/>
                      </a:endParaRPr>
                    </a:p>
                  </a:txBody>
                  <a:tcPr anchor="ctr">
                    <a:lnL w="9525" cap="flat" cmpd="sng" algn="ctr">
                      <a:solidFill>
                        <a:srgbClr val="004B87"/>
                      </a:solidFill>
                      <a:prstDash val="solid"/>
                      <a:round/>
                      <a:headEnd type="none" w="med" len="med"/>
                      <a:tailEnd type="none" w="med" len="med"/>
                    </a:lnL>
                    <a:lnR w="9525" cap="flat" cmpd="sng" algn="ctr">
                      <a:solidFill>
                        <a:srgbClr val="004B87"/>
                      </a:solidFill>
                      <a:prstDash val="solid"/>
                      <a:round/>
                      <a:headEnd type="none" w="med" len="med"/>
                      <a:tailEnd type="none" w="med" len="med"/>
                    </a:lnR>
                    <a:lnT w="9525" cap="flat" cmpd="sng" algn="ctr">
                      <a:solidFill>
                        <a:srgbClr val="004B87"/>
                      </a:solidFill>
                      <a:prstDash val="solid"/>
                      <a:round/>
                      <a:headEnd type="none" w="med" len="med"/>
                      <a:tailEnd type="none" w="med" len="med"/>
                    </a:lnT>
                    <a:lnB w="19050" cap="flat" cmpd="sng" algn="ctr">
                      <a:solidFill>
                        <a:srgbClr val="004B87"/>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i-FI" sz="1000" b="0" i="0" u="none" strike="noStrike" kern="1200" baseline="0" dirty="0">
                          <a:solidFill>
                            <a:schemeClr val="accent6">
                              <a:lumMod val="50000"/>
                            </a:schemeClr>
                          </a:solidFill>
                          <a:latin typeface="Arial"/>
                          <a:ea typeface="+mn-ea"/>
                          <a:cs typeface="Arial"/>
                        </a:rPr>
                        <a:t>10.0 </a:t>
                      </a:r>
                      <a:r>
                        <a:rPr lang="fi-FI" sz="1000" b="0" i="0" u="none" strike="noStrike" kern="1200" baseline="0" dirty="0" err="1">
                          <a:solidFill>
                            <a:schemeClr val="accent6">
                              <a:lumMod val="50000"/>
                            </a:schemeClr>
                          </a:solidFill>
                          <a:latin typeface="Arial"/>
                          <a:ea typeface="+mn-ea"/>
                          <a:cs typeface="Arial"/>
                        </a:rPr>
                        <a:t>liter</a:t>
                      </a:r>
                      <a:endParaRPr lang="en-US" sz="1000" b="0" i="0" u="none" strike="noStrike" kern="1200" baseline="0" dirty="0">
                        <a:solidFill>
                          <a:schemeClr val="accent6">
                            <a:lumMod val="50000"/>
                          </a:schemeClr>
                        </a:solidFill>
                        <a:latin typeface="Arial"/>
                        <a:ea typeface="+mn-ea"/>
                        <a:cs typeface="Arial"/>
                      </a:endParaRPr>
                    </a:p>
                  </a:txBody>
                  <a:tcPr anchor="ctr">
                    <a:lnL w="9525" cap="flat" cmpd="sng" algn="ctr">
                      <a:solidFill>
                        <a:srgbClr val="004B87"/>
                      </a:solidFill>
                      <a:prstDash val="solid"/>
                      <a:round/>
                      <a:headEnd type="none" w="med" len="med"/>
                      <a:tailEnd type="none" w="med" len="med"/>
                    </a:lnL>
                    <a:lnR w="9525" cap="flat" cmpd="sng" algn="ctr">
                      <a:solidFill>
                        <a:srgbClr val="004B87"/>
                      </a:solidFill>
                      <a:prstDash val="solid"/>
                      <a:round/>
                      <a:headEnd type="none" w="med" len="med"/>
                      <a:tailEnd type="none" w="med" len="med"/>
                    </a:lnR>
                    <a:lnT w="9525" cap="flat" cmpd="sng" algn="ctr">
                      <a:solidFill>
                        <a:srgbClr val="004B87"/>
                      </a:solidFill>
                      <a:prstDash val="solid"/>
                      <a:round/>
                      <a:headEnd type="none" w="med" len="med"/>
                      <a:tailEnd type="none" w="med" len="med"/>
                    </a:lnT>
                    <a:lnB w="19050" cap="flat" cmpd="sng" algn="ctr">
                      <a:solidFill>
                        <a:srgbClr val="004B87"/>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i-FI" sz="1000" b="0" i="0" u="none" strike="noStrike" kern="1200" baseline="0" dirty="0">
                          <a:solidFill>
                            <a:schemeClr val="accent6">
                              <a:lumMod val="50000"/>
                            </a:schemeClr>
                          </a:solidFill>
                          <a:latin typeface="Arial"/>
                          <a:ea typeface="+mn-ea"/>
                          <a:cs typeface="Arial"/>
                        </a:rPr>
                        <a:t>25.0 </a:t>
                      </a:r>
                      <a:r>
                        <a:rPr lang="fi-FI" sz="1000" b="0" i="0" u="none" strike="noStrike" kern="1200" baseline="0" dirty="0" err="1">
                          <a:solidFill>
                            <a:schemeClr val="accent6">
                              <a:lumMod val="50000"/>
                            </a:schemeClr>
                          </a:solidFill>
                          <a:latin typeface="Arial"/>
                          <a:ea typeface="+mn-ea"/>
                          <a:cs typeface="Arial"/>
                        </a:rPr>
                        <a:t>liter</a:t>
                      </a:r>
                      <a:endParaRPr lang="en-US" sz="1000" b="0" i="0" u="none" strike="noStrike" kern="1200" baseline="0" dirty="0">
                        <a:solidFill>
                          <a:schemeClr val="accent6">
                            <a:lumMod val="50000"/>
                          </a:schemeClr>
                        </a:solidFill>
                        <a:latin typeface="Arial"/>
                        <a:ea typeface="+mn-ea"/>
                        <a:cs typeface="Arial"/>
                      </a:endParaRPr>
                    </a:p>
                  </a:txBody>
                  <a:tcPr anchor="ctr">
                    <a:lnL w="9525" cap="flat" cmpd="sng" algn="ctr">
                      <a:solidFill>
                        <a:srgbClr val="004B87"/>
                      </a:solidFill>
                      <a:prstDash val="solid"/>
                      <a:round/>
                      <a:headEnd type="none" w="med" len="med"/>
                      <a:tailEnd type="none" w="med" len="med"/>
                    </a:lnL>
                    <a:lnR w="9525" cap="flat" cmpd="sng" algn="ctr">
                      <a:solidFill>
                        <a:srgbClr val="004B87"/>
                      </a:solidFill>
                      <a:prstDash val="solid"/>
                      <a:round/>
                      <a:headEnd type="none" w="med" len="med"/>
                      <a:tailEnd type="none" w="med" len="med"/>
                    </a:lnR>
                    <a:lnT w="9525" cap="flat" cmpd="sng" algn="ctr">
                      <a:solidFill>
                        <a:srgbClr val="004B87"/>
                      </a:solidFill>
                      <a:prstDash val="solid"/>
                      <a:round/>
                      <a:headEnd type="none" w="med" len="med"/>
                      <a:tailEnd type="none" w="med" len="med"/>
                    </a:lnT>
                    <a:lnB w="19050" cap="flat" cmpd="sng" algn="ctr">
                      <a:solidFill>
                        <a:srgbClr val="004B87"/>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i-FI" sz="1000" b="0" i="0" u="none" strike="noStrike" kern="1200" baseline="0" dirty="0">
                          <a:solidFill>
                            <a:schemeClr val="accent6">
                              <a:lumMod val="50000"/>
                            </a:schemeClr>
                          </a:solidFill>
                          <a:latin typeface="Arial"/>
                          <a:ea typeface="+mn-ea"/>
                          <a:cs typeface="Arial"/>
                        </a:rPr>
                        <a:t>50.0 </a:t>
                      </a:r>
                      <a:r>
                        <a:rPr lang="fi-FI" sz="1000" b="0" i="0" u="none" strike="noStrike" kern="1200" baseline="0" dirty="0" err="1">
                          <a:solidFill>
                            <a:schemeClr val="accent6">
                              <a:lumMod val="50000"/>
                            </a:schemeClr>
                          </a:solidFill>
                          <a:latin typeface="Arial"/>
                          <a:ea typeface="+mn-ea"/>
                          <a:cs typeface="Arial"/>
                        </a:rPr>
                        <a:t>liter</a:t>
                      </a:r>
                      <a:endParaRPr lang="en-US" sz="1000" b="0" i="0" u="none" strike="noStrike" kern="1200" baseline="0" dirty="0">
                        <a:solidFill>
                          <a:schemeClr val="accent6">
                            <a:lumMod val="50000"/>
                          </a:schemeClr>
                        </a:solidFill>
                        <a:latin typeface="Arial"/>
                        <a:ea typeface="+mn-ea"/>
                        <a:cs typeface="Arial"/>
                      </a:endParaRPr>
                    </a:p>
                  </a:txBody>
                  <a:tcPr anchor="ctr">
                    <a:lnL w="9525" cap="flat" cmpd="sng" algn="ctr">
                      <a:solidFill>
                        <a:srgbClr val="004B87"/>
                      </a:solidFill>
                      <a:prstDash val="solid"/>
                      <a:round/>
                      <a:headEnd type="none" w="med" len="med"/>
                      <a:tailEnd type="none" w="med" len="med"/>
                    </a:lnL>
                    <a:lnR w="28575" cap="flat" cmpd="sng" algn="ctr">
                      <a:solidFill>
                        <a:srgbClr val="004B87"/>
                      </a:solidFill>
                      <a:prstDash val="solid"/>
                      <a:round/>
                      <a:headEnd type="none" w="med" len="med"/>
                      <a:tailEnd type="none" w="med" len="med"/>
                    </a:lnR>
                    <a:lnT w="9525" cap="flat" cmpd="sng" algn="ctr">
                      <a:solidFill>
                        <a:srgbClr val="004B87"/>
                      </a:solidFill>
                      <a:prstDash val="solid"/>
                      <a:round/>
                      <a:headEnd type="none" w="med" len="med"/>
                      <a:tailEnd type="none" w="med" len="med"/>
                    </a:lnT>
                    <a:lnB w="19050" cap="flat" cmpd="sng" algn="ctr">
                      <a:solidFill>
                        <a:srgbClr val="004B87"/>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0559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rgbClr val="3D474E"/>
                          </a:solidFill>
                          <a:latin typeface="Arial"/>
                          <a:ea typeface="+mn-ea"/>
                          <a:cs typeface="Arial"/>
                        </a:rPr>
                        <a:t>Bacteria: </a:t>
                      </a:r>
                      <a:r>
                        <a:rPr lang="en-US" sz="1000" b="0" i="0" u="none" strike="noStrike" kern="1200" baseline="0" dirty="0" err="1">
                          <a:solidFill>
                            <a:srgbClr val="3D474E"/>
                          </a:solidFill>
                          <a:latin typeface="Arial"/>
                          <a:ea typeface="+mn-ea"/>
                          <a:cs typeface="Arial"/>
                        </a:rPr>
                        <a:t>Raoultella</a:t>
                      </a:r>
                      <a:r>
                        <a:rPr lang="en-US" sz="1000" b="0" i="0" u="none" strike="noStrike" kern="1200" baseline="0" dirty="0">
                          <a:solidFill>
                            <a:srgbClr val="3D474E"/>
                          </a:solidFill>
                          <a:latin typeface="Arial"/>
                          <a:ea typeface="+mn-ea"/>
                          <a:cs typeface="Arial"/>
                        </a:rPr>
                        <a:t> </a:t>
                      </a:r>
                      <a:r>
                        <a:rPr lang="en-US" sz="1000" b="0" i="0" u="none" strike="noStrike" kern="1200" baseline="0" dirty="0" err="1">
                          <a:solidFill>
                            <a:srgbClr val="3D474E"/>
                          </a:solidFill>
                          <a:latin typeface="Arial"/>
                          <a:ea typeface="+mn-ea"/>
                          <a:cs typeface="Arial"/>
                        </a:rPr>
                        <a:t>terrgena</a:t>
                      </a:r>
                      <a:endParaRPr lang="en-US" sz="1000" b="0" i="0" u="none" strike="noStrike" kern="1200" baseline="0" dirty="0">
                        <a:solidFill>
                          <a:srgbClr val="3D474E"/>
                        </a:solidFill>
                        <a:latin typeface="Arial"/>
                        <a:ea typeface="+mn-ea"/>
                        <a:cs typeface="Arial"/>
                      </a:endParaRPr>
                    </a:p>
                  </a:txBody>
                  <a:tcPr anchor="ctr">
                    <a:lnL w="28575" cap="flat" cmpd="sng" algn="ctr">
                      <a:solidFill>
                        <a:srgbClr val="004B87"/>
                      </a:solidFill>
                      <a:prstDash val="solid"/>
                      <a:round/>
                      <a:headEnd type="none" w="med" len="med"/>
                      <a:tailEnd type="none" w="med" len="med"/>
                    </a:lnL>
                    <a:lnR w="9525" cap="flat" cmpd="sng" algn="ctr">
                      <a:solidFill>
                        <a:srgbClr val="004B87"/>
                      </a:solidFill>
                      <a:prstDash val="solid"/>
                      <a:round/>
                      <a:headEnd type="none" w="med" len="med"/>
                      <a:tailEnd type="none" w="med" len="med"/>
                    </a:lnR>
                    <a:lnT w="19050" cap="flat" cmpd="sng" algn="ctr">
                      <a:solidFill>
                        <a:srgbClr val="004B87"/>
                      </a:solidFill>
                      <a:prstDash val="solid"/>
                      <a:round/>
                      <a:headEnd type="none" w="med" len="med"/>
                      <a:tailEnd type="none" w="med" len="med"/>
                    </a:lnT>
                    <a:lnB w="9525" cap="flat" cmpd="sng" algn="ctr">
                      <a:solidFill>
                        <a:srgbClr val="004B87"/>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a:r>
                        <a:rPr lang="fr-FR" sz="1000" b="0" i="0" u="none" strike="noStrike" kern="1200" baseline="0" dirty="0">
                          <a:solidFill>
                            <a:srgbClr val="3D474E"/>
                          </a:solidFill>
                          <a:latin typeface="Arial"/>
                          <a:ea typeface="+mn-ea"/>
                          <a:cs typeface="Arial"/>
                        </a:rPr>
                        <a:t>3.45 x 10</a:t>
                      </a:r>
                      <a:r>
                        <a:rPr lang="fr-FR" sz="1000" b="0" i="0" u="none" strike="noStrike" kern="1200" baseline="30000" dirty="0">
                          <a:solidFill>
                            <a:srgbClr val="3D474E"/>
                          </a:solidFill>
                          <a:latin typeface="Arial"/>
                          <a:ea typeface="+mn-ea"/>
                          <a:cs typeface="Arial"/>
                        </a:rPr>
                        <a:t>5</a:t>
                      </a:r>
                      <a:r>
                        <a:rPr lang="fr-FR" sz="1000" b="0" i="0" u="none" strike="noStrike" kern="1200" baseline="0" dirty="0">
                          <a:solidFill>
                            <a:srgbClr val="3D474E"/>
                          </a:solidFill>
                          <a:latin typeface="Arial"/>
                          <a:ea typeface="+mn-ea"/>
                          <a:cs typeface="Arial"/>
                        </a:rPr>
                        <a:t> </a:t>
                      </a:r>
                      <a:r>
                        <a:rPr lang="fr-FR" sz="1000" b="0" i="0" u="none" strike="noStrike" kern="1200" baseline="0" dirty="0" err="1">
                          <a:solidFill>
                            <a:srgbClr val="3D474E"/>
                          </a:solidFill>
                          <a:latin typeface="Arial"/>
                          <a:ea typeface="+mn-ea"/>
                          <a:cs typeface="Arial"/>
                        </a:rPr>
                        <a:t>cfu</a:t>
                      </a:r>
                      <a:r>
                        <a:rPr lang="fr-FR" sz="1000" b="0" i="0" u="none" strike="noStrike" kern="1200" baseline="0" dirty="0">
                          <a:solidFill>
                            <a:srgbClr val="3D474E"/>
                          </a:solidFill>
                          <a:latin typeface="Arial"/>
                          <a:ea typeface="+mn-ea"/>
                          <a:cs typeface="Arial"/>
                        </a:rPr>
                        <a:t>/ml</a:t>
                      </a:r>
                    </a:p>
                  </a:txBody>
                  <a:tcPr anchor="ctr">
                    <a:lnL w="9525" cap="flat" cmpd="sng" algn="ctr">
                      <a:solidFill>
                        <a:srgbClr val="004B87"/>
                      </a:solidFill>
                      <a:prstDash val="solid"/>
                      <a:round/>
                      <a:headEnd type="none" w="med" len="med"/>
                      <a:tailEnd type="none" w="med" len="med"/>
                    </a:lnL>
                    <a:lnR w="9525" cap="flat" cmpd="sng" algn="ctr">
                      <a:solidFill>
                        <a:srgbClr val="004B87"/>
                      </a:solidFill>
                      <a:prstDash val="solid"/>
                      <a:round/>
                      <a:headEnd type="none" w="med" len="med"/>
                      <a:tailEnd type="none" w="med" len="med"/>
                    </a:lnR>
                    <a:lnT w="19050" cap="flat" cmpd="sng" algn="ctr">
                      <a:solidFill>
                        <a:srgbClr val="004B87"/>
                      </a:solidFill>
                      <a:prstDash val="solid"/>
                      <a:round/>
                      <a:headEnd type="none" w="med" len="med"/>
                      <a:tailEnd type="none" w="med" len="med"/>
                    </a:lnT>
                    <a:lnB w="9525" cap="flat" cmpd="sng" algn="ctr">
                      <a:solidFill>
                        <a:srgbClr val="004B87"/>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a:r>
                        <a:rPr lang="en-US" sz="1000" b="0" i="0" u="none" strike="noStrike" kern="1200" baseline="0" dirty="0">
                          <a:solidFill>
                            <a:srgbClr val="3D474E"/>
                          </a:solidFill>
                          <a:latin typeface="Arial"/>
                          <a:ea typeface="+mn-ea"/>
                          <a:cs typeface="Arial"/>
                        </a:rPr>
                        <a:t>&gt;99.9999%*</a:t>
                      </a:r>
                    </a:p>
                  </a:txBody>
                  <a:tcPr anchor="ctr">
                    <a:lnL w="9525" cap="flat" cmpd="sng" algn="ctr">
                      <a:solidFill>
                        <a:srgbClr val="004B87"/>
                      </a:solidFill>
                      <a:prstDash val="solid"/>
                      <a:round/>
                      <a:headEnd type="none" w="med" len="med"/>
                      <a:tailEnd type="none" w="med" len="med"/>
                    </a:lnL>
                    <a:lnR w="9525" cap="flat" cmpd="sng" algn="ctr">
                      <a:solidFill>
                        <a:srgbClr val="004B87"/>
                      </a:solidFill>
                      <a:prstDash val="solid"/>
                      <a:round/>
                      <a:headEnd type="none" w="med" len="med"/>
                      <a:tailEnd type="none" w="med" len="med"/>
                    </a:lnR>
                    <a:lnT w="19050" cap="flat" cmpd="sng" algn="ctr">
                      <a:solidFill>
                        <a:srgbClr val="004B87"/>
                      </a:solidFill>
                      <a:prstDash val="solid"/>
                      <a:round/>
                      <a:headEnd type="none" w="med" len="med"/>
                      <a:tailEnd type="none" w="med" len="med"/>
                    </a:lnT>
                    <a:lnB w="9525" cap="flat" cmpd="sng" algn="ctr">
                      <a:solidFill>
                        <a:srgbClr val="004B87"/>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rgbClr val="3D474E"/>
                          </a:solidFill>
                          <a:latin typeface="Arial"/>
                          <a:ea typeface="+mn-ea"/>
                          <a:cs typeface="Arial"/>
                        </a:rPr>
                        <a:t>&gt;99.9999%*</a:t>
                      </a:r>
                    </a:p>
                  </a:txBody>
                  <a:tcPr anchor="ctr">
                    <a:lnL w="9525" cap="flat" cmpd="sng" algn="ctr">
                      <a:solidFill>
                        <a:srgbClr val="004B87"/>
                      </a:solidFill>
                      <a:prstDash val="solid"/>
                      <a:round/>
                      <a:headEnd type="none" w="med" len="med"/>
                      <a:tailEnd type="none" w="med" len="med"/>
                    </a:lnL>
                    <a:lnR w="9525" cap="flat" cmpd="sng" algn="ctr">
                      <a:solidFill>
                        <a:srgbClr val="004B87"/>
                      </a:solidFill>
                      <a:prstDash val="solid"/>
                      <a:round/>
                      <a:headEnd type="none" w="med" len="med"/>
                      <a:tailEnd type="none" w="med" len="med"/>
                    </a:lnR>
                    <a:lnT w="19050" cap="flat" cmpd="sng" algn="ctr">
                      <a:solidFill>
                        <a:srgbClr val="004B87"/>
                      </a:solidFill>
                      <a:prstDash val="solid"/>
                      <a:round/>
                      <a:headEnd type="none" w="med" len="med"/>
                      <a:tailEnd type="none" w="med" len="med"/>
                    </a:lnT>
                    <a:lnB w="9525" cap="flat" cmpd="sng" algn="ctr">
                      <a:solidFill>
                        <a:srgbClr val="004B87"/>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rgbClr val="3D474E"/>
                          </a:solidFill>
                          <a:latin typeface="Arial"/>
                          <a:ea typeface="+mn-ea"/>
                          <a:cs typeface="Arial"/>
                        </a:rPr>
                        <a:t>&gt;99.9999%*</a:t>
                      </a:r>
                    </a:p>
                  </a:txBody>
                  <a:tcPr anchor="ctr">
                    <a:lnL w="9525" cap="flat" cmpd="sng" algn="ctr">
                      <a:solidFill>
                        <a:srgbClr val="004B87"/>
                      </a:solidFill>
                      <a:prstDash val="solid"/>
                      <a:round/>
                      <a:headEnd type="none" w="med" len="med"/>
                      <a:tailEnd type="none" w="med" len="med"/>
                    </a:lnL>
                    <a:lnR w="9525" cap="flat" cmpd="sng" algn="ctr">
                      <a:solidFill>
                        <a:srgbClr val="004B87"/>
                      </a:solidFill>
                      <a:prstDash val="solid"/>
                      <a:round/>
                      <a:headEnd type="none" w="med" len="med"/>
                      <a:tailEnd type="none" w="med" len="med"/>
                    </a:lnR>
                    <a:lnT w="19050" cap="flat" cmpd="sng" algn="ctr">
                      <a:solidFill>
                        <a:srgbClr val="004B87"/>
                      </a:solidFill>
                      <a:prstDash val="solid"/>
                      <a:round/>
                      <a:headEnd type="none" w="med" len="med"/>
                      <a:tailEnd type="none" w="med" len="med"/>
                    </a:lnT>
                    <a:lnB w="9525" cap="flat" cmpd="sng" algn="ctr">
                      <a:solidFill>
                        <a:srgbClr val="004B87"/>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u="none" strike="noStrike" kern="1200" baseline="0">
                          <a:solidFill>
                            <a:srgbClr val="3D474E"/>
                          </a:solidFill>
                          <a:latin typeface="Arial"/>
                          <a:ea typeface="+mn-ea"/>
                          <a:cs typeface="Arial"/>
                        </a:rPr>
                        <a:t>&gt;99.9999%*</a:t>
                      </a:r>
                      <a:endParaRPr lang="en-US" sz="1000" b="0" i="0" u="none" strike="noStrike" kern="1200" baseline="0" dirty="0">
                        <a:solidFill>
                          <a:srgbClr val="3D474E"/>
                        </a:solidFill>
                        <a:latin typeface="Arial"/>
                        <a:ea typeface="+mn-ea"/>
                        <a:cs typeface="Arial"/>
                      </a:endParaRPr>
                    </a:p>
                  </a:txBody>
                  <a:tcPr anchor="ctr">
                    <a:lnL w="9525" cap="flat" cmpd="sng" algn="ctr">
                      <a:solidFill>
                        <a:srgbClr val="004B87"/>
                      </a:solidFill>
                      <a:prstDash val="solid"/>
                      <a:round/>
                      <a:headEnd type="none" w="med" len="med"/>
                      <a:tailEnd type="none" w="med" len="med"/>
                    </a:lnL>
                    <a:lnR w="28575" cap="flat" cmpd="sng" algn="ctr">
                      <a:solidFill>
                        <a:srgbClr val="004B87"/>
                      </a:solidFill>
                      <a:prstDash val="solid"/>
                      <a:round/>
                      <a:headEnd type="none" w="med" len="med"/>
                      <a:tailEnd type="none" w="med" len="med"/>
                    </a:lnR>
                    <a:lnT w="19050" cap="flat" cmpd="sng" algn="ctr">
                      <a:solidFill>
                        <a:srgbClr val="004B87"/>
                      </a:solidFill>
                      <a:prstDash val="solid"/>
                      <a:round/>
                      <a:headEnd type="none" w="med" len="med"/>
                      <a:tailEnd type="none" w="med" len="med"/>
                    </a:lnT>
                    <a:lnB w="9525" cap="flat" cmpd="sng" algn="ctr">
                      <a:solidFill>
                        <a:srgbClr val="004B87"/>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05598">
                <a:tc>
                  <a:txBody>
                    <a:bodyPr/>
                    <a:lstStyle/>
                    <a:p>
                      <a:pPr algn="l" rtl="0"/>
                      <a:r>
                        <a:rPr lang="en-US" sz="1000" b="0" i="0" u="none" strike="noStrike" kern="1200" baseline="0" dirty="0">
                          <a:solidFill>
                            <a:srgbClr val="3D474E"/>
                          </a:solidFill>
                          <a:latin typeface="Arial"/>
                          <a:ea typeface="+mn-ea"/>
                          <a:cs typeface="Arial"/>
                        </a:rPr>
                        <a:t>Virus: MS-2 Bacteriophage</a:t>
                      </a:r>
                    </a:p>
                  </a:txBody>
                  <a:tcPr anchor="ctr">
                    <a:lnL w="28575" cap="flat" cmpd="sng" algn="ctr">
                      <a:solidFill>
                        <a:srgbClr val="004B87"/>
                      </a:solidFill>
                      <a:prstDash val="solid"/>
                      <a:round/>
                      <a:headEnd type="none" w="med" len="med"/>
                      <a:tailEnd type="none" w="med" len="med"/>
                    </a:lnL>
                    <a:lnR w="9525" cap="flat" cmpd="sng" algn="ctr">
                      <a:solidFill>
                        <a:srgbClr val="004B87"/>
                      </a:solidFill>
                      <a:prstDash val="solid"/>
                      <a:round/>
                      <a:headEnd type="none" w="med" len="med"/>
                      <a:tailEnd type="none" w="med" len="med"/>
                    </a:lnR>
                    <a:lnT w="9525" cap="flat" cmpd="sng" algn="ctr">
                      <a:solidFill>
                        <a:srgbClr val="004B87"/>
                      </a:solidFill>
                      <a:prstDash val="solid"/>
                      <a:round/>
                      <a:headEnd type="none" w="med" len="med"/>
                      <a:tailEnd type="none" w="med" len="med"/>
                    </a:lnT>
                    <a:lnB w="9525" cap="flat" cmpd="sng" algn="ctr">
                      <a:solidFill>
                        <a:srgbClr val="004B87"/>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a-DK" sz="1000" b="0" i="0" u="none" strike="noStrike" kern="1200" baseline="0" dirty="0">
                          <a:solidFill>
                            <a:srgbClr val="3D474E"/>
                          </a:solidFill>
                          <a:latin typeface="Arial"/>
                          <a:ea typeface="+mn-ea"/>
                          <a:cs typeface="Arial"/>
                        </a:rPr>
                        <a:t>3.45 x 10</a:t>
                      </a:r>
                      <a:r>
                        <a:rPr lang="da-DK" sz="1000" b="0" i="0" u="none" strike="noStrike" kern="1200" baseline="30000" dirty="0">
                          <a:solidFill>
                            <a:srgbClr val="3D474E"/>
                          </a:solidFill>
                          <a:latin typeface="Arial"/>
                          <a:ea typeface="+mn-ea"/>
                          <a:cs typeface="Arial"/>
                        </a:rPr>
                        <a:t>5</a:t>
                      </a:r>
                      <a:r>
                        <a:rPr lang="da-DK" sz="1000" b="0" i="0" u="none" strike="noStrike" kern="1200" baseline="0" dirty="0">
                          <a:solidFill>
                            <a:srgbClr val="3D474E"/>
                          </a:solidFill>
                          <a:latin typeface="Arial"/>
                          <a:ea typeface="+mn-ea"/>
                          <a:cs typeface="Arial"/>
                        </a:rPr>
                        <a:t> </a:t>
                      </a:r>
                      <a:r>
                        <a:rPr lang="da-DK" sz="1000" b="0" i="0" u="none" strike="noStrike" kern="1200" baseline="0" dirty="0" err="1">
                          <a:solidFill>
                            <a:srgbClr val="3D474E"/>
                          </a:solidFill>
                          <a:latin typeface="Arial"/>
                          <a:ea typeface="+mn-ea"/>
                          <a:cs typeface="Arial"/>
                        </a:rPr>
                        <a:t>pfu</a:t>
                      </a:r>
                      <a:r>
                        <a:rPr lang="da-DK" sz="1000" b="0" i="0" u="none" strike="noStrike" kern="1200" baseline="0" dirty="0">
                          <a:solidFill>
                            <a:srgbClr val="3D474E"/>
                          </a:solidFill>
                          <a:latin typeface="Arial"/>
                          <a:ea typeface="+mn-ea"/>
                          <a:cs typeface="Arial"/>
                        </a:rPr>
                        <a:t>/ml</a:t>
                      </a:r>
                    </a:p>
                  </a:txBody>
                  <a:tcPr anchor="ctr">
                    <a:lnL w="9525" cap="flat" cmpd="sng" algn="ctr">
                      <a:solidFill>
                        <a:srgbClr val="004B87"/>
                      </a:solidFill>
                      <a:prstDash val="solid"/>
                      <a:round/>
                      <a:headEnd type="none" w="med" len="med"/>
                      <a:tailEnd type="none" w="med" len="med"/>
                    </a:lnL>
                    <a:lnR w="9525" cap="flat" cmpd="sng" algn="ctr">
                      <a:solidFill>
                        <a:srgbClr val="004B87"/>
                      </a:solidFill>
                      <a:prstDash val="solid"/>
                      <a:round/>
                      <a:headEnd type="none" w="med" len="med"/>
                      <a:tailEnd type="none" w="med" len="med"/>
                    </a:lnR>
                    <a:lnT w="9525" cap="flat" cmpd="sng" algn="ctr">
                      <a:solidFill>
                        <a:srgbClr val="004B87"/>
                      </a:solidFill>
                      <a:prstDash val="solid"/>
                      <a:round/>
                      <a:headEnd type="none" w="med" len="med"/>
                      <a:tailEnd type="none" w="med" len="med"/>
                    </a:lnT>
                    <a:lnB w="9525" cap="flat" cmpd="sng" algn="ctr">
                      <a:solidFill>
                        <a:srgbClr val="004B87"/>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a:r>
                        <a:rPr lang="en-US" sz="1000" b="0" i="0" u="none" strike="noStrike" kern="1200" baseline="0" dirty="0">
                          <a:solidFill>
                            <a:srgbClr val="3D474E"/>
                          </a:solidFill>
                          <a:latin typeface="Arial"/>
                          <a:ea typeface="+mn-ea"/>
                          <a:cs typeface="Arial"/>
                        </a:rPr>
                        <a:t>&gt;99.9999%*</a:t>
                      </a:r>
                    </a:p>
                  </a:txBody>
                  <a:tcPr anchor="ctr">
                    <a:lnL w="9525" cap="flat" cmpd="sng" algn="ctr">
                      <a:solidFill>
                        <a:srgbClr val="004B87"/>
                      </a:solidFill>
                      <a:prstDash val="solid"/>
                      <a:round/>
                      <a:headEnd type="none" w="med" len="med"/>
                      <a:tailEnd type="none" w="med" len="med"/>
                    </a:lnL>
                    <a:lnR w="9525" cap="flat" cmpd="sng" algn="ctr">
                      <a:solidFill>
                        <a:srgbClr val="004B87"/>
                      </a:solidFill>
                      <a:prstDash val="solid"/>
                      <a:round/>
                      <a:headEnd type="none" w="med" len="med"/>
                      <a:tailEnd type="none" w="med" len="med"/>
                    </a:lnR>
                    <a:lnT w="9525" cap="flat" cmpd="sng" algn="ctr">
                      <a:solidFill>
                        <a:srgbClr val="004B87"/>
                      </a:solidFill>
                      <a:prstDash val="solid"/>
                      <a:round/>
                      <a:headEnd type="none" w="med" len="med"/>
                      <a:tailEnd type="none" w="med" len="med"/>
                    </a:lnT>
                    <a:lnB w="9525" cap="flat" cmpd="sng" algn="ctr">
                      <a:solidFill>
                        <a:srgbClr val="004B87"/>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u="none" strike="noStrike" kern="1200" baseline="0">
                          <a:solidFill>
                            <a:srgbClr val="3D474E"/>
                          </a:solidFill>
                          <a:latin typeface="Arial"/>
                          <a:ea typeface="+mn-ea"/>
                          <a:cs typeface="Arial"/>
                        </a:rPr>
                        <a:t>&gt;99.9999%*</a:t>
                      </a:r>
                      <a:endParaRPr lang="en-US" sz="1000" b="0" i="0" u="none" strike="noStrike" kern="1200" baseline="0" dirty="0">
                        <a:solidFill>
                          <a:srgbClr val="3D474E"/>
                        </a:solidFill>
                        <a:latin typeface="Arial"/>
                        <a:ea typeface="+mn-ea"/>
                        <a:cs typeface="Arial"/>
                      </a:endParaRPr>
                    </a:p>
                  </a:txBody>
                  <a:tcPr anchor="ctr">
                    <a:lnL w="9525" cap="flat" cmpd="sng" algn="ctr">
                      <a:solidFill>
                        <a:srgbClr val="004B87"/>
                      </a:solidFill>
                      <a:prstDash val="solid"/>
                      <a:round/>
                      <a:headEnd type="none" w="med" len="med"/>
                      <a:tailEnd type="none" w="med" len="med"/>
                    </a:lnL>
                    <a:lnR w="9525" cap="flat" cmpd="sng" algn="ctr">
                      <a:solidFill>
                        <a:srgbClr val="004B87"/>
                      </a:solidFill>
                      <a:prstDash val="solid"/>
                      <a:round/>
                      <a:headEnd type="none" w="med" len="med"/>
                      <a:tailEnd type="none" w="med" len="med"/>
                    </a:lnR>
                    <a:lnT w="9525" cap="flat" cmpd="sng" algn="ctr">
                      <a:solidFill>
                        <a:srgbClr val="004B87"/>
                      </a:solidFill>
                      <a:prstDash val="solid"/>
                      <a:round/>
                      <a:headEnd type="none" w="med" len="med"/>
                      <a:tailEnd type="none" w="med" len="med"/>
                    </a:lnT>
                    <a:lnB w="9525" cap="flat" cmpd="sng" algn="ctr">
                      <a:solidFill>
                        <a:srgbClr val="004B87"/>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a:r>
                        <a:rPr lang="en-US" sz="1000" b="0" i="0" u="none" strike="noStrike" kern="1200" baseline="0" dirty="0">
                          <a:solidFill>
                            <a:srgbClr val="3D474E"/>
                          </a:solidFill>
                          <a:latin typeface="Arial"/>
                          <a:ea typeface="+mn-ea"/>
                          <a:cs typeface="Arial"/>
                        </a:rPr>
                        <a:t>&gt;99.9999%*</a:t>
                      </a:r>
                    </a:p>
                  </a:txBody>
                  <a:tcPr anchor="ctr">
                    <a:lnL w="9525" cap="flat" cmpd="sng" algn="ctr">
                      <a:solidFill>
                        <a:srgbClr val="004B87"/>
                      </a:solidFill>
                      <a:prstDash val="solid"/>
                      <a:round/>
                      <a:headEnd type="none" w="med" len="med"/>
                      <a:tailEnd type="none" w="med" len="med"/>
                    </a:lnL>
                    <a:lnR w="9525" cap="flat" cmpd="sng" algn="ctr">
                      <a:solidFill>
                        <a:srgbClr val="004B87"/>
                      </a:solidFill>
                      <a:prstDash val="solid"/>
                      <a:round/>
                      <a:headEnd type="none" w="med" len="med"/>
                      <a:tailEnd type="none" w="med" len="med"/>
                    </a:lnR>
                    <a:lnT w="9525" cap="flat" cmpd="sng" algn="ctr">
                      <a:solidFill>
                        <a:srgbClr val="004B87"/>
                      </a:solidFill>
                      <a:prstDash val="solid"/>
                      <a:round/>
                      <a:headEnd type="none" w="med" len="med"/>
                      <a:tailEnd type="none" w="med" len="med"/>
                    </a:lnT>
                    <a:lnB w="9525" cap="flat" cmpd="sng" algn="ctr">
                      <a:solidFill>
                        <a:srgbClr val="004B87"/>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a:r>
                        <a:rPr lang="en-US" sz="1000" b="0" i="0" u="none" strike="noStrike" kern="1200" baseline="0" dirty="0">
                          <a:solidFill>
                            <a:srgbClr val="3D474E"/>
                          </a:solidFill>
                          <a:latin typeface="Arial"/>
                          <a:ea typeface="+mn-ea"/>
                          <a:cs typeface="Arial"/>
                        </a:rPr>
                        <a:t>&gt;99.9999%*</a:t>
                      </a:r>
                    </a:p>
                  </a:txBody>
                  <a:tcPr anchor="ctr">
                    <a:lnL w="9525" cap="flat" cmpd="sng" algn="ctr">
                      <a:solidFill>
                        <a:srgbClr val="004B87"/>
                      </a:solidFill>
                      <a:prstDash val="solid"/>
                      <a:round/>
                      <a:headEnd type="none" w="med" len="med"/>
                      <a:tailEnd type="none" w="med" len="med"/>
                    </a:lnL>
                    <a:lnR w="28575" cap="flat" cmpd="sng" algn="ctr">
                      <a:solidFill>
                        <a:srgbClr val="004B87"/>
                      </a:solidFill>
                      <a:prstDash val="solid"/>
                      <a:round/>
                      <a:headEnd type="none" w="med" len="med"/>
                      <a:tailEnd type="none" w="med" len="med"/>
                    </a:lnR>
                    <a:lnT w="9525" cap="flat" cmpd="sng" algn="ctr">
                      <a:solidFill>
                        <a:srgbClr val="004B87"/>
                      </a:solidFill>
                      <a:prstDash val="solid"/>
                      <a:round/>
                      <a:headEnd type="none" w="med" len="med"/>
                      <a:tailEnd type="none" w="med" len="med"/>
                    </a:lnT>
                    <a:lnB w="9525" cap="flat" cmpd="sng" algn="ctr">
                      <a:solidFill>
                        <a:srgbClr val="004B87"/>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05598">
                <a:tc>
                  <a:txBody>
                    <a:bodyPr/>
                    <a:lstStyle/>
                    <a:p>
                      <a:pPr algn="l" rtl="0"/>
                      <a:r>
                        <a:rPr lang="en-US" sz="1000" b="0" i="0" u="none" strike="noStrike" kern="1200" baseline="0" dirty="0">
                          <a:solidFill>
                            <a:srgbClr val="3D474E"/>
                          </a:solidFill>
                          <a:latin typeface="Arial"/>
                          <a:ea typeface="+mn-ea"/>
                          <a:cs typeface="Arial"/>
                        </a:rPr>
                        <a:t>e: 3.0 micron microspheres</a:t>
                      </a:r>
                    </a:p>
                  </a:txBody>
                  <a:tcPr anchor="ctr">
                    <a:lnL w="28575" cap="flat" cmpd="sng" algn="ctr">
                      <a:solidFill>
                        <a:srgbClr val="004B87"/>
                      </a:solidFill>
                      <a:prstDash val="solid"/>
                      <a:round/>
                      <a:headEnd type="none" w="med" len="med"/>
                      <a:tailEnd type="none" w="med" len="med"/>
                    </a:lnL>
                    <a:lnR w="9525" cap="flat" cmpd="sng" algn="ctr">
                      <a:solidFill>
                        <a:srgbClr val="004B87"/>
                      </a:solidFill>
                      <a:prstDash val="solid"/>
                      <a:round/>
                      <a:headEnd type="none" w="med" len="med"/>
                      <a:tailEnd type="none" w="med" len="med"/>
                    </a:lnR>
                    <a:lnT w="9525" cap="flat" cmpd="sng" algn="ctr">
                      <a:solidFill>
                        <a:srgbClr val="004B87"/>
                      </a:solidFill>
                      <a:prstDash val="solid"/>
                      <a:round/>
                      <a:headEnd type="none" w="med" len="med"/>
                      <a:tailEnd type="none" w="med" len="med"/>
                    </a:lnT>
                    <a:lnB w="28575" cap="flat" cmpd="sng" algn="ctr">
                      <a:solidFill>
                        <a:srgbClr val="004B87"/>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a:r>
                        <a:rPr lang="en-US" sz="1000" b="0" i="0" u="none" strike="noStrike" kern="1200" baseline="0" dirty="0">
                          <a:solidFill>
                            <a:srgbClr val="3D474E"/>
                          </a:solidFill>
                          <a:latin typeface="Arial"/>
                          <a:ea typeface="+mn-ea"/>
                          <a:cs typeface="Arial"/>
                        </a:rPr>
                        <a:t>1.8 x 10</a:t>
                      </a:r>
                      <a:r>
                        <a:rPr lang="en-US" sz="1000" b="0" i="0" u="none" strike="noStrike" kern="1200" baseline="30000" dirty="0">
                          <a:solidFill>
                            <a:srgbClr val="3D474E"/>
                          </a:solidFill>
                          <a:latin typeface="Arial"/>
                          <a:ea typeface="+mn-ea"/>
                          <a:cs typeface="Arial"/>
                        </a:rPr>
                        <a:t>4</a:t>
                      </a:r>
                      <a:r>
                        <a:rPr lang="en-US" sz="1000" b="0" i="0" u="none" strike="noStrike" kern="1200" baseline="0" dirty="0">
                          <a:solidFill>
                            <a:srgbClr val="3D474E"/>
                          </a:solidFill>
                          <a:latin typeface="Arial"/>
                          <a:ea typeface="+mn-ea"/>
                          <a:cs typeface="Arial"/>
                        </a:rPr>
                        <a:t> spheres/ml</a:t>
                      </a:r>
                    </a:p>
                  </a:txBody>
                  <a:tcPr anchor="ctr">
                    <a:lnL w="9525" cap="flat" cmpd="sng" algn="ctr">
                      <a:solidFill>
                        <a:srgbClr val="004B87"/>
                      </a:solidFill>
                      <a:prstDash val="solid"/>
                      <a:round/>
                      <a:headEnd type="none" w="med" len="med"/>
                      <a:tailEnd type="none" w="med" len="med"/>
                    </a:lnL>
                    <a:lnR w="9525" cap="flat" cmpd="sng" algn="ctr">
                      <a:solidFill>
                        <a:srgbClr val="004B87"/>
                      </a:solidFill>
                      <a:prstDash val="solid"/>
                      <a:round/>
                      <a:headEnd type="none" w="med" len="med"/>
                      <a:tailEnd type="none" w="med" len="med"/>
                    </a:lnR>
                    <a:lnT w="9525" cap="flat" cmpd="sng" algn="ctr">
                      <a:solidFill>
                        <a:srgbClr val="004B87"/>
                      </a:solidFill>
                      <a:prstDash val="solid"/>
                      <a:round/>
                      <a:headEnd type="none" w="med" len="med"/>
                      <a:tailEnd type="none" w="med" len="med"/>
                    </a:lnT>
                    <a:lnB w="28575" cap="flat" cmpd="sng" algn="ctr">
                      <a:solidFill>
                        <a:srgbClr val="004B87"/>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rgbClr val="3D474E"/>
                          </a:solidFill>
                          <a:latin typeface="Arial"/>
                          <a:ea typeface="+mn-ea"/>
                          <a:cs typeface="Arial"/>
                        </a:rPr>
                        <a:t>&gt;99.998</a:t>
                      </a:r>
                      <a:r>
                        <a:rPr lang="en-US" sz="1000" b="0" i="0" u="none" strike="noStrike" kern="1200" baseline="0">
                          <a:solidFill>
                            <a:srgbClr val="3D474E"/>
                          </a:solidFill>
                          <a:latin typeface="Arial"/>
                          <a:ea typeface="+mn-ea"/>
                          <a:cs typeface="Arial"/>
                        </a:rPr>
                        <a:t>%*</a:t>
                      </a:r>
                      <a:endParaRPr lang="en-US" sz="1000" b="0" baseline="0" dirty="0">
                        <a:solidFill>
                          <a:srgbClr val="3D474E"/>
                        </a:solidFill>
                        <a:latin typeface="Arial"/>
                        <a:cs typeface="Arial"/>
                      </a:endParaRPr>
                    </a:p>
                  </a:txBody>
                  <a:tcPr anchor="ctr">
                    <a:lnL w="9525" cap="flat" cmpd="sng" algn="ctr">
                      <a:solidFill>
                        <a:srgbClr val="004B87"/>
                      </a:solidFill>
                      <a:prstDash val="solid"/>
                      <a:round/>
                      <a:headEnd type="none" w="med" len="med"/>
                      <a:tailEnd type="none" w="med" len="med"/>
                    </a:lnL>
                    <a:lnR w="9525" cap="flat" cmpd="sng" algn="ctr">
                      <a:solidFill>
                        <a:srgbClr val="004B87"/>
                      </a:solidFill>
                      <a:prstDash val="solid"/>
                      <a:round/>
                      <a:headEnd type="none" w="med" len="med"/>
                      <a:tailEnd type="none" w="med" len="med"/>
                    </a:lnR>
                    <a:lnT w="9525" cap="flat" cmpd="sng" algn="ctr">
                      <a:solidFill>
                        <a:srgbClr val="004B87"/>
                      </a:solidFill>
                      <a:prstDash val="solid"/>
                      <a:round/>
                      <a:headEnd type="none" w="med" len="med"/>
                      <a:tailEnd type="none" w="med" len="med"/>
                    </a:lnT>
                    <a:lnB w="28575" cap="flat" cmpd="sng" algn="ctr">
                      <a:solidFill>
                        <a:srgbClr val="004B87"/>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rgbClr val="3D474E"/>
                          </a:solidFill>
                          <a:latin typeface="Arial"/>
                          <a:ea typeface="+mn-ea"/>
                          <a:cs typeface="Arial"/>
                        </a:rPr>
                        <a:t>&gt;99.998</a:t>
                      </a:r>
                      <a:r>
                        <a:rPr lang="en-US" sz="1000" b="0" i="0" u="none" strike="noStrike" kern="1200" baseline="0">
                          <a:solidFill>
                            <a:srgbClr val="3D474E"/>
                          </a:solidFill>
                          <a:latin typeface="Arial"/>
                          <a:ea typeface="+mn-ea"/>
                          <a:cs typeface="Arial"/>
                        </a:rPr>
                        <a:t>%*</a:t>
                      </a:r>
                      <a:endParaRPr lang="en-US" sz="1000" b="0" baseline="0" dirty="0">
                        <a:solidFill>
                          <a:srgbClr val="3D474E"/>
                        </a:solidFill>
                        <a:latin typeface="Arial"/>
                        <a:cs typeface="Arial"/>
                      </a:endParaRPr>
                    </a:p>
                  </a:txBody>
                  <a:tcPr anchor="ctr">
                    <a:lnL w="9525" cap="flat" cmpd="sng" algn="ctr">
                      <a:solidFill>
                        <a:srgbClr val="004B87"/>
                      </a:solidFill>
                      <a:prstDash val="solid"/>
                      <a:round/>
                      <a:headEnd type="none" w="med" len="med"/>
                      <a:tailEnd type="none" w="med" len="med"/>
                    </a:lnL>
                    <a:lnR w="9525" cap="flat" cmpd="sng" algn="ctr">
                      <a:solidFill>
                        <a:srgbClr val="004B87"/>
                      </a:solidFill>
                      <a:prstDash val="solid"/>
                      <a:round/>
                      <a:headEnd type="none" w="med" len="med"/>
                      <a:tailEnd type="none" w="med" len="med"/>
                    </a:lnR>
                    <a:lnT w="9525" cap="flat" cmpd="sng" algn="ctr">
                      <a:solidFill>
                        <a:srgbClr val="004B87"/>
                      </a:solidFill>
                      <a:prstDash val="solid"/>
                      <a:round/>
                      <a:headEnd type="none" w="med" len="med"/>
                      <a:tailEnd type="none" w="med" len="med"/>
                    </a:lnT>
                    <a:lnB w="28575" cap="flat" cmpd="sng" algn="ctr">
                      <a:solidFill>
                        <a:srgbClr val="004B87"/>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a:r>
                        <a:rPr lang="en-US" sz="1000" b="0" i="0" u="none" strike="noStrike" kern="1200" baseline="0" dirty="0">
                          <a:solidFill>
                            <a:srgbClr val="3D474E"/>
                          </a:solidFill>
                          <a:latin typeface="Arial"/>
                          <a:ea typeface="+mn-ea"/>
                          <a:cs typeface="Arial"/>
                        </a:rPr>
                        <a:t>&gt;99.998%*</a:t>
                      </a:r>
                    </a:p>
                  </a:txBody>
                  <a:tcPr anchor="ctr">
                    <a:lnL w="9525" cap="flat" cmpd="sng" algn="ctr">
                      <a:solidFill>
                        <a:srgbClr val="004B87"/>
                      </a:solidFill>
                      <a:prstDash val="solid"/>
                      <a:round/>
                      <a:headEnd type="none" w="med" len="med"/>
                      <a:tailEnd type="none" w="med" len="med"/>
                    </a:lnL>
                    <a:lnR w="9525" cap="flat" cmpd="sng" algn="ctr">
                      <a:solidFill>
                        <a:srgbClr val="004B87"/>
                      </a:solidFill>
                      <a:prstDash val="solid"/>
                      <a:round/>
                      <a:headEnd type="none" w="med" len="med"/>
                      <a:tailEnd type="none" w="med" len="med"/>
                    </a:lnR>
                    <a:lnT w="9525" cap="flat" cmpd="sng" algn="ctr">
                      <a:solidFill>
                        <a:srgbClr val="004B87"/>
                      </a:solidFill>
                      <a:prstDash val="solid"/>
                      <a:round/>
                      <a:headEnd type="none" w="med" len="med"/>
                      <a:tailEnd type="none" w="med" len="med"/>
                    </a:lnT>
                    <a:lnB w="28575" cap="flat" cmpd="sng" algn="ctr">
                      <a:solidFill>
                        <a:srgbClr val="004B87"/>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a:r>
                        <a:rPr lang="en-US" sz="1000" b="0" i="0" u="none" strike="noStrike" kern="1200" baseline="0" dirty="0">
                          <a:solidFill>
                            <a:srgbClr val="3D474E"/>
                          </a:solidFill>
                          <a:latin typeface="Arial"/>
                          <a:ea typeface="+mn-ea"/>
                          <a:cs typeface="Arial"/>
                        </a:rPr>
                        <a:t>&gt;99.998%*</a:t>
                      </a:r>
                    </a:p>
                  </a:txBody>
                  <a:tcPr anchor="ctr">
                    <a:lnL w="9525" cap="flat" cmpd="sng" algn="ctr">
                      <a:solidFill>
                        <a:srgbClr val="004B87"/>
                      </a:solidFill>
                      <a:prstDash val="solid"/>
                      <a:round/>
                      <a:headEnd type="none" w="med" len="med"/>
                      <a:tailEnd type="none" w="med" len="med"/>
                    </a:lnL>
                    <a:lnR w="28575" cap="flat" cmpd="sng" algn="ctr">
                      <a:solidFill>
                        <a:srgbClr val="004B87"/>
                      </a:solidFill>
                      <a:prstDash val="solid"/>
                      <a:round/>
                      <a:headEnd type="none" w="med" len="med"/>
                      <a:tailEnd type="none" w="med" len="med"/>
                    </a:lnR>
                    <a:lnT w="9525" cap="flat" cmpd="sng" algn="ctr">
                      <a:solidFill>
                        <a:srgbClr val="004B87"/>
                      </a:solidFill>
                      <a:prstDash val="solid"/>
                      <a:round/>
                      <a:headEnd type="none" w="med" len="med"/>
                      <a:tailEnd type="none" w="med" len="med"/>
                    </a:lnT>
                    <a:lnB w="28575" cap="flat" cmpd="sng" algn="ctr">
                      <a:solidFill>
                        <a:srgbClr val="004B87"/>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10" name="TextBox 9"/>
          <p:cNvSpPr txBox="1"/>
          <p:nvPr/>
        </p:nvSpPr>
        <p:spPr>
          <a:xfrm>
            <a:off x="457200" y="4756665"/>
            <a:ext cx="8229601" cy="276999"/>
          </a:xfrm>
          <a:prstGeom prst="rect">
            <a:avLst/>
          </a:prstGeom>
          <a:noFill/>
        </p:spPr>
        <p:txBody>
          <a:bodyPr wrap="square" lIns="0" tIns="0" rIns="0" bIns="0" rtlCol="0">
            <a:spAutoFit/>
          </a:bodyPr>
          <a:lstStyle/>
          <a:p>
            <a:r>
              <a:rPr lang="en-US" sz="800" dirty="0">
                <a:latin typeface="Arial"/>
                <a:cs typeface="Arial"/>
              </a:rPr>
              <a:t>* No species were detected in the filter effluent for the duplicate samples analyzed. Filter effluent samples were analyzed in duplicates at the minimum following collection.</a:t>
            </a:r>
          </a:p>
          <a:p>
            <a:endParaRPr lang="en-US" sz="1000" dirty="0">
              <a:latin typeface="Arial"/>
              <a:cs typeface="Arial"/>
            </a:endParaRPr>
          </a:p>
        </p:txBody>
      </p:sp>
      <p:sp>
        <p:nvSpPr>
          <p:cNvPr id="14" name="Content Placeholder 2"/>
          <p:cNvSpPr txBox="1">
            <a:spLocks/>
          </p:cNvSpPr>
          <p:nvPr/>
        </p:nvSpPr>
        <p:spPr>
          <a:xfrm>
            <a:off x="457200" y="5105193"/>
            <a:ext cx="2973889" cy="1412507"/>
          </a:xfrm>
          <a:prstGeom prst="rect">
            <a:avLst/>
          </a:prstGeom>
        </p:spPr>
        <p:txBody>
          <a:bodyPr vert="horz" lIns="0" tIns="0" rIns="0" bIns="0" rtlCol="0">
            <a:noAutofit/>
          </a:bodyPr>
          <a:lstStyle>
            <a:lvl1pPr marL="0" indent="0" algn="l" defTabSz="457200" rtl="0" eaLnBrk="1" latinLnBrk="0" hangingPunct="1">
              <a:spcBef>
                <a:spcPts val="1200"/>
              </a:spcBef>
              <a:buClr>
                <a:schemeClr val="accent4"/>
              </a:buClr>
              <a:buFontTx/>
              <a:buNone/>
              <a:defRPr sz="1600" kern="1200">
                <a:solidFill>
                  <a:schemeClr val="accent6">
                    <a:lumMod val="50000"/>
                  </a:schemeClr>
                </a:solidFill>
                <a:latin typeface="Arial"/>
                <a:ea typeface="+mn-ea"/>
                <a:cs typeface="Arial"/>
              </a:defRPr>
            </a:lvl1pPr>
            <a:lvl2pPr marL="573088" indent="-231775" algn="l" defTabSz="457200" rtl="0" eaLnBrk="1" latinLnBrk="0" hangingPunct="1">
              <a:spcBef>
                <a:spcPts val="300"/>
              </a:spcBef>
              <a:buClr>
                <a:schemeClr val="accent4"/>
              </a:buClr>
              <a:buSzPct val="100000"/>
              <a:buFont typeface="Wingdings" charset="2"/>
              <a:buChar char="§"/>
              <a:defRPr sz="1400" kern="1200">
                <a:solidFill>
                  <a:schemeClr val="accent6">
                    <a:lumMod val="75000"/>
                  </a:schemeClr>
                </a:solidFill>
                <a:latin typeface="Arial"/>
                <a:ea typeface="+mn-ea"/>
                <a:cs typeface="Arial"/>
              </a:defRPr>
            </a:lvl2pPr>
            <a:lvl3pPr marL="796925" indent="-217488" algn="l" defTabSz="457200" rtl="0" eaLnBrk="1" latinLnBrk="0" hangingPunct="1">
              <a:spcBef>
                <a:spcPts val="300"/>
              </a:spcBef>
              <a:buClrTx/>
              <a:buSzPct val="100000"/>
              <a:buFont typeface="Lucida Grande"/>
              <a:buChar char="–"/>
              <a:defRPr sz="1400" kern="1200">
                <a:solidFill>
                  <a:schemeClr val="accent6">
                    <a:lumMod val="75000"/>
                  </a:schemeClr>
                </a:solidFill>
                <a:latin typeface="Arial"/>
                <a:ea typeface="+mn-ea"/>
                <a:cs typeface="Arial"/>
              </a:defRPr>
            </a:lvl3pPr>
            <a:lvl4pPr marL="1084263" indent="-287338" algn="l" defTabSz="457200" rtl="0" eaLnBrk="1" latinLnBrk="0" hangingPunct="1">
              <a:spcBef>
                <a:spcPts val="300"/>
              </a:spcBef>
              <a:buClrTx/>
              <a:buSzPct val="100000"/>
              <a:buFont typeface="Lucida Grande"/>
              <a:buChar char="–"/>
              <a:defRPr sz="1400" kern="1200">
                <a:solidFill>
                  <a:schemeClr val="accent6">
                    <a:lumMod val="75000"/>
                  </a:schemeClr>
                </a:solidFill>
                <a:latin typeface="Arial"/>
                <a:ea typeface="+mn-ea"/>
                <a:cs typeface="Arial"/>
              </a:defRPr>
            </a:lvl4pPr>
            <a:lvl5pPr marL="1316038" indent="-231775" algn="l" defTabSz="457200" rtl="0" eaLnBrk="1" latinLnBrk="0" hangingPunct="1">
              <a:spcBef>
                <a:spcPts val="300"/>
              </a:spcBef>
              <a:buClrTx/>
              <a:buSzPct val="100000"/>
              <a:buFont typeface="Lucida Grande"/>
              <a:buChar char="–"/>
              <a:defRPr sz="1400" kern="1200">
                <a:solidFill>
                  <a:schemeClr val="accent6">
                    <a:lumMod val="7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1313" lvl="1" indent="0">
              <a:buNone/>
            </a:pPr>
            <a:r>
              <a:rPr lang="en-US" dirty="0"/>
              <a:t>Achieved Using:</a:t>
            </a:r>
          </a:p>
          <a:p>
            <a:pPr lvl="1"/>
            <a:r>
              <a:rPr lang="en-US" dirty="0"/>
              <a:t>No Chemicals</a:t>
            </a:r>
          </a:p>
          <a:p>
            <a:pPr lvl="1"/>
            <a:r>
              <a:rPr lang="en-US" dirty="0"/>
              <a:t>No Wasted Water</a:t>
            </a:r>
          </a:p>
          <a:p>
            <a:pPr lvl="1"/>
            <a:r>
              <a:rPr lang="en-US" dirty="0"/>
              <a:t>Minimal Pressure Drop</a:t>
            </a:r>
          </a:p>
        </p:txBody>
      </p:sp>
      <p:sp>
        <p:nvSpPr>
          <p:cNvPr id="15" name="Content Placeholder 2"/>
          <p:cNvSpPr txBox="1">
            <a:spLocks/>
          </p:cNvSpPr>
          <p:nvPr/>
        </p:nvSpPr>
        <p:spPr>
          <a:xfrm>
            <a:off x="3431089" y="5105193"/>
            <a:ext cx="5255711" cy="1412507"/>
          </a:xfrm>
          <a:prstGeom prst="rect">
            <a:avLst/>
          </a:prstGeom>
        </p:spPr>
        <p:txBody>
          <a:bodyPr vert="horz" lIns="0" tIns="0" rIns="0" bIns="0" rtlCol="0">
            <a:noAutofit/>
          </a:bodyPr>
          <a:lstStyle>
            <a:lvl1pPr marL="0" indent="0" algn="l" defTabSz="457200" rtl="0" eaLnBrk="1" latinLnBrk="0" hangingPunct="1">
              <a:spcBef>
                <a:spcPts val="1200"/>
              </a:spcBef>
              <a:buClr>
                <a:schemeClr val="accent4"/>
              </a:buClr>
              <a:buFontTx/>
              <a:buNone/>
              <a:defRPr sz="1600" kern="1200">
                <a:solidFill>
                  <a:schemeClr val="accent6">
                    <a:lumMod val="50000"/>
                  </a:schemeClr>
                </a:solidFill>
                <a:latin typeface="Arial"/>
                <a:ea typeface="+mn-ea"/>
                <a:cs typeface="Arial"/>
              </a:defRPr>
            </a:lvl1pPr>
            <a:lvl2pPr marL="573088" indent="-231775" algn="l" defTabSz="457200" rtl="0" eaLnBrk="1" latinLnBrk="0" hangingPunct="1">
              <a:spcBef>
                <a:spcPts val="300"/>
              </a:spcBef>
              <a:buClr>
                <a:schemeClr val="accent4"/>
              </a:buClr>
              <a:buSzPct val="100000"/>
              <a:buFont typeface="Wingdings" charset="2"/>
              <a:buChar char="§"/>
              <a:defRPr sz="1400" kern="1200">
                <a:solidFill>
                  <a:schemeClr val="accent6">
                    <a:lumMod val="75000"/>
                  </a:schemeClr>
                </a:solidFill>
                <a:latin typeface="Arial"/>
                <a:ea typeface="+mn-ea"/>
                <a:cs typeface="Arial"/>
              </a:defRPr>
            </a:lvl2pPr>
            <a:lvl3pPr marL="796925" indent="-217488" algn="l" defTabSz="457200" rtl="0" eaLnBrk="1" latinLnBrk="0" hangingPunct="1">
              <a:spcBef>
                <a:spcPts val="300"/>
              </a:spcBef>
              <a:buClrTx/>
              <a:buSzPct val="100000"/>
              <a:buFont typeface="Lucida Grande"/>
              <a:buChar char="–"/>
              <a:defRPr sz="1400" kern="1200">
                <a:solidFill>
                  <a:schemeClr val="accent6">
                    <a:lumMod val="75000"/>
                  </a:schemeClr>
                </a:solidFill>
                <a:latin typeface="Arial"/>
                <a:ea typeface="+mn-ea"/>
                <a:cs typeface="Arial"/>
              </a:defRPr>
            </a:lvl3pPr>
            <a:lvl4pPr marL="1084263" indent="-287338" algn="l" defTabSz="457200" rtl="0" eaLnBrk="1" latinLnBrk="0" hangingPunct="1">
              <a:spcBef>
                <a:spcPts val="300"/>
              </a:spcBef>
              <a:buClrTx/>
              <a:buSzPct val="100000"/>
              <a:buFont typeface="Lucida Grande"/>
              <a:buChar char="–"/>
              <a:defRPr sz="1400" kern="1200">
                <a:solidFill>
                  <a:schemeClr val="accent6">
                    <a:lumMod val="75000"/>
                  </a:schemeClr>
                </a:solidFill>
                <a:latin typeface="Arial"/>
                <a:ea typeface="+mn-ea"/>
                <a:cs typeface="Arial"/>
              </a:defRPr>
            </a:lvl4pPr>
            <a:lvl5pPr marL="1316038" indent="-231775" algn="l" defTabSz="457200" rtl="0" eaLnBrk="1" latinLnBrk="0" hangingPunct="1">
              <a:spcBef>
                <a:spcPts val="300"/>
              </a:spcBef>
              <a:buClrTx/>
              <a:buSzPct val="100000"/>
              <a:buFont typeface="Lucida Grande"/>
              <a:buChar char="–"/>
              <a:defRPr sz="1400" kern="1200">
                <a:solidFill>
                  <a:schemeClr val="accent6">
                    <a:lumMod val="7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t> </a:t>
            </a:r>
          </a:p>
          <a:p>
            <a:pPr lvl="1"/>
            <a:r>
              <a:rPr lang="en-US" dirty="0"/>
              <a:t>No Electricity</a:t>
            </a:r>
          </a:p>
          <a:p>
            <a:pPr lvl="1"/>
            <a:r>
              <a:rPr lang="en-US" dirty="0"/>
              <a:t>Low Maintenance</a:t>
            </a:r>
          </a:p>
          <a:p>
            <a:pPr lvl="1"/>
            <a:r>
              <a:rPr lang="en-US" dirty="0"/>
              <a:t>Cost Effective Pricing</a:t>
            </a:r>
          </a:p>
        </p:txBody>
      </p:sp>
      <p:sp>
        <p:nvSpPr>
          <p:cNvPr id="16" name="Snip Single Corner Rectangle 15"/>
          <p:cNvSpPr/>
          <p:nvPr/>
        </p:nvSpPr>
        <p:spPr>
          <a:xfrm>
            <a:off x="457200" y="2478026"/>
            <a:ext cx="4823111" cy="328439"/>
          </a:xfrm>
          <a:prstGeom prst="snip1Rect">
            <a:avLst>
              <a:gd name="adj" fmla="val 0"/>
            </a:avLst>
          </a:prstGeom>
          <a:solidFill>
            <a:schemeClr val="tx2"/>
          </a:solidFill>
          <a:ln w="190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lIns="91440" tIns="0" rIns="0" bIns="0" rtlCol="0" anchor="ctr" anchorCtr="0"/>
          <a:lstStyle/>
          <a:p>
            <a:r>
              <a:rPr lang="en-US" sz="1000" dirty="0">
                <a:latin typeface="Arial"/>
                <a:cs typeface="Arial"/>
              </a:rPr>
              <a:t>Testing by BCS Labs (1/2/14), #1401002</a:t>
            </a:r>
          </a:p>
        </p:txBody>
      </p:sp>
      <p:sp>
        <p:nvSpPr>
          <p:cNvPr id="18" name="TextBox 17"/>
          <p:cNvSpPr txBox="1"/>
          <p:nvPr/>
        </p:nvSpPr>
        <p:spPr>
          <a:xfrm>
            <a:off x="-116786" y="416023"/>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0498958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Mechanical </a:t>
            </a:r>
            <a:r>
              <a:rPr lang="en-US" i="1" dirty="0"/>
              <a:t>and</a:t>
            </a:r>
            <a:r>
              <a:rPr lang="en-US" i="1" spc="-114" dirty="0"/>
              <a:t> </a:t>
            </a:r>
            <a:r>
              <a:rPr lang="en-US" dirty="0"/>
              <a:t>Adsorptive</a:t>
            </a:r>
            <a:r>
              <a:rPr lang="en-US" spc="-10" dirty="0"/>
              <a:t> </a:t>
            </a:r>
            <a:r>
              <a:rPr lang="en-US" dirty="0"/>
              <a:t>Filter</a:t>
            </a:r>
            <a:r>
              <a:rPr lang="en-US" spc="10" dirty="0"/>
              <a:t> </a:t>
            </a:r>
            <a:r>
              <a:rPr lang="en-US" dirty="0"/>
              <a:t>Media</a:t>
            </a:r>
          </a:p>
        </p:txBody>
      </p:sp>
      <p:sp>
        <p:nvSpPr>
          <p:cNvPr id="3" name="Content Placeholder 2"/>
          <p:cNvSpPr>
            <a:spLocks noGrp="1"/>
          </p:cNvSpPr>
          <p:nvPr>
            <p:ph idx="1"/>
          </p:nvPr>
        </p:nvSpPr>
        <p:spPr>
          <a:xfrm>
            <a:off x="5494866" y="2010833"/>
            <a:ext cx="3191933" cy="4579041"/>
          </a:xfrm>
        </p:spPr>
        <p:txBody>
          <a:bodyPr/>
          <a:lstStyle/>
          <a:p>
            <a:pPr marL="285750" indent="-285750">
              <a:buFont typeface="Wingdings" charset="2"/>
              <a:buChar char="§"/>
            </a:pPr>
            <a:r>
              <a:rPr lang="en-US" spc="-10" dirty="0">
                <a:solidFill>
                  <a:srgbClr val="59595E"/>
                </a:solidFill>
              </a:rPr>
              <a:t>T</a:t>
            </a:r>
            <a:r>
              <a:rPr lang="en-US" spc="-5" dirty="0">
                <a:solidFill>
                  <a:srgbClr val="59595E"/>
                </a:solidFill>
              </a:rPr>
              <a:t>he</a:t>
            </a:r>
            <a:r>
              <a:rPr lang="en-US" spc="10" dirty="0">
                <a:solidFill>
                  <a:srgbClr val="59595E"/>
                </a:solidFill>
              </a:rPr>
              <a:t> </a:t>
            </a:r>
            <a:r>
              <a:rPr lang="en-US" spc="-5" dirty="0">
                <a:solidFill>
                  <a:srgbClr val="59595E"/>
                </a:solidFill>
              </a:rPr>
              <a:t>po</a:t>
            </a:r>
            <a:r>
              <a:rPr lang="en-US" spc="-10" dirty="0">
                <a:solidFill>
                  <a:srgbClr val="59595E"/>
                </a:solidFill>
              </a:rPr>
              <a:t>r</a:t>
            </a:r>
            <a:r>
              <a:rPr lang="en-US" spc="-5" dirty="0">
                <a:solidFill>
                  <a:srgbClr val="59595E"/>
                </a:solidFill>
              </a:rPr>
              <a:t>e</a:t>
            </a:r>
            <a:r>
              <a:rPr lang="en-US" spc="10" dirty="0">
                <a:solidFill>
                  <a:srgbClr val="59595E"/>
                </a:solidFill>
              </a:rPr>
              <a:t> </a:t>
            </a:r>
            <a:r>
              <a:rPr lang="en-US" dirty="0">
                <a:solidFill>
                  <a:srgbClr val="59595E"/>
                </a:solidFill>
              </a:rPr>
              <a:t>siz</a:t>
            </a:r>
            <a:r>
              <a:rPr lang="en-US" spc="-5" dirty="0">
                <a:solidFill>
                  <a:srgbClr val="59595E"/>
                </a:solidFill>
              </a:rPr>
              <a:t>e</a:t>
            </a:r>
            <a:r>
              <a:rPr lang="en-US" spc="-15" dirty="0">
                <a:solidFill>
                  <a:srgbClr val="59595E"/>
                </a:solidFill>
              </a:rPr>
              <a:t> </a:t>
            </a:r>
            <a:r>
              <a:rPr lang="en-US" spc="-5" dirty="0">
                <a:solidFill>
                  <a:srgbClr val="59595E"/>
                </a:solidFill>
              </a:rPr>
              <a:t>of</a:t>
            </a:r>
            <a:r>
              <a:rPr lang="en-US" spc="10" dirty="0">
                <a:solidFill>
                  <a:srgbClr val="59595E"/>
                </a:solidFill>
              </a:rPr>
              <a:t> </a:t>
            </a:r>
            <a:r>
              <a:rPr lang="en-US" spc="-5" dirty="0">
                <a:solidFill>
                  <a:srgbClr val="59595E"/>
                </a:solidFill>
              </a:rPr>
              <a:t>the</a:t>
            </a:r>
            <a:r>
              <a:rPr lang="en-US" spc="10" dirty="0">
                <a:solidFill>
                  <a:srgbClr val="59595E"/>
                </a:solidFill>
              </a:rPr>
              <a:t> </a:t>
            </a:r>
            <a:r>
              <a:rPr lang="en-US" spc="-5" dirty="0">
                <a:solidFill>
                  <a:srgbClr val="59595E"/>
                </a:solidFill>
              </a:rPr>
              <a:t>med</a:t>
            </a:r>
            <a:r>
              <a:rPr lang="en-US" dirty="0">
                <a:solidFill>
                  <a:srgbClr val="59595E"/>
                </a:solidFill>
              </a:rPr>
              <a:t>i</a:t>
            </a:r>
            <a:r>
              <a:rPr lang="en-US" spc="-5" dirty="0">
                <a:solidFill>
                  <a:srgbClr val="59595E"/>
                </a:solidFill>
              </a:rPr>
              <a:t>a </a:t>
            </a:r>
            <a:r>
              <a:rPr lang="en-US" dirty="0">
                <a:solidFill>
                  <a:srgbClr val="59595E"/>
                </a:solidFill>
              </a:rPr>
              <a:t>i</a:t>
            </a:r>
            <a:r>
              <a:rPr lang="en-US" spc="-5" dirty="0">
                <a:solidFill>
                  <a:srgbClr val="59595E"/>
                </a:solidFill>
              </a:rPr>
              <a:t>s eng</a:t>
            </a:r>
            <a:r>
              <a:rPr lang="en-US" dirty="0">
                <a:solidFill>
                  <a:srgbClr val="59595E"/>
                </a:solidFill>
              </a:rPr>
              <a:t>i</a:t>
            </a:r>
            <a:r>
              <a:rPr lang="en-US" spc="-5" dirty="0">
                <a:solidFill>
                  <a:srgbClr val="59595E"/>
                </a:solidFill>
              </a:rPr>
              <a:t>nee</a:t>
            </a:r>
            <a:r>
              <a:rPr lang="en-US" spc="-10" dirty="0">
                <a:solidFill>
                  <a:srgbClr val="59595E"/>
                </a:solidFill>
              </a:rPr>
              <a:t>r</a:t>
            </a:r>
            <a:r>
              <a:rPr lang="en-US" spc="-5" dirty="0">
                <a:solidFill>
                  <a:srgbClr val="59595E"/>
                </a:solidFill>
              </a:rPr>
              <a:t>ed </a:t>
            </a:r>
            <a:r>
              <a:rPr lang="en-US" dirty="0">
                <a:solidFill>
                  <a:srgbClr val="59595E"/>
                </a:solidFill>
              </a:rPr>
              <a:t>s</a:t>
            </a:r>
            <a:r>
              <a:rPr lang="en-US" spc="-5" dirty="0">
                <a:solidFill>
                  <a:srgbClr val="59595E"/>
                </a:solidFill>
              </a:rPr>
              <a:t>u</a:t>
            </a:r>
            <a:r>
              <a:rPr lang="en-US" dirty="0">
                <a:solidFill>
                  <a:srgbClr val="59595E"/>
                </a:solidFill>
              </a:rPr>
              <a:t>c</a:t>
            </a:r>
            <a:r>
              <a:rPr lang="en-US" spc="-5" dirty="0">
                <a:solidFill>
                  <a:srgbClr val="59595E"/>
                </a:solidFill>
              </a:rPr>
              <a:t>h that</a:t>
            </a:r>
            <a:r>
              <a:rPr lang="en-US" spc="10" dirty="0">
                <a:solidFill>
                  <a:srgbClr val="59595E"/>
                </a:solidFill>
              </a:rPr>
              <a:t> </a:t>
            </a:r>
            <a:r>
              <a:rPr lang="en-US" spc="-5" dirty="0">
                <a:solidFill>
                  <a:srgbClr val="59595E"/>
                </a:solidFill>
              </a:rPr>
              <a:t>the </a:t>
            </a:r>
            <a:r>
              <a:rPr lang="en-US" dirty="0">
                <a:solidFill>
                  <a:srgbClr val="59595E"/>
                </a:solidFill>
              </a:rPr>
              <a:t>c</a:t>
            </a:r>
            <a:r>
              <a:rPr lang="en-US" spc="-5" dirty="0">
                <a:solidFill>
                  <a:srgbClr val="59595E"/>
                </a:solidFill>
              </a:rPr>
              <a:t>ha</a:t>
            </a:r>
            <a:r>
              <a:rPr lang="en-US" spc="-10" dirty="0">
                <a:solidFill>
                  <a:srgbClr val="59595E"/>
                </a:solidFill>
              </a:rPr>
              <a:t>r</a:t>
            </a:r>
            <a:r>
              <a:rPr lang="en-US" spc="-5" dirty="0">
                <a:solidFill>
                  <a:srgbClr val="59595E"/>
                </a:solidFill>
              </a:rPr>
              <a:t>ge</a:t>
            </a:r>
            <a:r>
              <a:rPr lang="en-US" spc="10" dirty="0">
                <a:solidFill>
                  <a:srgbClr val="59595E"/>
                </a:solidFill>
              </a:rPr>
              <a:t> </a:t>
            </a:r>
            <a:r>
              <a:rPr lang="en-US" spc="-5" dirty="0">
                <a:solidFill>
                  <a:srgbClr val="59595E"/>
                </a:solidFill>
              </a:rPr>
              <a:t>f</a:t>
            </a:r>
            <a:r>
              <a:rPr lang="en-US" dirty="0">
                <a:solidFill>
                  <a:srgbClr val="59595E"/>
                </a:solidFill>
              </a:rPr>
              <a:t>i</a:t>
            </a:r>
            <a:r>
              <a:rPr lang="en-US" spc="-5" dirty="0">
                <a:solidFill>
                  <a:srgbClr val="59595E"/>
                </a:solidFill>
              </a:rPr>
              <a:t>e</a:t>
            </a:r>
            <a:r>
              <a:rPr lang="en-US" dirty="0">
                <a:solidFill>
                  <a:srgbClr val="59595E"/>
                </a:solidFill>
              </a:rPr>
              <a:t>l</a:t>
            </a:r>
            <a:r>
              <a:rPr lang="en-US" spc="-5" dirty="0">
                <a:solidFill>
                  <a:srgbClr val="59595E"/>
                </a:solidFill>
              </a:rPr>
              <a:t>d</a:t>
            </a:r>
            <a:r>
              <a:rPr lang="en-US" spc="-15" dirty="0">
                <a:solidFill>
                  <a:srgbClr val="59595E"/>
                </a:solidFill>
              </a:rPr>
              <a:t> </a:t>
            </a:r>
            <a:r>
              <a:rPr lang="en-US" dirty="0">
                <a:solidFill>
                  <a:srgbClr val="59595E"/>
                </a:solidFill>
              </a:rPr>
              <a:t>c</a:t>
            </a:r>
            <a:r>
              <a:rPr lang="en-US" spc="-5" dirty="0">
                <a:solidFill>
                  <a:srgbClr val="59595E"/>
                </a:solidFill>
              </a:rPr>
              <a:t>o</a:t>
            </a:r>
            <a:r>
              <a:rPr lang="en-US" dirty="0">
                <a:solidFill>
                  <a:srgbClr val="59595E"/>
                </a:solidFill>
              </a:rPr>
              <a:t>v</a:t>
            </a:r>
            <a:r>
              <a:rPr lang="en-US" spc="-5" dirty="0">
                <a:solidFill>
                  <a:srgbClr val="59595E"/>
                </a:solidFill>
              </a:rPr>
              <a:t>e</a:t>
            </a:r>
            <a:r>
              <a:rPr lang="en-US" spc="-10" dirty="0">
                <a:solidFill>
                  <a:srgbClr val="59595E"/>
                </a:solidFill>
              </a:rPr>
              <a:t>r</a:t>
            </a:r>
            <a:r>
              <a:rPr lang="en-US" spc="-5" dirty="0">
                <a:solidFill>
                  <a:srgbClr val="59595E"/>
                </a:solidFill>
              </a:rPr>
              <a:t>s</a:t>
            </a:r>
            <a:r>
              <a:rPr lang="en-US" dirty="0">
                <a:solidFill>
                  <a:srgbClr val="59595E"/>
                </a:solidFill>
              </a:rPr>
              <a:t> </a:t>
            </a:r>
            <a:r>
              <a:rPr lang="en-US" spc="-5" dirty="0">
                <a:solidFill>
                  <a:srgbClr val="59595E"/>
                </a:solidFill>
              </a:rPr>
              <a:t>the</a:t>
            </a:r>
            <a:r>
              <a:rPr lang="en-US" spc="10" dirty="0">
                <a:solidFill>
                  <a:srgbClr val="59595E"/>
                </a:solidFill>
              </a:rPr>
              <a:t> </a:t>
            </a:r>
            <a:r>
              <a:rPr lang="en-US" spc="-5" dirty="0">
                <a:solidFill>
                  <a:srgbClr val="59595E"/>
                </a:solidFill>
              </a:rPr>
              <a:t>ent</a:t>
            </a:r>
            <a:r>
              <a:rPr lang="en-US" dirty="0">
                <a:solidFill>
                  <a:srgbClr val="59595E"/>
                </a:solidFill>
              </a:rPr>
              <a:t>i</a:t>
            </a:r>
            <a:r>
              <a:rPr lang="en-US" spc="-10" dirty="0">
                <a:solidFill>
                  <a:srgbClr val="59595E"/>
                </a:solidFill>
              </a:rPr>
              <a:t>r</a:t>
            </a:r>
            <a:r>
              <a:rPr lang="en-US" spc="-5" dirty="0">
                <a:solidFill>
                  <a:srgbClr val="59595E"/>
                </a:solidFill>
              </a:rPr>
              <a:t>e </a:t>
            </a:r>
            <a:r>
              <a:rPr lang="en-US" dirty="0">
                <a:solidFill>
                  <a:srgbClr val="59595E"/>
                </a:solidFill>
              </a:rPr>
              <a:t>v</a:t>
            </a:r>
            <a:r>
              <a:rPr lang="en-US" spc="-5" dirty="0">
                <a:solidFill>
                  <a:srgbClr val="59595E"/>
                </a:solidFill>
              </a:rPr>
              <a:t>o</a:t>
            </a:r>
            <a:r>
              <a:rPr lang="en-US" dirty="0">
                <a:solidFill>
                  <a:srgbClr val="59595E"/>
                </a:solidFill>
              </a:rPr>
              <a:t>i</a:t>
            </a:r>
            <a:r>
              <a:rPr lang="en-US" spc="-5" dirty="0">
                <a:solidFill>
                  <a:srgbClr val="59595E"/>
                </a:solidFill>
              </a:rPr>
              <a:t>d</a:t>
            </a:r>
            <a:r>
              <a:rPr lang="en-US" spc="-15" dirty="0">
                <a:solidFill>
                  <a:srgbClr val="59595E"/>
                </a:solidFill>
              </a:rPr>
              <a:t> </a:t>
            </a:r>
            <a:r>
              <a:rPr lang="en-US" dirty="0">
                <a:solidFill>
                  <a:srgbClr val="59595E"/>
                </a:solidFill>
              </a:rPr>
              <a:t>v</a:t>
            </a:r>
            <a:r>
              <a:rPr lang="en-US" spc="-5" dirty="0">
                <a:solidFill>
                  <a:srgbClr val="59595E"/>
                </a:solidFill>
              </a:rPr>
              <a:t>o</a:t>
            </a:r>
            <a:r>
              <a:rPr lang="en-US" dirty="0">
                <a:solidFill>
                  <a:srgbClr val="59595E"/>
                </a:solidFill>
              </a:rPr>
              <a:t>l</a:t>
            </a:r>
            <a:r>
              <a:rPr lang="en-US" spc="-5" dirty="0">
                <a:solidFill>
                  <a:srgbClr val="59595E"/>
                </a:solidFill>
              </a:rPr>
              <a:t>ume of</a:t>
            </a:r>
            <a:r>
              <a:rPr lang="en-US" spc="10" dirty="0">
                <a:solidFill>
                  <a:srgbClr val="59595E"/>
                </a:solidFill>
              </a:rPr>
              <a:t> </a:t>
            </a:r>
            <a:r>
              <a:rPr lang="en-US" spc="-5" dirty="0">
                <a:solidFill>
                  <a:srgbClr val="59595E"/>
                </a:solidFill>
              </a:rPr>
              <a:t>e</a:t>
            </a:r>
            <a:r>
              <a:rPr lang="en-US" dirty="0">
                <a:solidFill>
                  <a:srgbClr val="59595E"/>
                </a:solidFill>
              </a:rPr>
              <a:t>v</a:t>
            </a:r>
            <a:r>
              <a:rPr lang="en-US" spc="-5" dirty="0">
                <a:solidFill>
                  <a:srgbClr val="59595E"/>
                </a:solidFill>
              </a:rPr>
              <a:t>e</a:t>
            </a:r>
            <a:r>
              <a:rPr lang="en-US" spc="-10" dirty="0">
                <a:solidFill>
                  <a:srgbClr val="59595E"/>
                </a:solidFill>
              </a:rPr>
              <a:t>r</a:t>
            </a:r>
            <a:r>
              <a:rPr lang="en-US" spc="-5" dirty="0">
                <a:solidFill>
                  <a:srgbClr val="59595E"/>
                </a:solidFill>
              </a:rPr>
              <a:t>y</a:t>
            </a:r>
            <a:r>
              <a:rPr lang="en-US" spc="5" dirty="0">
                <a:solidFill>
                  <a:srgbClr val="59595E"/>
                </a:solidFill>
              </a:rPr>
              <a:t> </a:t>
            </a:r>
            <a:r>
              <a:rPr lang="en-US" spc="-5" dirty="0">
                <a:solidFill>
                  <a:srgbClr val="59595E"/>
                </a:solidFill>
              </a:rPr>
              <a:t>po</a:t>
            </a:r>
            <a:r>
              <a:rPr lang="en-US" spc="-10" dirty="0">
                <a:solidFill>
                  <a:srgbClr val="59595E"/>
                </a:solidFill>
              </a:rPr>
              <a:t>r</a:t>
            </a:r>
            <a:r>
              <a:rPr lang="en-US" spc="-5" dirty="0">
                <a:solidFill>
                  <a:srgbClr val="59595E"/>
                </a:solidFill>
              </a:rPr>
              <a:t>e</a:t>
            </a:r>
            <a:endParaRPr lang="en-US" dirty="0"/>
          </a:p>
          <a:p>
            <a:pPr marL="285750" indent="-285750">
              <a:buFont typeface="Wingdings" charset="2"/>
              <a:buChar char="§"/>
            </a:pPr>
            <a:r>
              <a:rPr lang="en-US" spc="-10" dirty="0">
                <a:solidFill>
                  <a:srgbClr val="59595E"/>
                </a:solidFill>
              </a:rPr>
              <a:t>T</a:t>
            </a:r>
            <a:r>
              <a:rPr lang="en-US" spc="-5" dirty="0">
                <a:solidFill>
                  <a:srgbClr val="59595E"/>
                </a:solidFill>
              </a:rPr>
              <a:t>he</a:t>
            </a:r>
            <a:r>
              <a:rPr lang="en-US" spc="-10" dirty="0">
                <a:solidFill>
                  <a:srgbClr val="59595E"/>
                </a:solidFill>
              </a:rPr>
              <a:t>r</a:t>
            </a:r>
            <a:r>
              <a:rPr lang="en-US" spc="-5" dirty="0">
                <a:solidFill>
                  <a:srgbClr val="59595E"/>
                </a:solidFill>
              </a:rPr>
              <a:t>e</a:t>
            </a:r>
            <a:r>
              <a:rPr lang="en-US" spc="10" dirty="0">
                <a:solidFill>
                  <a:srgbClr val="59595E"/>
                </a:solidFill>
              </a:rPr>
              <a:t> </a:t>
            </a:r>
            <a:r>
              <a:rPr lang="en-US" spc="-5" dirty="0">
                <a:solidFill>
                  <a:srgbClr val="59595E"/>
                </a:solidFill>
              </a:rPr>
              <a:t>a</a:t>
            </a:r>
            <a:r>
              <a:rPr lang="en-US" spc="-10" dirty="0">
                <a:solidFill>
                  <a:srgbClr val="59595E"/>
                </a:solidFill>
              </a:rPr>
              <a:t>r</a:t>
            </a:r>
            <a:r>
              <a:rPr lang="en-US" spc="-5" dirty="0">
                <a:solidFill>
                  <a:srgbClr val="59595E"/>
                </a:solidFill>
              </a:rPr>
              <a:t>e</a:t>
            </a:r>
            <a:r>
              <a:rPr lang="en-US" spc="20" dirty="0">
                <a:solidFill>
                  <a:srgbClr val="59595E"/>
                </a:solidFill>
              </a:rPr>
              <a:t> </a:t>
            </a:r>
            <a:r>
              <a:rPr lang="en-US" spc="-5" dirty="0">
                <a:solidFill>
                  <a:srgbClr val="59595E"/>
                </a:solidFill>
              </a:rPr>
              <a:t>app</a:t>
            </a:r>
            <a:r>
              <a:rPr lang="en-US" spc="-10" dirty="0">
                <a:solidFill>
                  <a:srgbClr val="59595E"/>
                </a:solidFill>
              </a:rPr>
              <a:t>r</a:t>
            </a:r>
            <a:r>
              <a:rPr lang="en-US" spc="-5" dirty="0">
                <a:solidFill>
                  <a:srgbClr val="59595E"/>
                </a:solidFill>
              </a:rPr>
              <a:t>o</a:t>
            </a:r>
            <a:r>
              <a:rPr lang="en-US" spc="-15" dirty="0">
                <a:solidFill>
                  <a:srgbClr val="59595E"/>
                </a:solidFill>
              </a:rPr>
              <a:t>x</a:t>
            </a:r>
            <a:r>
              <a:rPr lang="en-US" dirty="0">
                <a:solidFill>
                  <a:srgbClr val="59595E"/>
                </a:solidFill>
              </a:rPr>
              <a:t>i</a:t>
            </a:r>
            <a:r>
              <a:rPr lang="en-US" spc="-5" dirty="0">
                <a:solidFill>
                  <a:srgbClr val="59595E"/>
                </a:solidFill>
              </a:rPr>
              <a:t>mate</a:t>
            </a:r>
            <a:r>
              <a:rPr lang="en-US" spc="10" dirty="0">
                <a:solidFill>
                  <a:srgbClr val="59595E"/>
                </a:solidFill>
              </a:rPr>
              <a:t> </a:t>
            </a:r>
            <a:r>
              <a:rPr lang="en-US" spc="-5" dirty="0">
                <a:solidFill>
                  <a:srgbClr val="59595E"/>
                </a:solidFill>
              </a:rPr>
              <a:t>400 </a:t>
            </a:r>
            <a:r>
              <a:rPr lang="en-US" dirty="0">
                <a:solidFill>
                  <a:srgbClr val="59595E"/>
                </a:solidFill>
              </a:rPr>
              <a:t>l</a:t>
            </a:r>
            <a:r>
              <a:rPr lang="en-US" spc="-5" dirty="0">
                <a:solidFill>
                  <a:srgbClr val="59595E"/>
                </a:solidFill>
              </a:rPr>
              <a:t>a</a:t>
            </a:r>
            <a:r>
              <a:rPr lang="en-US" spc="-25" dirty="0">
                <a:solidFill>
                  <a:srgbClr val="59595E"/>
                </a:solidFill>
              </a:rPr>
              <a:t>y</a:t>
            </a:r>
            <a:r>
              <a:rPr lang="en-US" spc="-5" dirty="0">
                <a:solidFill>
                  <a:srgbClr val="59595E"/>
                </a:solidFill>
              </a:rPr>
              <a:t>e</a:t>
            </a:r>
            <a:r>
              <a:rPr lang="en-US" spc="-10" dirty="0">
                <a:solidFill>
                  <a:srgbClr val="59595E"/>
                </a:solidFill>
              </a:rPr>
              <a:t>r</a:t>
            </a:r>
            <a:r>
              <a:rPr lang="en-US" spc="-5" dirty="0">
                <a:solidFill>
                  <a:srgbClr val="59595E"/>
                </a:solidFill>
              </a:rPr>
              <a:t>s</a:t>
            </a:r>
            <a:r>
              <a:rPr lang="en-US" spc="25" dirty="0">
                <a:solidFill>
                  <a:srgbClr val="59595E"/>
                </a:solidFill>
              </a:rPr>
              <a:t> </a:t>
            </a:r>
            <a:r>
              <a:rPr lang="en-US" spc="-5" dirty="0">
                <a:solidFill>
                  <a:srgbClr val="59595E"/>
                </a:solidFill>
              </a:rPr>
              <a:t>of</a:t>
            </a:r>
            <a:r>
              <a:rPr lang="en-US" spc="10" dirty="0">
                <a:solidFill>
                  <a:srgbClr val="59595E"/>
                </a:solidFill>
              </a:rPr>
              <a:t> </a:t>
            </a:r>
            <a:r>
              <a:rPr lang="en-US" spc="-5" dirty="0">
                <a:solidFill>
                  <a:srgbClr val="59595E"/>
                </a:solidFill>
              </a:rPr>
              <a:t>the</a:t>
            </a:r>
            <a:r>
              <a:rPr lang="en-US" dirty="0">
                <a:solidFill>
                  <a:srgbClr val="59595E"/>
                </a:solidFill>
              </a:rPr>
              <a:t>s</a:t>
            </a:r>
            <a:r>
              <a:rPr lang="en-US" spc="-5" dirty="0">
                <a:solidFill>
                  <a:srgbClr val="59595E"/>
                </a:solidFill>
              </a:rPr>
              <a:t>e po</a:t>
            </a:r>
            <a:r>
              <a:rPr lang="en-US" spc="-10" dirty="0">
                <a:solidFill>
                  <a:srgbClr val="59595E"/>
                </a:solidFill>
              </a:rPr>
              <a:t>r</a:t>
            </a:r>
            <a:r>
              <a:rPr lang="en-US" spc="-5" dirty="0">
                <a:solidFill>
                  <a:srgbClr val="59595E"/>
                </a:solidFill>
              </a:rPr>
              <a:t>es</a:t>
            </a:r>
            <a:r>
              <a:rPr lang="en-US" spc="15" dirty="0">
                <a:solidFill>
                  <a:srgbClr val="59595E"/>
                </a:solidFill>
              </a:rPr>
              <a:t> </a:t>
            </a:r>
            <a:r>
              <a:rPr lang="en-US" dirty="0">
                <a:solidFill>
                  <a:srgbClr val="59595E"/>
                </a:solidFill>
              </a:rPr>
              <a:t>i</a:t>
            </a:r>
            <a:r>
              <a:rPr lang="en-US" spc="-5" dirty="0">
                <a:solidFill>
                  <a:srgbClr val="59595E"/>
                </a:solidFill>
              </a:rPr>
              <a:t>n</a:t>
            </a:r>
            <a:r>
              <a:rPr lang="en-US" dirty="0">
                <a:solidFill>
                  <a:srgbClr val="59595E"/>
                </a:solidFill>
              </a:rPr>
              <a:t> </a:t>
            </a:r>
            <a:r>
              <a:rPr lang="en-US" spc="-5" dirty="0">
                <a:solidFill>
                  <a:srgbClr val="59595E"/>
                </a:solidFill>
              </a:rPr>
              <a:t> the th</a:t>
            </a:r>
            <a:r>
              <a:rPr lang="en-US" dirty="0">
                <a:solidFill>
                  <a:srgbClr val="59595E"/>
                </a:solidFill>
              </a:rPr>
              <a:t>ick</a:t>
            </a:r>
            <a:r>
              <a:rPr lang="en-US" spc="-5" dirty="0">
                <a:solidFill>
                  <a:srgbClr val="59595E"/>
                </a:solidFill>
              </a:rPr>
              <a:t>ne</a:t>
            </a:r>
            <a:r>
              <a:rPr lang="en-US" dirty="0">
                <a:solidFill>
                  <a:srgbClr val="59595E"/>
                </a:solidFill>
              </a:rPr>
              <a:t>s</a:t>
            </a:r>
            <a:r>
              <a:rPr lang="en-US" spc="-5" dirty="0">
                <a:solidFill>
                  <a:srgbClr val="59595E"/>
                </a:solidFill>
              </a:rPr>
              <a:t>s</a:t>
            </a:r>
            <a:r>
              <a:rPr lang="en-US" spc="-10" dirty="0">
                <a:solidFill>
                  <a:srgbClr val="59595E"/>
                </a:solidFill>
              </a:rPr>
              <a:t> </a:t>
            </a:r>
            <a:r>
              <a:rPr lang="en-US" spc="-5" dirty="0">
                <a:solidFill>
                  <a:srgbClr val="59595E"/>
                </a:solidFill>
              </a:rPr>
              <a:t>of</a:t>
            </a:r>
            <a:r>
              <a:rPr lang="en-US" spc="10" dirty="0">
                <a:solidFill>
                  <a:srgbClr val="59595E"/>
                </a:solidFill>
              </a:rPr>
              <a:t> </a:t>
            </a:r>
            <a:r>
              <a:rPr lang="en-US" spc="-5" dirty="0">
                <a:solidFill>
                  <a:srgbClr val="59595E"/>
                </a:solidFill>
              </a:rPr>
              <a:t>the</a:t>
            </a:r>
            <a:r>
              <a:rPr lang="en-US" spc="10" dirty="0">
                <a:solidFill>
                  <a:srgbClr val="59595E"/>
                </a:solidFill>
              </a:rPr>
              <a:t> </a:t>
            </a:r>
            <a:r>
              <a:rPr lang="en-US" spc="-5" dirty="0">
                <a:solidFill>
                  <a:srgbClr val="59595E"/>
                </a:solidFill>
              </a:rPr>
              <a:t>med</a:t>
            </a:r>
            <a:r>
              <a:rPr lang="en-US" dirty="0">
                <a:solidFill>
                  <a:srgbClr val="59595E"/>
                </a:solidFill>
              </a:rPr>
              <a:t>i</a:t>
            </a:r>
            <a:r>
              <a:rPr lang="en-US" spc="-5" dirty="0">
                <a:solidFill>
                  <a:srgbClr val="59595E"/>
                </a:solidFill>
              </a:rPr>
              <a:t>a that </a:t>
            </a:r>
            <a:r>
              <a:rPr lang="en-US" dirty="0">
                <a:solidFill>
                  <a:srgbClr val="59595E"/>
                </a:solidFill>
              </a:rPr>
              <a:t>c</a:t>
            </a:r>
            <a:r>
              <a:rPr lang="en-US" spc="-5" dirty="0">
                <a:solidFill>
                  <a:srgbClr val="59595E"/>
                </a:solidFill>
              </a:rPr>
              <a:t>ontam</a:t>
            </a:r>
            <a:r>
              <a:rPr lang="en-US" dirty="0">
                <a:solidFill>
                  <a:srgbClr val="59595E"/>
                </a:solidFill>
              </a:rPr>
              <a:t>i</a:t>
            </a:r>
            <a:r>
              <a:rPr lang="en-US" spc="-5" dirty="0">
                <a:solidFill>
                  <a:srgbClr val="59595E"/>
                </a:solidFill>
              </a:rPr>
              <a:t>nat</a:t>
            </a:r>
            <a:r>
              <a:rPr lang="en-US" dirty="0">
                <a:solidFill>
                  <a:srgbClr val="59595E"/>
                </a:solidFill>
              </a:rPr>
              <a:t>i</a:t>
            </a:r>
            <a:r>
              <a:rPr lang="en-US" spc="-5" dirty="0">
                <a:solidFill>
                  <a:srgbClr val="59595E"/>
                </a:solidFill>
              </a:rPr>
              <a:t>on pa</a:t>
            </a:r>
            <a:r>
              <a:rPr lang="en-US" dirty="0">
                <a:solidFill>
                  <a:srgbClr val="59595E"/>
                </a:solidFill>
              </a:rPr>
              <a:t>s</a:t>
            </a:r>
            <a:r>
              <a:rPr lang="en-US" spc="-5" dirty="0">
                <a:solidFill>
                  <a:srgbClr val="59595E"/>
                </a:solidFill>
              </a:rPr>
              <a:t>s</a:t>
            </a:r>
            <a:r>
              <a:rPr lang="en-US" dirty="0">
                <a:solidFill>
                  <a:srgbClr val="59595E"/>
                </a:solidFill>
              </a:rPr>
              <a:t>  </a:t>
            </a:r>
            <a:r>
              <a:rPr lang="en-US" spc="-5" dirty="0">
                <a:solidFill>
                  <a:srgbClr val="59595E"/>
                </a:solidFill>
              </a:rPr>
              <a:t>th</a:t>
            </a:r>
            <a:r>
              <a:rPr lang="en-US" spc="-10" dirty="0">
                <a:solidFill>
                  <a:srgbClr val="59595E"/>
                </a:solidFill>
              </a:rPr>
              <a:t>r</a:t>
            </a:r>
            <a:r>
              <a:rPr lang="en-US" spc="-5" dirty="0">
                <a:solidFill>
                  <a:srgbClr val="59595E"/>
                </a:solidFill>
              </a:rPr>
              <a:t>ough du</a:t>
            </a:r>
            <a:r>
              <a:rPr lang="en-US" spc="-10" dirty="0">
                <a:solidFill>
                  <a:srgbClr val="59595E"/>
                </a:solidFill>
              </a:rPr>
              <a:t>r</a:t>
            </a:r>
            <a:r>
              <a:rPr lang="en-US" dirty="0">
                <a:solidFill>
                  <a:srgbClr val="59595E"/>
                </a:solidFill>
              </a:rPr>
              <a:t>i</a:t>
            </a:r>
            <a:r>
              <a:rPr lang="en-US" spc="-5" dirty="0">
                <a:solidFill>
                  <a:srgbClr val="59595E"/>
                </a:solidFill>
              </a:rPr>
              <a:t>ng f</a:t>
            </a:r>
            <a:r>
              <a:rPr lang="en-US" dirty="0">
                <a:solidFill>
                  <a:srgbClr val="59595E"/>
                </a:solidFill>
              </a:rPr>
              <a:t>il</a:t>
            </a:r>
            <a:r>
              <a:rPr lang="en-US" spc="-5" dirty="0">
                <a:solidFill>
                  <a:srgbClr val="59595E"/>
                </a:solidFill>
              </a:rPr>
              <a:t>t</a:t>
            </a:r>
            <a:r>
              <a:rPr lang="en-US" spc="-10" dirty="0">
                <a:solidFill>
                  <a:srgbClr val="59595E"/>
                </a:solidFill>
              </a:rPr>
              <a:t>r</a:t>
            </a:r>
            <a:r>
              <a:rPr lang="en-US" spc="-5" dirty="0">
                <a:solidFill>
                  <a:srgbClr val="59595E"/>
                </a:solidFill>
              </a:rPr>
              <a:t>at</a:t>
            </a:r>
            <a:r>
              <a:rPr lang="en-US" dirty="0">
                <a:solidFill>
                  <a:srgbClr val="59595E"/>
                </a:solidFill>
              </a:rPr>
              <a:t>i</a:t>
            </a:r>
            <a:r>
              <a:rPr lang="en-US" spc="-5" dirty="0">
                <a:solidFill>
                  <a:srgbClr val="59595E"/>
                </a:solidFill>
              </a:rPr>
              <a:t>on,</a:t>
            </a:r>
            <a:r>
              <a:rPr lang="en-US" spc="10" dirty="0">
                <a:solidFill>
                  <a:srgbClr val="59595E"/>
                </a:solidFill>
              </a:rPr>
              <a:t> </a:t>
            </a:r>
            <a:r>
              <a:rPr lang="en-US" dirty="0">
                <a:solidFill>
                  <a:srgbClr val="59595E"/>
                </a:solidFill>
              </a:rPr>
              <a:t>c</a:t>
            </a:r>
            <a:r>
              <a:rPr lang="en-US" spc="-10" dirty="0">
                <a:solidFill>
                  <a:srgbClr val="59595E"/>
                </a:solidFill>
              </a:rPr>
              <a:t>r</a:t>
            </a:r>
            <a:r>
              <a:rPr lang="en-US" spc="-5" dirty="0">
                <a:solidFill>
                  <a:srgbClr val="59595E"/>
                </a:solidFill>
              </a:rPr>
              <a:t>eat</a:t>
            </a:r>
            <a:r>
              <a:rPr lang="en-US" dirty="0">
                <a:solidFill>
                  <a:srgbClr val="59595E"/>
                </a:solidFill>
              </a:rPr>
              <a:t>i</a:t>
            </a:r>
            <a:r>
              <a:rPr lang="en-US" spc="-5" dirty="0">
                <a:solidFill>
                  <a:srgbClr val="59595E"/>
                </a:solidFill>
              </a:rPr>
              <a:t>ng a to</a:t>
            </a:r>
            <a:r>
              <a:rPr lang="en-US" spc="-10" dirty="0">
                <a:solidFill>
                  <a:srgbClr val="59595E"/>
                </a:solidFill>
              </a:rPr>
              <a:t>r</a:t>
            </a:r>
            <a:r>
              <a:rPr lang="en-US" spc="-5" dirty="0">
                <a:solidFill>
                  <a:srgbClr val="59595E"/>
                </a:solidFill>
              </a:rPr>
              <a:t>tuous</a:t>
            </a:r>
            <a:r>
              <a:rPr lang="en-US" spc="25" dirty="0">
                <a:solidFill>
                  <a:srgbClr val="59595E"/>
                </a:solidFill>
              </a:rPr>
              <a:t> </a:t>
            </a:r>
            <a:r>
              <a:rPr lang="en-US" spc="-5" dirty="0">
                <a:solidFill>
                  <a:srgbClr val="59595E"/>
                </a:solidFill>
              </a:rPr>
              <a:t>path</a:t>
            </a:r>
            <a:endParaRPr lang="en-US" dirty="0"/>
          </a:p>
          <a:p>
            <a:pPr marL="285750" indent="-285750">
              <a:buFont typeface="Wingdings" charset="2"/>
              <a:buChar char="§"/>
            </a:pPr>
            <a:r>
              <a:rPr lang="en-US" spc="-10" dirty="0">
                <a:solidFill>
                  <a:srgbClr val="59595E"/>
                </a:solidFill>
              </a:rPr>
              <a:t>T</a:t>
            </a:r>
            <a:r>
              <a:rPr lang="en-US" spc="-5" dirty="0">
                <a:solidFill>
                  <a:srgbClr val="59595E"/>
                </a:solidFill>
              </a:rPr>
              <a:t>he</a:t>
            </a:r>
            <a:r>
              <a:rPr lang="en-US" spc="10" dirty="0">
                <a:solidFill>
                  <a:srgbClr val="59595E"/>
                </a:solidFill>
              </a:rPr>
              <a:t> </a:t>
            </a:r>
            <a:r>
              <a:rPr lang="en-US" dirty="0">
                <a:solidFill>
                  <a:srgbClr val="59595E"/>
                </a:solidFill>
              </a:rPr>
              <a:t>c</a:t>
            </a:r>
            <a:r>
              <a:rPr lang="en-US" spc="-5" dirty="0">
                <a:solidFill>
                  <a:srgbClr val="59595E"/>
                </a:solidFill>
              </a:rPr>
              <a:t>ha</a:t>
            </a:r>
            <a:r>
              <a:rPr lang="en-US" spc="-10" dirty="0">
                <a:solidFill>
                  <a:srgbClr val="59595E"/>
                </a:solidFill>
              </a:rPr>
              <a:t>r</a:t>
            </a:r>
            <a:r>
              <a:rPr lang="en-US" spc="-5" dirty="0">
                <a:solidFill>
                  <a:srgbClr val="59595E"/>
                </a:solidFill>
              </a:rPr>
              <a:t>ge f</a:t>
            </a:r>
            <a:r>
              <a:rPr lang="en-US" dirty="0">
                <a:solidFill>
                  <a:srgbClr val="59595E"/>
                </a:solidFill>
              </a:rPr>
              <a:t>i</a:t>
            </a:r>
            <a:r>
              <a:rPr lang="en-US" spc="-5" dirty="0">
                <a:solidFill>
                  <a:srgbClr val="59595E"/>
                </a:solidFill>
              </a:rPr>
              <a:t>e</a:t>
            </a:r>
            <a:r>
              <a:rPr lang="en-US" dirty="0">
                <a:solidFill>
                  <a:srgbClr val="59595E"/>
                </a:solidFill>
              </a:rPr>
              <a:t>l</a:t>
            </a:r>
            <a:r>
              <a:rPr lang="en-US" spc="-5" dirty="0">
                <a:solidFill>
                  <a:srgbClr val="59595E"/>
                </a:solidFill>
              </a:rPr>
              <a:t>d </a:t>
            </a:r>
            <a:r>
              <a:rPr lang="en-US" spc="-10" dirty="0">
                <a:solidFill>
                  <a:srgbClr val="59595E"/>
                </a:solidFill>
              </a:rPr>
              <a:t>r</a:t>
            </a:r>
            <a:r>
              <a:rPr lang="en-US" spc="-5" dirty="0">
                <a:solidFill>
                  <a:srgbClr val="59595E"/>
                </a:solidFill>
              </a:rPr>
              <a:t>emo</a:t>
            </a:r>
            <a:r>
              <a:rPr lang="en-US" dirty="0">
                <a:solidFill>
                  <a:srgbClr val="59595E"/>
                </a:solidFill>
              </a:rPr>
              <a:t>v</a:t>
            </a:r>
            <a:r>
              <a:rPr lang="en-US" spc="-5" dirty="0">
                <a:solidFill>
                  <a:srgbClr val="59595E"/>
                </a:solidFill>
              </a:rPr>
              <a:t>es</a:t>
            </a:r>
            <a:r>
              <a:rPr lang="en-US" spc="15" dirty="0">
                <a:solidFill>
                  <a:srgbClr val="59595E"/>
                </a:solidFill>
              </a:rPr>
              <a:t> </a:t>
            </a:r>
            <a:r>
              <a:rPr lang="en-US" spc="-5" dirty="0">
                <a:solidFill>
                  <a:srgbClr val="59595E"/>
                </a:solidFill>
              </a:rPr>
              <a:t>the negat</a:t>
            </a:r>
            <a:r>
              <a:rPr lang="en-US" dirty="0">
                <a:solidFill>
                  <a:srgbClr val="59595E"/>
                </a:solidFill>
              </a:rPr>
              <a:t>iv</a:t>
            </a:r>
            <a:r>
              <a:rPr lang="en-US" spc="-5" dirty="0">
                <a:solidFill>
                  <a:srgbClr val="59595E"/>
                </a:solidFill>
              </a:rPr>
              <a:t>e</a:t>
            </a:r>
            <a:r>
              <a:rPr lang="en-US" dirty="0">
                <a:solidFill>
                  <a:srgbClr val="59595E"/>
                </a:solidFill>
              </a:rPr>
              <a:t>l</a:t>
            </a:r>
            <a:r>
              <a:rPr lang="en-US" spc="-5" dirty="0">
                <a:solidFill>
                  <a:srgbClr val="59595E"/>
                </a:solidFill>
              </a:rPr>
              <a:t>y</a:t>
            </a:r>
            <a:r>
              <a:rPr lang="en-US" spc="-20" dirty="0">
                <a:solidFill>
                  <a:srgbClr val="59595E"/>
                </a:solidFill>
              </a:rPr>
              <a:t> </a:t>
            </a:r>
            <a:r>
              <a:rPr lang="en-US" dirty="0">
                <a:solidFill>
                  <a:srgbClr val="59595E"/>
                </a:solidFill>
              </a:rPr>
              <a:t>c</a:t>
            </a:r>
            <a:r>
              <a:rPr lang="en-US" spc="-5" dirty="0">
                <a:solidFill>
                  <a:srgbClr val="59595E"/>
                </a:solidFill>
              </a:rPr>
              <a:t>ha</a:t>
            </a:r>
            <a:r>
              <a:rPr lang="en-US" spc="-10" dirty="0">
                <a:solidFill>
                  <a:srgbClr val="59595E"/>
                </a:solidFill>
              </a:rPr>
              <a:t>r</a:t>
            </a:r>
            <a:r>
              <a:rPr lang="en-US" spc="-5" dirty="0">
                <a:solidFill>
                  <a:srgbClr val="59595E"/>
                </a:solidFill>
              </a:rPr>
              <a:t>ged, </a:t>
            </a:r>
            <a:r>
              <a:rPr lang="en-US" dirty="0">
                <a:solidFill>
                  <a:srgbClr val="59595E"/>
                </a:solidFill>
              </a:rPr>
              <a:t>s</a:t>
            </a:r>
            <a:r>
              <a:rPr lang="en-US" spc="-5" dirty="0">
                <a:solidFill>
                  <a:srgbClr val="59595E"/>
                </a:solidFill>
              </a:rPr>
              <a:t>ubm</a:t>
            </a:r>
            <a:r>
              <a:rPr lang="en-US" dirty="0">
                <a:solidFill>
                  <a:srgbClr val="59595E"/>
                </a:solidFill>
              </a:rPr>
              <a:t>ic</a:t>
            </a:r>
            <a:r>
              <a:rPr lang="en-US" spc="-10" dirty="0">
                <a:solidFill>
                  <a:srgbClr val="59595E"/>
                </a:solidFill>
              </a:rPr>
              <a:t>r</a:t>
            </a:r>
            <a:r>
              <a:rPr lang="en-US" spc="-5" dirty="0">
                <a:solidFill>
                  <a:srgbClr val="59595E"/>
                </a:solidFill>
              </a:rPr>
              <a:t>on pa</a:t>
            </a:r>
            <a:r>
              <a:rPr lang="en-US" spc="-10" dirty="0">
                <a:solidFill>
                  <a:srgbClr val="59595E"/>
                </a:solidFill>
              </a:rPr>
              <a:t>r</a:t>
            </a:r>
            <a:r>
              <a:rPr lang="en-US" spc="-5" dirty="0">
                <a:solidFill>
                  <a:srgbClr val="59595E"/>
                </a:solidFill>
              </a:rPr>
              <a:t>t</a:t>
            </a:r>
            <a:r>
              <a:rPr lang="en-US" dirty="0">
                <a:solidFill>
                  <a:srgbClr val="59595E"/>
                </a:solidFill>
              </a:rPr>
              <a:t>icl</a:t>
            </a:r>
            <a:r>
              <a:rPr lang="en-US" spc="-5" dirty="0">
                <a:solidFill>
                  <a:srgbClr val="59595E"/>
                </a:solidFill>
              </a:rPr>
              <a:t>es</a:t>
            </a:r>
            <a:r>
              <a:rPr lang="en-US" spc="-10" dirty="0">
                <a:solidFill>
                  <a:srgbClr val="59595E"/>
                </a:solidFill>
              </a:rPr>
              <a:t> </a:t>
            </a:r>
            <a:r>
              <a:rPr lang="en-US" spc="-20" dirty="0">
                <a:solidFill>
                  <a:srgbClr val="59595E"/>
                </a:solidFill>
              </a:rPr>
              <a:t>w</a:t>
            </a:r>
            <a:r>
              <a:rPr lang="en-US" spc="-5" dirty="0">
                <a:solidFill>
                  <a:srgbClr val="59595E"/>
                </a:solidFill>
              </a:rPr>
              <a:t>h</a:t>
            </a:r>
            <a:r>
              <a:rPr lang="en-US" dirty="0">
                <a:solidFill>
                  <a:srgbClr val="59595E"/>
                </a:solidFill>
              </a:rPr>
              <a:t>il</a:t>
            </a:r>
            <a:r>
              <a:rPr lang="en-US" spc="-5" dirty="0">
                <a:solidFill>
                  <a:srgbClr val="59595E"/>
                </a:solidFill>
              </a:rPr>
              <a:t>e </a:t>
            </a:r>
            <a:r>
              <a:rPr lang="en-US" dirty="0">
                <a:solidFill>
                  <a:srgbClr val="59595E"/>
                </a:solidFill>
              </a:rPr>
              <a:t>l</a:t>
            </a:r>
            <a:r>
              <a:rPr lang="en-US" spc="-5" dirty="0">
                <a:solidFill>
                  <a:srgbClr val="59595E"/>
                </a:solidFill>
              </a:rPr>
              <a:t>a</a:t>
            </a:r>
            <a:r>
              <a:rPr lang="en-US" spc="-10" dirty="0">
                <a:solidFill>
                  <a:srgbClr val="59595E"/>
                </a:solidFill>
              </a:rPr>
              <a:t>r</a:t>
            </a:r>
            <a:r>
              <a:rPr lang="en-US" spc="-5" dirty="0">
                <a:solidFill>
                  <a:srgbClr val="59595E"/>
                </a:solidFill>
              </a:rPr>
              <a:t>ger</a:t>
            </a:r>
            <a:r>
              <a:rPr lang="en-US" spc="5" dirty="0">
                <a:solidFill>
                  <a:srgbClr val="59595E"/>
                </a:solidFill>
              </a:rPr>
              <a:t> </a:t>
            </a:r>
            <a:r>
              <a:rPr lang="en-US" spc="-5" dirty="0">
                <a:solidFill>
                  <a:srgbClr val="59595E"/>
                </a:solidFill>
              </a:rPr>
              <a:t>pa</a:t>
            </a:r>
            <a:r>
              <a:rPr lang="en-US" spc="-10" dirty="0">
                <a:solidFill>
                  <a:srgbClr val="59595E"/>
                </a:solidFill>
              </a:rPr>
              <a:t>r</a:t>
            </a:r>
            <a:r>
              <a:rPr lang="en-US" spc="-5" dirty="0">
                <a:solidFill>
                  <a:srgbClr val="59595E"/>
                </a:solidFill>
              </a:rPr>
              <a:t>t</a:t>
            </a:r>
            <a:r>
              <a:rPr lang="en-US" dirty="0">
                <a:solidFill>
                  <a:srgbClr val="59595E"/>
                </a:solidFill>
              </a:rPr>
              <a:t>icl</a:t>
            </a:r>
            <a:r>
              <a:rPr lang="en-US" spc="-5" dirty="0">
                <a:solidFill>
                  <a:srgbClr val="59595E"/>
                </a:solidFill>
              </a:rPr>
              <a:t>es</a:t>
            </a:r>
            <a:r>
              <a:rPr lang="en-US" spc="-10" dirty="0">
                <a:solidFill>
                  <a:srgbClr val="59595E"/>
                </a:solidFill>
              </a:rPr>
              <a:t> </a:t>
            </a:r>
            <a:r>
              <a:rPr lang="en-US" spc="-5" dirty="0">
                <a:solidFill>
                  <a:srgbClr val="59595E"/>
                </a:solidFill>
              </a:rPr>
              <a:t>a</a:t>
            </a:r>
            <a:r>
              <a:rPr lang="en-US" spc="-10" dirty="0">
                <a:solidFill>
                  <a:srgbClr val="59595E"/>
                </a:solidFill>
              </a:rPr>
              <a:t>r</a:t>
            </a:r>
            <a:r>
              <a:rPr lang="en-US" spc="-5" dirty="0">
                <a:solidFill>
                  <a:srgbClr val="59595E"/>
                </a:solidFill>
              </a:rPr>
              <a:t>e</a:t>
            </a:r>
            <a:r>
              <a:rPr lang="en-US" spc="20" dirty="0">
                <a:solidFill>
                  <a:srgbClr val="59595E"/>
                </a:solidFill>
              </a:rPr>
              <a:t> </a:t>
            </a:r>
            <a:r>
              <a:rPr lang="en-US" dirty="0">
                <a:solidFill>
                  <a:srgbClr val="59595E"/>
                </a:solidFill>
              </a:rPr>
              <a:t>c</a:t>
            </a:r>
            <a:r>
              <a:rPr lang="en-US" spc="-5" dirty="0">
                <a:solidFill>
                  <a:srgbClr val="59595E"/>
                </a:solidFill>
              </a:rPr>
              <a:t>aptu</a:t>
            </a:r>
            <a:r>
              <a:rPr lang="en-US" spc="-10" dirty="0">
                <a:solidFill>
                  <a:srgbClr val="59595E"/>
                </a:solidFill>
              </a:rPr>
              <a:t>r</a:t>
            </a:r>
            <a:r>
              <a:rPr lang="en-US" spc="-5" dirty="0">
                <a:solidFill>
                  <a:srgbClr val="59595E"/>
                </a:solidFill>
              </a:rPr>
              <a:t>ed </a:t>
            </a:r>
            <a:r>
              <a:rPr lang="en-US" spc="-20" dirty="0">
                <a:solidFill>
                  <a:srgbClr val="59595E"/>
                </a:solidFill>
              </a:rPr>
              <a:t>w</a:t>
            </a:r>
            <a:r>
              <a:rPr lang="en-US" dirty="0">
                <a:solidFill>
                  <a:srgbClr val="59595E"/>
                </a:solidFill>
              </a:rPr>
              <a:t>i</a:t>
            </a:r>
            <a:r>
              <a:rPr lang="en-US" spc="-5" dirty="0">
                <a:solidFill>
                  <a:srgbClr val="59595E"/>
                </a:solidFill>
              </a:rPr>
              <a:t>th</a:t>
            </a:r>
            <a:r>
              <a:rPr lang="en-US" dirty="0">
                <a:solidFill>
                  <a:srgbClr val="59595E"/>
                </a:solidFill>
              </a:rPr>
              <a:t>i</a:t>
            </a:r>
            <a:r>
              <a:rPr lang="en-US" spc="-5" dirty="0">
                <a:solidFill>
                  <a:srgbClr val="59595E"/>
                </a:solidFill>
              </a:rPr>
              <a:t>n the</a:t>
            </a:r>
            <a:r>
              <a:rPr lang="en-US" spc="10" dirty="0">
                <a:solidFill>
                  <a:srgbClr val="59595E"/>
                </a:solidFill>
              </a:rPr>
              <a:t> </a:t>
            </a:r>
            <a:r>
              <a:rPr lang="en-US" spc="-5" dirty="0">
                <a:solidFill>
                  <a:srgbClr val="59595E"/>
                </a:solidFill>
              </a:rPr>
              <a:t>f</a:t>
            </a:r>
            <a:r>
              <a:rPr lang="en-US" dirty="0">
                <a:solidFill>
                  <a:srgbClr val="59595E"/>
                </a:solidFill>
              </a:rPr>
              <a:t>i</a:t>
            </a:r>
            <a:r>
              <a:rPr lang="en-US" spc="-5" dirty="0">
                <a:solidFill>
                  <a:srgbClr val="59595E"/>
                </a:solidFill>
              </a:rPr>
              <a:t>ber</a:t>
            </a:r>
            <a:r>
              <a:rPr lang="en-US" spc="5" dirty="0">
                <a:solidFill>
                  <a:srgbClr val="59595E"/>
                </a:solidFill>
              </a:rPr>
              <a:t> </a:t>
            </a:r>
            <a:r>
              <a:rPr lang="en-US" dirty="0">
                <a:solidFill>
                  <a:srgbClr val="59595E"/>
                </a:solidFill>
              </a:rPr>
              <a:t>s</a:t>
            </a:r>
            <a:r>
              <a:rPr lang="en-US" spc="-5" dirty="0">
                <a:solidFill>
                  <a:srgbClr val="59595E"/>
                </a:solidFill>
              </a:rPr>
              <a:t>t</a:t>
            </a:r>
            <a:r>
              <a:rPr lang="en-US" spc="-10" dirty="0">
                <a:solidFill>
                  <a:srgbClr val="59595E"/>
                </a:solidFill>
              </a:rPr>
              <a:t>r</a:t>
            </a:r>
            <a:r>
              <a:rPr lang="en-US" spc="-5" dirty="0">
                <a:solidFill>
                  <a:srgbClr val="59595E"/>
                </a:solidFill>
              </a:rPr>
              <a:t>u</a:t>
            </a:r>
            <a:r>
              <a:rPr lang="en-US" dirty="0">
                <a:solidFill>
                  <a:srgbClr val="59595E"/>
                </a:solidFill>
              </a:rPr>
              <a:t>c</a:t>
            </a:r>
            <a:r>
              <a:rPr lang="en-US" spc="-5" dirty="0">
                <a:solidFill>
                  <a:srgbClr val="59595E"/>
                </a:solidFill>
              </a:rPr>
              <a:t>tu</a:t>
            </a:r>
            <a:r>
              <a:rPr lang="en-US" spc="-10" dirty="0">
                <a:solidFill>
                  <a:srgbClr val="59595E"/>
                </a:solidFill>
              </a:rPr>
              <a:t>r</a:t>
            </a:r>
            <a:r>
              <a:rPr lang="en-US" spc="-5" dirty="0">
                <a:solidFill>
                  <a:srgbClr val="59595E"/>
                </a:solidFill>
              </a:rPr>
              <a:t>e</a:t>
            </a:r>
            <a:r>
              <a:rPr lang="en-US" spc="20" dirty="0">
                <a:solidFill>
                  <a:srgbClr val="59595E"/>
                </a:solidFill>
              </a:rPr>
              <a:t> </a:t>
            </a:r>
            <a:r>
              <a:rPr lang="en-US" spc="-5" dirty="0">
                <a:solidFill>
                  <a:srgbClr val="59595E"/>
                </a:solidFill>
              </a:rPr>
              <a:t>of</a:t>
            </a:r>
            <a:r>
              <a:rPr lang="en-US" spc="10" dirty="0">
                <a:solidFill>
                  <a:srgbClr val="59595E"/>
                </a:solidFill>
              </a:rPr>
              <a:t> </a:t>
            </a:r>
            <a:r>
              <a:rPr lang="en-US" spc="-5" dirty="0">
                <a:solidFill>
                  <a:srgbClr val="59595E"/>
                </a:solidFill>
              </a:rPr>
              <a:t>the med</a:t>
            </a:r>
            <a:r>
              <a:rPr lang="en-US" dirty="0">
                <a:solidFill>
                  <a:srgbClr val="59595E"/>
                </a:solidFill>
              </a:rPr>
              <a:t>i</a:t>
            </a:r>
            <a:r>
              <a:rPr lang="en-US" spc="-5" dirty="0">
                <a:solidFill>
                  <a:srgbClr val="59595E"/>
                </a:solidFill>
              </a:rPr>
              <a:t>a</a:t>
            </a:r>
            <a:endParaRPr lang="en-US" dirty="0"/>
          </a:p>
          <a:p>
            <a:endParaRPr lang="en-US" dirty="0"/>
          </a:p>
        </p:txBody>
      </p:sp>
      <p:sp>
        <p:nvSpPr>
          <p:cNvPr id="4" name="Date Placeholder 3"/>
          <p:cNvSpPr>
            <a:spLocks noGrp="1"/>
          </p:cNvSpPr>
          <p:nvPr>
            <p:ph type="dt" sz="half" idx="10"/>
          </p:nvPr>
        </p:nvSpPr>
        <p:spPr/>
        <p:txBody>
          <a:bodyPr/>
          <a:lstStyle/>
          <a:p>
            <a:fld id="{BD842851-BA42-504E-ADBC-9DFD48003108}" type="datetime1">
              <a:rPr lang="en-US" smtClean="0"/>
              <a:t>8/27/20</a:t>
            </a:fld>
            <a:endParaRPr lang="en-US"/>
          </a:p>
        </p:txBody>
      </p:sp>
      <p:sp>
        <p:nvSpPr>
          <p:cNvPr id="5" name="Footer Placeholder 4"/>
          <p:cNvSpPr>
            <a:spLocks noGrp="1"/>
          </p:cNvSpPr>
          <p:nvPr>
            <p:ph type="ftr" sz="quarter" idx="11"/>
          </p:nvPr>
        </p:nvSpPr>
        <p:spPr/>
        <p:txBody>
          <a:bodyPr/>
          <a:lstStyle/>
          <a:p>
            <a:r>
              <a:rPr lang="en-US">
                <a:solidFill>
                  <a:schemeClr val="tx2"/>
                </a:solidFill>
              </a:rPr>
              <a:t>The clear choice for water purification anywhere on Earth. </a:t>
            </a:r>
            <a:endParaRPr lang="en-US" dirty="0">
              <a:solidFill>
                <a:schemeClr val="tx2"/>
              </a:solidFill>
            </a:endParaRPr>
          </a:p>
        </p:txBody>
      </p:sp>
      <p:sp>
        <p:nvSpPr>
          <p:cNvPr id="6" name="Slide Number Placeholder 5"/>
          <p:cNvSpPr>
            <a:spLocks noGrp="1"/>
          </p:cNvSpPr>
          <p:nvPr>
            <p:ph type="sldNum" sz="quarter" idx="12"/>
          </p:nvPr>
        </p:nvSpPr>
        <p:spPr/>
        <p:txBody>
          <a:bodyPr/>
          <a:lstStyle/>
          <a:p>
            <a:fld id="{C0635A5F-DDA7-F445-961E-0DDE6710064B}" type="slidenum">
              <a:rPr lang="en-US" smtClean="0"/>
              <a:t>14</a:t>
            </a:fld>
            <a:endParaRPr lang="en-US"/>
          </a:p>
        </p:txBody>
      </p:sp>
      <p:sp>
        <p:nvSpPr>
          <p:cNvPr id="9" name="TextBox 8"/>
          <p:cNvSpPr txBox="1"/>
          <p:nvPr/>
        </p:nvSpPr>
        <p:spPr>
          <a:xfrm>
            <a:off x="457201" y="5036403"/>
            <a:ext cx="4568550" cy="678597"/>
          </a:xfrm>
          <a:prstGeom prst="rect">
            <a:avLst/>
          </a:prstGeom>
          <a:solidFill>
            <a:schemeClr val="bg1">
              <a:lumMod val="95000"/>
            </a:schemeClr>
          </a:solidFill>
          <a:ln>
            <a:solidFill>
              <a:schemeClr val="bg1">
                <a:lumMod val="65000"/>
              </a:schemeClr>
            </a:solidFill>
          </a:ln>
        </p:spPr>
        <p:txBody>
          <a:bodyPr wrap="square" lIns="0" tIns="0" rIns="0" bIns="0" rtlCol="0" anchor="ctr" anchorCtr="0">
            <a:noAutofit/>
          </a:bodyPr>
          <a:lstStyle/>
          <a:p>
            <a:pPr algn="ctr"/>
            <a:r>
              <a:rPr lang="en-US" sz="1600" b="1" dirty="0">
                <a:solidFill>
                  <a:schemeClr val="accent6">
                    <a:lumMod val="75000"/>
                  </a:schemeClr>
                </a:solidFill>
                <a:latin typeface="Arial" panose="020B0604020202020204" pitchFamily="34" charset="0"/>
                <a:cs typeface="Arial" panose="020B0604020202020204" pitchFamily="34" charset="0"/>
              </a:rPr>
              <a:t>The Result is a “Force Field” of </a:t>
            </a:r>
            <a:br>
              <a:rPr lang="en-US" sz="1600" b="1" dirty="0">
                <a:solidFill>
                  <a:schemeClr val="accent6">
                    <a:lumMod val="75000"/>
                  </a:schemeClr>
                </a:solidFill>
                <a:latin typeface="Arial" panose="020B0604020202020204" pitchFamily="34" charset="0"/>
                <a:cs typeface="Arial" panose="020B0604020202020204" pitchFamily="34" charset="0"/>
              </a:rPr>
            </a:br>
            <a:r>
              <a:rPr lang="en-US" sz="1600" b="1" dirty="0">
                <a:solidFill>
                  <a:schemeClr val="accent6">
                    <a:lumMod val="75000"/>
                  </a:schemeClr>
                </a:solidFill>
                <a:latin typeface="Arial" panose="020B0604020202020204" pitchFamily="34" charset="0"/>
                <a:cs typeface="Arial" panose="020B0604020202020204" pitchFamily="34" charset="0"/>
              </a:rPr>
              <a:t>protection over each pore! </a:t>
            </a:r>
          </a:p>
        </p:txBody>
      </p:sp>
      <p:pic>
        <p:nvPicPr>
          <p:cNvPr id="15" name="Picture 14" descr="filter_buil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748" y="2008807"/>
            <a:ext cx="4572000" cy="2684823"/>
          </a:xfrm>
          <a:prstGeom prst="rect">
            <a:avLst/>
          </a:prstGeom>
        </p:spPr>
      </p:pic>
    </p:spTree>
    <p:extLst>
      <p:ext uri="{BB962C8B-B14F-4D97-AF65-F5344CB8AC3E}">
        <p14:creationId xmlns:p14="http://schemas.microsoft.com/office/powerpoint/2010/main" val="396367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Applications</a:t>
            </a:r>
            <a:r>
              <a:rPr lang="en-US" spc="10" dirty="0"/>
              <a:t> </a:t>
            </a:r>
            <a:r>
              <a:rPr lang="en-US" dirty="0"/>
              <a:t>for Force Field™ Technology</a:t>
            </a:r>
          </a:p>
        </p:txBody>
      </p:sp>
      <p:sp>
        <p:nvSpPr>
          <p:cNvPr id="3" name="Content Placeholder 2"/>
          <p:cNvSpPr>
            <a:spLocks noGrp="1"/>
          </p:cNvSpPr>
          <p:nvPr>
            <p:ph idx="1"/>
          </p:nvPr>
        </p:nvSpPr>
        <p:spPr>
          <a:xfrm>
            <a:off x="2294467" y="1587455"/>
            <a:ext cx="5029200" cy="5002419"/>
          </a:xfrm>
        </p:spPr>
        <p:txBody>
          <a:bodyPr/>
          <a:lstStyle/>
          <a:p>
            <a:pPr marL="285750" indent="-285750">
              <a:spcBef>
                <a:spcPts val="0"/>
              </a:spcBef>
              <a:spcAft>
                <a:spcPts val="200"/>
              </a:spcAft>
              <a:buFont typeface="Wingdings" charset="2"/>
              <a:buChar char="§"/>
            </a:pPr>
            <a:r>
              <a:rPr lang="en-US" dirty="0"/>
              <a:t>Post stagnation of water</a:t>
            </a:r>
          </a:p>
          <a:p>
            <a:pPr marL="742950" lvl="1" indent="-285750">
              <a:spcBef>
                <a:spcPts val="0"/>
              </a:spcBef>
              <a:spcAft>
                <a:spcPts val="200"/>
              </a:spcAft>
              <a:buClrTx/>
              <a:buFont typeface="Arial" panose="020B0604020202020204" pitchFamily="34" charset="0"/>
              <a:buChar char="•"/>
            </a:pPr>
            <a:r>
              <a:rPr lang="en-US" sz="1600" dirty="0">
                <a:solidFill>
                  <a:schemeClr val="accent6">
                    <a:lumMod val="50000"/>
                  </a:schemeClr>
                </a:solidFill>
              </a:rPr>
              <a:t>Any time water is stored in a tank</a:t>
            </a:r>
          </a:p>
          <a:p>
            <a:pPr marL="285750" indent="-285750">
              <a:spcBef>
                <a:spcPts val="0"/>
              </a:spcBef>
              <a:spcAft>
                <a:spcPts val="200"/>
              </a:spcAft>
              <a:buFont typeface="Wingdings" charset="2"/>
              <a:buChar char="§"/>
            </a:pPr>
            <a:r>
              <a:rPr lang="en-US" dirty="0"/>
              <a:t>Cooling Towers</a:t>
            </a:r>
          </a:p>
          <a:p>
            <a:pPr marL="285750" indent="-285750">
              <a:spcBef>
                <a:spcPts val="0"/>
              </a:spcBef>
              <a:spcAft>
                <a:spcPts val="200"/>
              </a:spcAft>
              <a:buFont typeface="Wingdings" charset="2"/>
              <a:buChar char="§"/>
            </a:pPr>
            <a:r>
              <a:rPr lang="en-US" dirty="0"/>
              <a:t>Rain Water Harvesting</a:t>
            </a:r>
          </a:p>
          <a:p>
            <a:pPr marL="285750" indent="-285750">
              <a:spcBef>
                <a:spcPts val="0"/>
              </a:spcBef>
              <a:spcAft>
                <a:spcPts val="200"/>
              </a:spcAft>
              <a:buFont typeface="Wingdings" charset="2"/>
              <a:buChar char="§"/>
            </a:pPr>
            <a:r>
              <a:rPr lang="en-US" dirty="0"/>
              <a:t>Potable water disaster protection</a:t>
            </a:r>
          </a:p>
          <a:p>
            <a:pPr marL="285750" indent="-285750">
              <a:spcBef>
                <a:spcPts val="0"/>
              </a:spcBef>
              <a:spcAft>
                <a:spcPts val="200"/>
              </a:spcAft>
              <a:buFont typeface="Wingdings" charset="2"/>
              <a:buChar char="§"/>
            </a:pPr>
            <a:r>
              <a:rPr lang="en-US" dirty="0"/>
              <a:t>Potable water polishing</a:t>
            </a:r>
          </a:p>
          <a:p>
            <a:pPr marL="285750" indent="-285750">
              <a:spcBef>
                <a:spcPts val="0"/>
              </a:spcBef>
              <a:spcAft>
                <a:spcPts val="200"/>
              </a:spcAft>
              <a:buFont typeface="Wingdings" charset="2"/>
              <a:buChar char="§"/>
            </a:pPr>
            <a:r>
              <a:rPr lang="en-US" dirty="0"/>
              <a:t>Legionella prevention</a:t>
            </a:r>
          </a:p>
          <a:p>
            <a:pPr marL="285750" indent="-285750">
              <a:spcBef>
                <a:spcPts val="0"/>
              </a:spcBef>
              <a:spcAft>
                <a:spcPts val="200"/>
              </a:spcAft>
              <a:buFont typeface="Wingdings" charset="2"/>
              <a:buChar char="§"/>
            </a:pPr>
            <a:r>
              <a:rPr lang="en-US" dirty="0"/>
              <a:t>When </a:t>
            </a:r>
            <a:r>
              <a:rPr lang="en-US" dirty="0" err="1"/>
              <a:t>Biofouling</a:t>
            </a:r>
            <a:r>
              <a:rPr lang="en-US" dirty="0"/>
              <a:t> is an issue</a:t>
            </a:r>
          </a:p>
          <a:p>
            <a:pPr marL="742950" lvl="1" indent="-285750">
              <a:spcBef>
                <a:spcPts val="0"/>
              </a:spcBef>
              <a:spcAft>
                <a:spcPts val="200"/>
              </a:spcAft>
              <a:buClrTx/>
              <a:buFont typeface="Arial" panose="020B0604020202020204" pitchFamily="34" charset="0"/>
              <a:buChar char="•"/>
            </a:pPr>
            <a:r>
              <a:rPr lang="en-US" sz="1600" dirty="0">
                <a:solidFill>
                  <a:schemeClr val="accent6">
                    <a:lumMod val="50000"/>
                  </a:schemeClr>
                </a:solidFill>
              </a:rPr>
              <a:t>RO pre-filtering</a:t>
            </a:r>
          </a:p>
          <a:p>
            <a:pPr marL="742950" lvl="1" indent="-285750">
              <a:spcBef>
                <a:spcPts val="0"/>
              </a:spcBef>
              <a:spcAft>
                <a:spcPts val="200"/>
              </a:spcAft>
              <a:buClrTx/>
              <a:buFont typeface="Arial" panose="020B0604020202020204" pitchFamily="34" charset="0"/>
              <a:buChar char="•"/>
            </a:pPr>
            <a:r>
              <a:rPr lang="en-US" sz="1600" dirty="0">
                <a:solidFill>
                  <a:schemeClr val="accent6">
                    <a:lumMod val="50000"/>
                  </a:schemeClr>
                </a:solidFill>
              </a:rPr>
              <a:t>Cooling towers</a:t>
            </a:r>
          </a:p>
          <a:p>
            <a:pPr marL="742950" lvl="1" indent="-285750">
              <a:spcBef>
                <a:spcPts val="0"/>
              </a:spcBef>
              <a:spcAft>
                <a:spcPts val="200"/>
              </a:spcAft>
              <a:buClrTx/>
              <a:buFont typeface="Arial" panose="020B0604020202020204" pitchFamily="34" charset="0"/>
              <a:buChar char="•"/>
            </a:pPr>
            <a:r>
              <a:rPr lang="en-US" sz="1600" dirty="0">
                <a:solidFill>
                  <a:schemeClr val="accent6">
                    <a:lumMod val="50000"/>
                  </a:schemeClr>
                </a:solidFill>
              </a:rPr>
              <a:t>Storage tanks</a:t>
            </a:r>
          </a:p>
          <a:p>
            <a:pPr marL="285750" indent="-285750">
              <a:spcBef>
                <a:spcPts val="0"/>
              </a:spcBef>
              <a:spcAft>
                <a:spcPts val="200"/>
              </a:spcAft>
              <a:buFont typeface="Wingdings" charset="2"/>
              <a:buChar char="§"/>
            </a:pPr>
            <a:r>
              <a:rPr lang="en-US" dirty="0"/>
              <a:t>Maintenance reduction for mechanical systems</a:t>
            </a:r>
          </a:p>
          <a:p>
            <a:pPr marL="742950" lvl="1" indent="-285750">
              <a:spcBef>
                <a:spcPts val="0"/>
              </a:spcBef>
              <a:spcAft>
                <a:spcPts val="200"/>
              </a:spcAft>
              <a:buClrTx/>
              <a:buFont typeface="Arial" panose="020B0604020202020204" pitchFamily="34" charset="0"/>
              <a:buChar char="•"/>
            </a:pPr>
            <a:r>
              <a:rPr lang="en-US" sz="1600" dirty="0">
                <a:solidFill>
                  <a:schemeClr val="accent6">
                    <a:lumMod val="50000"/>
                  </a:schemeClr>
                </a:solidFill>
              </a:rPr>
              <a:t>Reducing metals, </a:t>
            </a:r>
            <a:br>
              <a:rPr lang="en-US" sz="1600" dirty="0">
                <a:solidFill>
                  <a:schemeClr val="accent6">
                    <a:lumMod val="50000"/>
                  </a:schemeClr>
                </a:solidFill>
              </a:rPr>
            </a:br>
            <a:r>
              <a:rPr lang="en-US" sz="1600" dirty="0">
                <a:solidFill>
                  <a:schemeClr val="accent6">
                    <a:lumMod val="50000"/>
                  </a:schemeClr>
                </a:solidFill>
              </a:rPr>
              <a:t>particulates, chemicals</a:t>
            </a:r>
          </a:p>
          <a:p>
            <a:pPr marL="285750" indent="-285750">
              <a:spcBef>
                <a:spcPts val="0"/>
              </a:spcBef>
              <a:spcAft>
                <a:spcPts val="200"/>
              </a:spcAft>
              <a:buFont typeface="Wingdings" charset="2"/>
              <a:buChar char="§"/>
            </a:pPr>
            <a:r>
              <a:rPr lang="en-US" dirty="0"/>
              <a:t>Brown water</a:t>
            </a:r>
          </a:p>
          <a:p>
            <a:pPr marL="285750" indent="-285750">
              <a:spcBef>
                <a:spcPts val="0"/>
              </a:spcBef>
              <a:spcAft>
                <a:spcPts val="200"/>
              </a:spcAft>
              <a:buFont typeface="Wingdings" charset="2"/>
              <a:buChar char="§"/>
            </a:pPr>
            <a:r>
              <a:rPr lang="en-US" dirty="0"/>
              <a:t>And more…</a:t>
            </a:r>
          </a:p>
          <a:p>
            <a:pPr>
              <a:spcBef>
                <a:spcPts val="0"/>
              </a:spcBef>
            </a:pPr>
            <a:endParaRPr lang="en-US" dirty="0"/>
          </a:p>
        </p:txBody>
      </p:sp>
      <p:sp>
        <p:nvSpPr>
          <p:cNvPr id="4" name="Date Placeholder 3"/>
          <p:cNvSpPr>
            <a:spLocks noGrp="1"/>
          </p:cNvSpPr>
          <p:nvPr>
            <p:ph type="dt" sz="half" idx="10"/>
          </p:nvPr>
        </p:nvSpPr>
        <p:spPr/>
        <p:txBody>
          <a:bodyPr/>
          <a:lstStyle/>
          <a:p>
            <a:fld id="{BD842851-BA42-504E-ADBC-9DFD48003108}" type="datetime1">
              <a:rPr lang="en-US" smtClean="0"/>
              <a:t>8/27/20</a:t>
            </a:fld>
            <a:endParaRPr lang="en-US"/>
          </a:p>
        </p:txBody>
      </p:sp>
      <p:sp>
        <p:nvSpPr>
          <p:cNvPr id="5" name="Footer Placeholder 4"/>
          <p:cNvSpPr>
            <a:spLocks noGrp="1"/>
          </p:cNvSpPr>
          <p:nvPr>
            <p:ph type="ftr" sz="quarter" idx="11"/>
          </p:nvPr>
        </p:nvSpPr>
        <p:spPr/>
        <p:txBody>
          <a:bodyPr/>
          <a:lstStyle/>
          <a:p>
            <a:r>
              <a:rPr lang="en-US">
                <a:solidFill>
                  <a:schemeClr val="tx2"/>
                </a:solidFill>
              </a:rPr>
              <a:t>The clear choice for water purification anywhere on Earth. </a:t>
            </a:r>
            <a:endParaRPr lang="en-US" dirty="0">
              <a:solidFill>
                <a:schemeClr val="tx2"/>
              </a:solidFill>
            </a:endParaRPr>
          </a:p>
        </p:txBody>
      </p:sp>
      <p:sp>
        <p:nvSpPr>
          <p:cNvPr id="6" name="Slide Number Placeholder 5"/>
          <p:cNvSpPr>
            <a:spLocks noGrp="1"/>
          </p:cNvSpPr>
          <p:nvPr>
            <p:ph type="sldNum" sz="quarter" idx="12"/>
          </p:nvPr>
        </p:nvSpPr>
        <p:spPr/>
        <p:txBody>
          <a:bodyPr/>
          <a:lstStyle/>
          <a:p>
            <a:fld id="{C0635A5F-DDA7-F445-961E-0DDE6710064B}" type="slidenum">
              <a:rPr lang="en-US" smtClean="0"/>
              <a:t>15</a:t>
            </a:fld>
            <a:endParaRPr lang="en-US"/>
          </a:p>
        </p:txBody>
      </p:sp>
      <p:pic>
        <p:nvPicPr>
          <p:cNvPr id="7" name="Picture 6" descr="application-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767" y="2645830"/>
            <a:ext cx="1828800" cy="1828800"/>
          </a:xfrm>
          <a:prstGeom prst="rect">
            <a:avLst/>
          </a:prstGeom>
        </p:spPr>
      </p:pic>
      <p:pic>
        <p:nvPicPr>
          <p:cNvPr id="8" name="Picture 7" descr="application-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667" y="4550833"/>
            <a:ext cx="1828800" cy="1828800"/>
          </a:xfrm>
          <a:prstGeom prst="rect">
            <a:avLst/>
          </a:prstGeom>
        </p:spPr>
      </p:pic>
      <p:pic>
        <p:nvPicPr>
          <p:cNvPr id="9" name="Picture 8" descr="application-0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1967" y="4796745"/>
            <a:ext cx="1828800" cy="1828800"/>
          </a:xfrm>
          <a:prstGeom prst="rect">
            <a:avLst/>
          </a:prstGeom>
        </p:spPr>
      </p:pic>
      <p:pic>
        <p:nvPicPr>
          <p:cNvPr id="11" name="Picture 10" descr="application-0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0767" y="4127499"/>
            <a:ext cx="1828800" cy="1828800"/>
          </a:xfrm>
          <a:prstGeom prst="rect">
            <a:avLst/>
          </a:prstGeom>
        </p:spPr>
      </p:pic>
      <p:pic>
        <p:nvPicPr>
          <p:cNvPr id="12" name="Picture 11" descr="application-0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7698" y="2595034"/>
            <a:ext cx="1828800" cy="1828800"/>
          </a:xfrm>
          <a:prstGeom prst="rect">
            <a:avLst/>
          </a:prstGeom>
        </p:spPr>
      </p:pic>
      <p:pic>
        <p:nvPicPr>
          <p:cNvPr id="13" name="Picture 12" descr="application-06.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84433" y="893233"/>
            <a:ext cx="1828800" cy="1828800"/>
          </a:xfrm>
          <a:prstGeom prst="rect">
            <a:avLst/>
          </a:prstGeom>
        </p:spPr>
      </p:pic>
    </p:spTree>
    <p:extLst>
      <p:ext uri="{BB962C8B-B14F-4D97-AF65-F5344CB8AC3E}">
        <p14:creationId xmlns:p14="http://schemas.microsoft.com/office/powerpoint/2010/main" val="27720345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ea typeface="ＭＳ Ｐゴシック" charset="-128"/>
              </a:rPr>
              <a:t>The Primary Force Field Product Offerings</a:t>
            </a:r>
            <a:endParaRPr lang="en-US" dirty="0"/>
          </a:p>
        </p:txBody>
      </p:sp>
      <p:sp>
        <p:nvSpPr>
          <p:cNvPr id="4" name="Date Placeholder 3"/>
          <p:cNvSpPr>
            <a:spLocks noGrp="1"/>
          </p:cNvSpPr>
          <p:nvPr>
            <p:ph type="dt" sz="half" idx="10"/>
          </p:nvPr>
        </p:nvSpPr>
        <p:spPr/>
        <p:txBody>
          <a:bodyPr/>
          <a:lstStyle/>
          <a:p>
            <a:fld id="{BD842851-BA42-504E-ADBC-9DFD48003108}" type="datetime1">
              <a:rPr lang="en-US" smtClean="0"/>
              <a:t>8/27/20</a:t>
            </a:fld>
            <a:endParaRPr lang="en-US"/>
          </a:p>
        </p:txBody>
      </p:sp>
      <p:sp>
        <p:nvSpPr>
          <p:cNvPr id="5" name="Footer Placeholder 4"/>
          <p:cNvSpPr>
            <a:spLocks noGrp="1"/>
          </p:cNvSpPr>
          <p:nvPr>
            <p:ph type="ftr" sz="quarter" idx="11"/>
          </p:nvPr>
        </p:nvSpPr>
        <p:spPr/>
        <p:txBody>
          <a:bodyPr/>
          <a:lstStyle/>
          <a:p>
            <a:r>
              <a:rPr lang="en-US">
                <a:solidFill>
                  <a:schemeClr val="tx2"/>
                </a:solidFill>
              </a:rPr>
              <a:t>The clear choice for water purification anywhere on Earth. </a:t>
            </a:r>
            <a:endParaRPr lang="en-US" dirty="0">
              <a:solidFill>
                <a:schemeClr val="tx2"/>
              </a:solidFill>
            </a:endParaRPr>
          </a:p>
        </p:txBody>
      </p:sp>
      <p:sp>
        <p:nvSpPr>
          <p:cNvPr id="6" name="Slide Number Placeholder 5"/>
          <p:cNvSpPr>
            <a:spLocks noGrp="1"/>
          </p:cNvSpPr>
          <p:nvPr>
            <p:ph type="sldNum" sz="quarter" idx="12"/>
          </p:nvPr>
        </p:nvSpPr>
        <p:spPr/>
        <p:txBody>
          <a:bodyPr/>
          <a:lstStyle/>
          <a:p>
            <a:fld id="{C0635A5F-DDA7-F445-961E-0DDE6710064B}" type="slidenum">
              <a:rPr lang="en-US" smtClean="0"/>
              <a:t>16</a:t>
            </a:fld>
            <a:endParaRPr lang="en-US"/>
          </a:p>
        </p:txBody>
      </p:sp>
      <p:sp>
        <p:nvSpPr>
          <p:cNvPr id="7" name="TextBox 6"/>
          <p:cNvSpPr txBox="1"/>
          <p:nvPr/>
        </p:nvSpPr>
        <p:spPr>
          <a:xfrm>
            <a:off x="457196" y="1595411"/>
            <a:ext cx="6409268" cy="455784"/>
          </a:xfrm>
          <a:prstGeom prst="rect">
            <a:avLst/>
          </a:prstGeom>
          <a:solidFill>
            <a:schemeClr val="tx2"/>
          </a:solidFill>
        </p:spPr>
        <p:txBody>
          <a:bodyPr wrap="square" lIns="182880" tIns="0" rIns="0" bIns="27432" rtlCol="0" anchor="ctr" anchorCtr="0">
            <a:noAutofit/>
          </a:bodyPr>
          <a:lstStyle/>
          <a:p>
            <a:r>
              <a:rPr lang="en-US" dirty="0">
                <a:solidFill>
                  <a:schemeClr val="bg1"/>
                </a:solidFill>
                <a:latin typeface="Arial"/>
                <a:cs typeface="Arial"/>
              </a:rPr>
              <a:t>Potable Water</a:t>
            </a:r>
          </a:p>
        </p:txBody>
      </p:sp>
      <p:sp>
        <p:nvSpPr>
          <p:cNvPr id="8" name="TextBox 7"/>
          <p:cNvSpPr txBox="1"/>
          <p:nvPr/>
        </p:nvSpPr>
        <p:spPr>
          <a:xfrm>
            <a:off x="457196" y="2780169"/>
            <a:ext cx="6409267" cy="457197"/>
          </a:xfrm>
          <a:prstGeom prst="rect">
            <a:avLst/>
          </a:prstGeom>
          <a:solidFill>
            <a:schemeClr val="tx1">
              <a:lumMod val="50000"/>
              <a:lumOff val="50000"/>
            </a:schemeClr>
          </a:solidFill>
        </p:spPr>
        <p:txBody>
          <a:bodyPr wrap="square" lIns="182880" tIns="0" rIns="0" bIns="27432" rtlCol="0" anchor="ctr" anchorCtr="0">
            <a:noAutofit/>
          </a:bodyPr>
          <a:lstStyle/>
          <a:p>
            <a:r>
              <a:rPr lang="en-US" dirty="0">
                <a:solidFill>
                  <a:schemeClr val="bg1"/>
                </a:solidFill>
                <a:latin typeface="Arial"/>
                <a:cs typeface="Arial"/>
              </a:rPr>
              <a:t>Cooling Tower Solutions</a:t>
            </a:r>
          </a:p>
        </p:txBody>
      </p:sp>
      <p:sp>
        <p:nvSpPr>
          <p:cNvPr id="9" name="TextBox 8"/>
          <p:cNvSpPr txBox="1"/>
          <p:nvPr/>
        </p:nvSpPr>
        <p:spPr>
          <a:xfrm>
            <a:off x="457196" y="4861095"/>
            <a:ext cx="6409266" cy="455784"/>
          </a:xfrm>
          <a:prstGeom prst="rect">
            <a:avLst/>
          </a:prstGeom>
          <a:solidFill>
            <a:schemeClr val="accent1">
              <a:lumMod val="60000"/>
              <a:lumOff val="40000"/>
            </a:schemeClr>
          </a:solidFill>
        </p:spPr>
        <p:txBody>
          <a:bodyPr wrap="square" lIns="182880" tIns="0" rIns="0" bIns="27432" rtlCol="0" anchor="ctr" anchorCtr="0">
            <a:noAutofit/>
          </a:bodyPr>
          <a:lstStyle/>
          <a:p>
            <a:r>
              <a:rPr lang="en-US" dirty="0">
                <a:solidFill>
                  <a:schemeClr val="bg1"/>
                </a:solidFill>
                <a:latin typeface="Arial"/>
                <a:cs typeface="Arial"/>
              </a:rPr>
              <a:t>Water Reuse </a:t>
            </a:r>
          </a:p>
        </p:txBody>
      </p:sp>
      <p:sp>
        <p:nvSpPr>
          <p:cNvPr id="10" name="TextBox 9"/>
          <p:cNvSpPr txBox="1"/>
          <p:nvPr/>
        </p:nvSpPr>
        <p:spPr>
          <a:xfrm>
            <a:off x="457198" y="2031625"/>
            <a:ext cx="8153400" cy="761627"/>
          </a:xfrm>
          <a:prstGeom prst="rect">
            <a:avLst/>
          </a:prstGeom>
          <a:gradFill flip="none" rotWithShape="1">
            <a:gsLst>
              <a:gs pos="0">
                <a:schemeClr val="bg1">
                  <a:lumMod val="85000"/>
                </a:schemeClr>
              </a:gs>
              <a:gs pos="100000">
                <a:schemeClr val="bg1">
                  <a:lumMod val="95000"/>
                  <a:alpha val="60000"/>
                </a:schemeClr>
              </a:gs>
            </a:gsLst>
            <a:lin ang="5400000" scaled="0"/>
            <a:tileRect/>
          </a:gradFill>
        </p:spPr>
        <p:txBody>
          <a:bodyPr wrap="square" lIns="0" tIns="137160" rIns="0" bIns="0" rtlCol="0" anchor="t" anchorCtr="0">
            <a:noAutofit/>
          </a:bodyPr>
          <a:lstStyle/>
          <a:p>
            <a:pPr>
              <a:tabLst>
                <a:tab pos="457200" algn="l"/>
                <a:tab pos="2743200" algn="l"/>
              </a:tabLst>
            </a:pPr>
            <a:r>
              <a:rPr lang="en-US" altLang="en-US" sz="1600" dirty="0">
                <a:solidFill>
                  <a:schemeClr val="accent6">
                    <a:lumMod val="50000"/>
                  </a:schemeClr>
                </a:solidFill>
                <a:latin typeface="Arial"/>
                <a:cs typeface="Arial"/>
              </a:rPr>
              <a:t>	Point of Entry	</a:t>
            </a:r>
          </a:p>
          <a:p>
            <a:pPr>
              <a:tabLst>
                <a:tab pos="457200" algn="l"/>
                <a:tab pos="2743200" algn="l"/>
              </a:tabLst>
            </a:pPr>
            <a:r>
              <a:rPr lang="en-US" altLang="en-US" sz="1600" dirty="0">
                <a:solidFill>
                  <a:schemeClr val="accent6">
                    <a:lumMod val="50000"/>
                  </a:schemeClr>
                </a:solidFill>
                <a:latin typeface="Arial"/>
                <a:cs typeface="Arial"/>
              </a:rPr>
              <a:t>	Point of Use	</a:t>
            </a:r>
            <a:endParaRPr lang="en-US" sz="1600" dirty="0">
              <a:solidFill>
                <a:schemeClr val="accent6">
                  <a:lumMod val="50000"/>
                </a:schemeClr>
              </a:solidFill>
              <a:latin typeface="Arial"/>
              <a:cs typeface="Arial"/>
            </a:endParaRPr>
          </a:p>
        </p:txBody>
      </p:sp>
      <p:sp>
        <p:nvSpPr>
          <p:cNvPr id="11" name="TextBox 10"/>
          <p:cNvSpPr txBox="1"/>
          <p:nvPr/>
        </p:nvSpPr>
        <p:spPr>
          <a:xfrm>
            <a:off x="457196" y="3229466"/>
            <a:ext cx="8153400" cy="586179"/>
          </a:xfrm>
          <a:prstGeom prst="rect">
            <a:avLst/>
          </a:prstGeom>
          <a:gradFill flip="none" rotWithShape="1">
            <a:gsLst>
              <a:gs pos="0">
                <a:schemeClr val="bg1">
                  <a:lumMod val="85000"/>
                </a:schemeClr>
              </a:gs>
              <a:gs pos="100000">
                <a:schemeClr val="bg1">
                  <a:lumMod val="95000"/>
                  <a:alpha val="60000"/>
                </a:schemeClr>
              </a:gs>
            </a:gsLst>
            <a:lin ang="5400000" scaled="0"/>
            <a:tileRect/>
          </a:gradFill>
        </p:spPr>
        <p:txBody>
          <a:bodyPr wrap="square" lIns="0" tIns="137160" rIns="0" bIns="0" rtlCol="0" anchor="t" anchorCtr="0">
            <a:noAutofit/>
          </a:bodyPr>
          <a:lstStyle/>
          <a:p>
            <a:pPr>
              <a:tabLst>
                <a:tab pos="457200" algn="l"/>
                <a:tab pos="2743200" algn="l"/>
              </a:tabLst>
            </a:pPr>
            <a:r>
              <a:rPr lang="en-US" altLang="en-US" sz="1600" dirty="0">
                <a:solidFill>
                  <a:schemeClr val="accent6">
                    <a:lumMod val="50000"/>
                  </a:schemeClr>
                </a:solidFill>
                <a:latin typeface="Arial"/>
                <a:cs typeface="Arial"/>
              </a:rPr>
              <a:t>	Side-stream Purification		</a:t>
            </a:r>
            <a:endParaRPr lang="en-US" sz="1600" dirty="0">
              <a:solidFill>
                <a:schemeClr val="accent6">
                  <a:lumMod val="50000"/>
                </a:schemeClr>
              </a:solidFill>
              <a:latin typeface="Arial"/>
              <a:cs typeface="Arial"/>
            </a:endParaRPr>
          </a:p>
        </p:txBody>
      </p:sp>
      <p:sp>
        <p:nvSpPr>
          <p:cNvPr id="12" name="TextBox 11"/>
          <p:cNvSpPr txBox="1"/>
          <p:nvPr/>
        </p:nvSpPr>
        <p:spPr>
          <a:xfrm>
            <a:off x="457196" y="5316879"/>
            <a:ext cx="8153400" cy="723004"/>
          </a:xfrm>
          <a:prstGeom prst="rect">
            <a:avLst/>
          </a:prstGeom>
          <a:gradFill flip="none" rotWithShape="1">
            <a:gsLst>
              <a:gs pos="0">
                <a:schemeClr val="bg1">
                  <a:lumMod val="85000"/>
                </a:schemeClr>
              </a:gs>
              <a:gs pos="100000">
                <a:schemeClr val="bg1">
                  <a:lumMod val="95000"/>
                  <a:alpha val="60000"/>
                </a:schemeClr>
              </a:gs>
            </a:gsLst>
            <a:lin ang="5400000" scaled="0"/>
            <a:tileRect/>
          </a:gradFill>
        </p:spPr>
        <p:txBody>
          <a:bodyPr wrap="square" lIns="0" tIns="137160" rIns="0" bIns="0" rtlCol="0" anchor="t" anchorCtr="0">
            <a:noAutofit/>
          </a:bodyPr>
          <a:lstStyle/>
          <a:p>
            <a:pPr>
              <a:tabLst>
                <a:tab pos="457200" algn="l"/>
                <a:tab pos="2743200" algn="l"/>
              </a:tabLst>
            </a:pPr>
            <a:r>
              <a:rPr lang="en-US" altLang="en-US" sz="1600" i="1" dirty="0">
                <a:solidFill>
                  <a:schemeClr val="accent6">
                    <a:lumMod val="50000"/>
                  </a:schemeClr>
                </a:solidFill>
                <a:latin typeface="Arial"/>
                <a:cs typeface="Arial"/>
              </a:rPr>
              <a:t>	</a:t>
            </a:r>
            <a:r>
              <a:rPr lang="en-US" altLang="en-US" sz="1600" dirty="0">
                <a:solidFill>
                  <a:schemeClr val="accent6">
                    <a:lumMod val="50000"/>
                  </a:schemeClr>
                </a:solidFill>
                <a:latin typeface="Arial"/>
                <a:cs typeface="Arial"/>
              </a:rPr>
              <a:t>Rainwater Collection Filtration  </a:t>
            </a:r>
          </a:p>
          <a:p>
            <a:pPr>
              <a:tabLst>
                <a:tab pos="457200" algn="l"/>
                <a:tab pos="2743200" algn="l"/>
              </a:tabLst>
            </a:pPr>
            <a:r>
              <a:rPr lang="en-US" altLang="en-US" sz="1600" dirty="0">
                <a:solidFill>
                  <a:schemeClr val="accent6">
                    <a:lumMod val="50000"/>
                  </a:schemeClr>
                </a:solidFill>
                <a:latin typeface="Arial"/>
                <a:cs typeface="Arial"/>
              </a:rPr>
              <a:t>	Chemical Free Greywater Treatment</a:t>
            </a:r>
          </a:p>
          <a:p>
            <a:pPr>
              <a:tabLst>
                <a:tab pos="457200" algn="l"/>
                <a:tab pos="2743200" algn="l"/>
              </a:tabLst>
            </a:pPr>
            <a:endParaRPr lang="en-US" sz="1600" dirty="0">
              <a:solidFill>
                <a:schemeClr val="accent6">
                  <a:lumMod val="50000"/>
                </a:schemeClr>
              </a:solidFill>
              <a:latin typeface="Arial"/>
              <a:cs typeface="Arial"/>
            </a:endParaRPr>
          </a:p>
        </p:txBody>
      </p:sp>
      <p:sp>
        <p:nvSpPr>
          <p:cNvPr id="13" name="TextBox 12"/>
          <p:cNvSpPr txBox="1"/>
          <p:nvPr/>
        </p:nvSpPr>
        <p:spPr>
          <a:xfrm>
            <a:off x="457196" y="3788793"/>
            <a:ext cx="6409266" cy="455784"/>
          </a:xfrm>
          <a:prstGeom prst="rect">
            <a:avLst/>
          </a:prstGeom>
          <a:solidFill>
            <a:schemeClr val="accent4"/>
          </a:solidFill>
        </p:spPr>
        <p:txBody>
          <a:bodyPr wrap="square" lIns="182880" tIns="0" rIns="0" bIns="27432" rtlCol="0" anchor="ctr" anchorCtr="0">
            <a:noAutofit/>
          </a:bodyPr>
          <a:lstStyle/>
          <a:p>
            <a:r>
              <a:rPr lang="en-US" dirty="0">
                <a:solidFill>
                  <a:schemeClr val="bg1"/>
                </a:solidFill>
                <a:latin typeface="Arial"/>
                <a:cs typeface="Arial"/>
              </a:rPr>
              <a:t>Water Storage (Hot Water Heaters)  </a:t>
            </a:r>
          </a:p>
        </p:txBody>
      </p:sp>
      <p:sp>
        <p:nvSpPr>
          <p:cNvPr id="14" name="TextBox 13"/>
          <p:cNvSpPr txBox="1"/>
          <p:nvPr/>
        </p:nvSpPr>
        <p:spPr>
          <a:xfrm>
            <a:off x="457196" y="4239739"/>
            <a:ext cx="8153400" cy="621356"/>
          </a:xfrm>
          <a:prstGeom prst="rect">
            <a:avLst/>
          </a:prstGeom>
          <a:gradFill flip="none" rotWithShape="1">
            <a:gsLst>
              <a:gs pos="0">
                <a:schemeClr val="bg1">
                  <a:lumMod val="85000"/>
                </a:schemeClr>
              </a:gs>
              <a:gs pos="100000">
                <a:schemeClr val="bg1">
                  <a:lumMod val="95000"/>
                  <a:alpha val="60000"/>
                </a:schemeClr>
              </a:gs>
            </a:gsLst>
            <a:lin ang="5400000" scaled="0"/>
            <a:tileRect/>
          </a:gradFill>
        </p:spPr>
        <p:txBody>
          <a:bodyPr wrap="square" lIns="0" tIns="137160" rIns="0" bIns="0" rtlCol="0" anchor="t" anchorCtr="0">
            <a:noAutofit/>
          </a:bodyPr>
          <a:lstStyle/>
          <a:p>
            <a:pPr>
              <a:tabLst>
                <a:tab pos="457200" algn="l"/>
                <a:tab pos="2743200" algn="l"/>
              </a:tabLst>
            </a:pPr>
            <a:r>
              <a:rPr lang="en-US" altLang="en-US" sz="1600" i="1" dirty="0">
                <a:solidFill>
                  <a:schemeClr val="accent6">
                    <a:lumMod val="50000"/>
                  </a:schemeClr>
                </a:solidFill>
                <a:latin typeface="Arial"/>
                <a:cs typeface="Arial"/>
              </a:rPr>
              <a:t>	</a:t>
            </a:r>
            <a:r>
              <a:rPr lang="en-US" altLang="en-US" sz="1600" dirty="0">
                <a:solidFill>
                  <a:schemeClr val="accent6">
                    <a:lumMod val="50000"/>
                  </a:schemeClr>
                </a:solidFill>
                <a:latin typeface="Arial"/>
                <a:cs typeface="Arial"/>
              </a:rPr>
              <a:t>Energy Saving Anti-Legionella barriers</a:t>
            </a:r>
            <a:endParaRPr lang="en-US" sz="1600" dirty="0">
              <a:solidFill>
                <a:schemeClr val="accent6">
                  <a:lumMod val="50000"/>
                </a:schemeClr>
              </a:solidFill>
              <a:latin typeface="Arial"/>
              <a:cs typeface="Arial"/>
            </a:endParaRPr>
          </a:p>
        </p:txBody>
      </p:sp>
    </p:spTree>
    <p:extLst>
      <p:ext uri="{BB962C8B-B14F-4D97-AF65-F5344CB8AC3E}">
        <p14:creationId xmlns:p14="http://schemas.microsoft.com/office/powerpoint/2010/main" val="664729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POU Water Purification System</a:t>
            </a:r>
          </a:p>
        </p:txBody>
      </p:sp>
      <p:sp>
        <p:nvSpPr>
          <p:cNvPr id="3" name="Content Placeholder 2"/>
          <p:cNvSpPr>
            <a:spLocks noGrp="1"/>
          </p:cNvSpPr>
          <p:nvPr>
            <p:ph idx="1"/>
          </p:nvPr>
        </p:nvSpPr>
        <p:spPr>
          <a:xfrm>
            <a:off x="457200" y="1587455"/>
            <a:ext cx="5723467" cy="5002419"/>
          </a:xfrm>
        </p:spPr>
        <p:txBody>
          <a:bodyPr/>
          <a:lstStyle/>
          <a:p>
            <a:pPr>
              <a:spcAft>
                <a:spcPts val="1200"/>
              </a:spcAft>
            </a:pPr>
            <a:r>
              <a:rPr lang="en-US" sz="1800" dirty="0">
                <a:solidFill>
                  <a:schemeClr val="tx2"/>
                </a:solidFill>
              </a:rPr>
              <a:t>Features:</a:t>
            </a:r>
          </a:p>
          <a:p>
            <a:pPr marL="285750" indent="-285750">
              <a:spcBef>
                <a:spcPts val="0"/>
              </a:spcBef>
              <a:spcAft>
                <a:spcPts val="300"/>
              </a:spcAft>
              <a:buFont typeface="Wingdings" charset="2"/>
              <a:buChar char="§"/>
            </a:pPr>
            <a:r>
              <a:rPr lang="en-US" sz="1400" dirty="0"/>
              <a:t>Quick change cartridges at 1.5gpm to 15gpm.</a:t>
            </a:r>
          </a:p>
          <a:p>
            <a:pPr marL="285750" indent="-285750">
              <a:spcBef>
                <a:spcPts val="0"/>
              </a:spcBef>
              <a:spcAft>
                <a:spcPts val="300"/>
              </a:spcAft>
              <a:buFont typeface="Wingdings" charset="2"/>
              <a:buChar char="§"/>
            </a:pPr>
            <a:r>
              <a:rPr lang="en-US" sz="1400" dirty="0"/>
              <a:t>Remove particulate matter down to 0.001um equivalent.</a:t>
            </a:r>
          </a:p>
          <a:p>
            <a:pPr marL="285750" indent="-285750">
              <a:spcBef>
                <a:spcPts val="0"/>
              </a:spcBef>
              <a:spcAft>
                <a:spcPts val="300"/>
              </a:spcAft>
              <a:buFont typeface="Wingdings" charset="2"/>
              <a:buChar char="§"/>
            </a:pPr>
            <a:r>
              <a:rPr lang="en-US" sz="1400" dirty="0"/>
              <a:t>Remove &gt; 99.99% of viruses, bacteria, and cyst.</a:t>
            </a:r>
          </a:p>
          <a:p>
            <a:pPr marL="285750" indent="-285750">
              <a:spcBef>
                <a:spcPts val="0"/>
              </a:spcBef>
              <a:spcAft>
                <a:spcPts val="300"/>
              </a:spcAft>
              <a:buFont typeface="Wingdings" charset="2"/>
              <a:buChar char="§"/>
            </a:pPr>
            <a:r>
              <a:rPr lang="en-US" sz="1400" dirty="0"/>
              <a:t>Remove &gt; 98% of lead.</a:t>
            </a:r>
          </a:p>
          <a:p>
            <a:pPr marL="285750" indent="-285750">
              <a:spcBef>
                <a:spcPts val="0"/>
              </a:spcBef>
              <a:spcAft>
                <a:spcPts val="300"/>
              </a:spcAft>
              <a:buFont typeface="Wingdings" charset="2"/>
              <a:buChar char="§"/>
            </a:pPr>
            <a:r>
              <a:rPr lang="en-US" sz="1400" dirty="0"/>
              <a:t>Remove &gt; 99.99% of cellular debris that causes biofilms.</a:t>
            </a:r>
          </a:p>
          <a:p>
            <a:pPr marL="285750" indent="-285750">
              <a:spcBef>
                <a:spcPts val="0"/>
              </a:spcBef>
              <a:spcAft>
                <a:spcPts val="300"/>
              </a:spcAft>
              <a:buFont typeface="Wingdings" charset="2"/>
              <a:buChar char="§"/>
            </a:pPr>
            <a:r>
              <a:rPr lang="en-US" sz="1400" dirty="0"/>
              <a:t>Bottled-water-quality taste, odor, and levels from every tap.</a:t>
            </a:r>
          </a:p>
          <a:p>
            <a:pPr marL="285750" indent="-285750">
              <a:spcBef>
                <a:spcPts val="0"/>
              </a:spcBef>
              <a:spcAft>
                <a:spcPts val="300"/>
              </a:spcAft>
              <a:buFont typeface="Wingdings" charset="2"/>
              <a:buChar char="§"/>
            </a:pPr>
            <a:r>
              <a:rPr lang="en-US" sz="1400" dirty="0"/>
              <a:t>Requires no chemicals.</a:t>
            </a:r>
          </a:p>
          <a:p>
            <a:pPr marL="285750" indent="-285750">
              <a:spcBef>
                <a:spcPts val="0"/>
              </a:spcBef>
              <a:spcAft>
                <a:spcPts val="300"/>
              </a:spcAft>
              <a:buFont typeface="Wingdings" charset="2"/>
              <a:buChar char="§"/>
            </a:pPr>
            <a:r>
              <a:rPr lang="en-US" sz="1400" dirty="0"/>
              <a:t>Uses almost no electricity. </a:t>
            </a:r>
          </a:p>
          <a:p>
            <a:pPr marL="285750" indent="-285750">
              <a:spcBef>
                <a:spcPts val="0"/>
              </a:spcBef>
              <a:spcAft>
                <a:spcPts val="300"/>
              </a:spcAft>
              <a:buFont typeface="Wingdings" charset="2"/>
              <a:buChar char="§"/>
            </a:pPr>
            <a:r>
              <a:rPr lang="en-US" sz="1400" dirty="0"/>
              <a:t>Low maintenance</a:t>
            </a:r>
          </a:p>
          <a:p>
            <a:pPr marL="285750" indent="-285750">
              <a:spcBef>
                <a:spcPts val="0"/>
              </a:spcBef>
              <a:spcAft>
                <a:spcPts val="300"/>
              </a:spcAft>
              <a:buFont typeface="Wingdings" charset="2"/>
              <a:buChar char="§"/>
            </a:pPr>
            <a:r>
              <a:rPr lang="en-US" sz="1400" dirty="0"/>
              <a:t>Pressure drop as low as 2psid (12psid max recommended)</a:t>
            </a:r>
            <a:endParaRPr lang="en-US" sz="1400" dirty="0">
              <a:solidFill>
                <a:srgbClr val="004B87"/>
              </a:solidFill>
            </a:endParaRPr>
          </a:p>
        </p:txBody>
      </p:sp>
      <p:sp>
        <p:nvSpPr>
          <p:cNvPr id="4" name="Date Placeholder 3"/>
          <p:cNvSpPr>
            <a:spLocks noGrp="1"/>
          </p:cNvSpPr>
          <p:nvPr>
            <p:ph type="dt" sz="half" idx="10"/>
          </p:nvPr>
        </p:nvSpPr>
        <p:spPr/>
        <p:txBody>
          <a:bodyPr/>
          <a:lstStyle/>
          <a:p>
            <a:fld id="{BD842851-BA42-504E-ADBC-9DFD48003108}" type="datetime1">
              <a:rPr lang="en-US" smtClean="0"/>
              <a:t>8/27/20</a:t>
            </a:fld>
            <a:endParaRPr lang="en-US"/>
          </a:p>
        </p:txBody>
      </p:sp>
      <p:sp>
        <p:nvSpPr>
          <p:cNvPr id="5" name="Footer Placeholder 4"/>
          <p:cNvSpPr>
            <a:spLocks noGrp="1"/>
          </p:cNvSpPr>
          <p:nvPr>
            <p:ph type="ftr" sz="quarter" idx="11"/>
          </p:nvPr>
        </p:nvSpPr>
        <p:spPr/>
        <p:txBody>
          <a:bodyPr/>
          <a:lstStyle/>
          <a:p>
            <a:r>
              <a:rPr lang="en-US">
                <a:solidFill>
                  <a:schemeClr val="tx2"/>
                </a:solidFill>
              </a:rPr>
              <a:t>The clear choice for water purification anywhere on Earth. </a:t>
            </a:r>
            <a:endParaRPr lang="en-US" dirty="0">
              <a:solidFill>
                <a:schemeClr val="tx2"/>
              </a:solidFill>
            </a:endParaRPr>
          </a:p>
        </p:txBody>
      </p:sp>
      <p:sp>
        <p:nvSpPr>
          <p:cNvPr id="6" name="Slide Number Placeholder 5"/>
          <p:cNvSpPr>
            <a:spLocks noGrp="1"/>
          </p:cNvSpPr>
          <p:nvPr>
            <p:ph type="sldNum" sz="quarter" idx="12"/>
          </p:nvPr>
        </p:nvSpPr>
        <p:spPr/>
        <p:txBody>
          <a:bodyPr/>
          <a:lstStyle/>
          <a:p>
            <a:fld id="{C0635A5F-DDA7-F445-961E-0DDE6710064B}" type="slidenum">
              <a:rPr lang="en-US" smtClean="0"/>
              <a:t>17</a:t>
            </a:fld>
            <a:endParaRPr lang="en-US"/>
          </a:p>
        </p:txBody>
      </p:sp>
      <p:sp>
        <p:nvSpPr>
          <p:cNvPr id="11" name="TextBox 10"/>
          <p:cNvSpPr txBox="1"/>
          <p:nvPr/>
        </p:nvSpPr>
        <p:spPr>
          <a:xfrm>
            <a:off x="457200" y="5029199"/>
            <a:ext cx="2751667" cy="313267"/>
          </a:xfrm>
          <a:prstGeom prst="rect">
            <a:avLst/>
          </a:prstGeom>
          <a:solidFill>
            <a:schemeClr val="tx2"/>
          </a:solidFill>
        </p:spPr>
        <p:txBody>
          <a:bodyPr wrap="square" lIns="182880" tIns="0" rIns="0" bIns="27432" rtlCol="0" anchor="ctr" anchorCtr="0">
            <a:noAutofit/>
          </a:bodyPr>
          <a:lstStyle/>
          <a:p>
            <a:r>
              <a:rPr lang="en-US" sz="1400" b="1" dirty="0">
                <a:solidFill>
                  <a:schemeClr val="bg1"/>
                </a:solidFill>
                <a:latin typeface="Arial"/>
                <a:cs typeface="Arial"/>
              </a:rPr>
              <a:t>Protect Your Building.</a:t>
            </a:r>
          </a:p>
        </p:txBody>
      </p:sp>
      <p:sp>
        <p:nvSpPr>
          <p:cNvPr id="13" name="TextBox 12"/>
          <p:cNvSpPr txBox="1"/>
          <p:nvPr/>
        </p:nvSpPr>
        <p:spPr>
          <a:xfrm>
            <a:off x="457200" y="5410199"/>
            <a:ext cx="2751667" cy="313267"/>
          </a:xfrm>
          <a:prstGeom prst="rect">
            <a:avLst/>
          </a:prstGeom>
          <a:solidFill>
            <a:schemeClr val="tx2"/>
          </a:solidFill>
        </p:spPr>
        <p:txBody>
          <a:bodyPr wrap="square" lIns="182880" tIns="0" rIns="0" bIns="27432" rtlCol="0" anchor="ctr" anchorCtr="0">
            <a:noAutofit/>
          </a:bodyPr>
          <a:lstStyle/>
          <a:p>
            <a:r>
              <a:rPr lang="en-US" sz="1400" b="1" dirty="0">
                <a:solidFill>
                  <a:schemeClr val="bg1"/>
                </a:solidFill>
                <a:latin typeface="Arial"/>
                <a:cs typeface="Arial"/>
              </a:rPr>
              <a:t>Protect Your Tenants.</a:t>
            </a:r>
          </a:p>
        </p:txBody>
      </p:sp>
      <p:sp>
        <p:nvSpPr>
          <p:cNvPr id="14" name="TextBox 13"/>
          <p:cNvSpPr txBox="1"/>
          <p:nvPr/>
        </p:nvSpPr>
        <p:spPr>
          <a:xfrm>
            <a:off x="457200" y="5791199"/>
            <a:ext cx="2751667" cy="313267"/>
          </a:xfrm>
          <a:prstGeom prst="rect">
            <a:avLst/>
          </a:prstGeom>
          <a:solidFill>
            <a:schemeClr val="tx2"/>
          </a:solidFill>
        </p:spPr>
        <p:txBody>
          <a:bodyPr wrap="square" lIns="182880" tIns="0" rIns="0" bIns="27432" rtlCol="0" anchor="ctr" anchorCtr="0">
            <a:noAutofit/>
          </a:bodyPr>
          <a:lstStyle/>
          <a:p>
            <a:r>
              <a:rPr lang="en-US" sz="1400" b="1" dirty="0">
                <a:solidFill>
                  <a:schemeClr val="bg1"/>
                </a:solidFill>
                <a:latin typeface="Arial"/>
                <a:cs typeface="Arial"/>
              </a:rPr>
              <a:t>Protect Your Profits.</a:t>
            </a:r>
          </a:p>
        </p:txBody>
      </p:sp>
      <p:sp>
        <p:nvSpPr>
          <p:cNvPr id="15" name="Rectangle 14"/>
          <p:cNvSpPr/>
          <p:nvPr/>
        </p:nvSpPr>
        <p:spPr>
          <a:xfrm>
            <a:off x="6629400" y="1604389"/>
            <a:ext cx="2514600" cy="45593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6629400" y="1888067"/>
            <a:ext cx="2514601" cy="438582"/>
          </a:xfrm>
          <a:prstGeom prst="rect">
            <a:avLst/>
          </a:prstGeom>
          <a:noFill/>
        </p:spPr>
        <p:txBody>
          <a:bodyPr wrap="square" lIns="0" tIns="0" rIns="0" bIns="0" rtlCol="0">
            <a:noAutofit/>
          </a:bodyPr>
          <a:lstStyle/>
          <a:p>
            <a:pPr algn="ctr"/>
            <a:r>
              <a:rPr lang="en-US" sz="1200" b="1" dirty="0">
                <a:solidFill>
                  <a:schemeClr val="accent6">
                    <a:lumMod val="50000"/>
                  </a:schemeClr>
                </a:solidFill>
                <a:latin typeface="Arial"/>
                <a:cs typeface="Arial"/>
              </a:rPr>
              <a:t>2.5gpm, POU System</a:t>
            </a:r>
          </a:p>
          <a:p>
            <a:pPr algn="ctr"/>
            <a:r>
              <a:rPr lang="en-US" sz="1000" i="1" dirty="0">
                <a:solidFill>
                  <a:schemeClr val="accent6">
                    <a:lumMod val="50000"/>
                  </a:schemeClr>
                </a:solidFill>
                <a:latin typeface="Arial"/>
                <a:cs typeface="Arial"/>
              </a:rPr>
              <a:t>Quick Change Kits</a:t>
            </a:r>
          </a:p>
        </p:txBody>
      </p:sp>
      <p:sp>
        <p:nvSpPr>
          <p:cNvPr id="18" name="TextBox 17"/>
          <p:cNvSpPr txBox="1"/>
          <p:nvPr/>
        </p:nvSpPr>
        <p:spPr>
          <a:xfrm>
            <a:off x="6629399" y="5285505"/>
            <a:ext cx="2514601" cy="1134533"/>
          </a:xfrm>
          <a:prstGeom prst="rect">
            <a:avLst/>
          </a:prstGeom>
          <a:noFill/>
        </p:spPr>
        <p:txBody>
          <a:bodyPr wrap="square" lIns="182880" tIns="0" rIns="0" bIns="0" rtlCol="0">
            <a:noAutofit/>
          </a:bodyPr>
          <a:lstStyle/>
          <a:p>
            <a:r>
              <a:rPr lang="en-US" sz="900" dirty="0">
                <a:latin typeface="Arial"/>
                <a:cs typeface="Arial"/>
              </a:rPr>
              <a:t>Installs quickly and includes all the needed hardware.</a:t>
            </a:r>
          </a:p>
          <a:p>
            <a:endParaRPr lang="en-US" sz="900" i="1" dirty="0">
              <a:solidFill>
                <a:schemeClr val="accent6">
                  <a:lumMod val="50000"/>
                </a:schemeClr>
              </a:solidFill>
              <a:latin typeface="Arial"/>
              <a:cs typeface="Arial"/>
            </a:endParaRPr>
          </a:p>
          <a:p>
            <a:r>
              <a:rPr lang="en-US" sz="900" dirty="0">
                <a:latin typeface="Arial"/>
                <a:cs typeface="Arial"/>
              </a:rPr>
              <a:t>Change disposable cartridges in under a minute!</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9399" y="2326649"/>
            <a:ext cx="1905001" cy="2854399"/>
          </a:xfrm>
          <a:prstGeom prst="rect">
            <a:avLst/>
          </a:prstGeom>
        </p:spPr>
      </p:pic>
    </p:spTree>
    <p:extLst>
      <p:ext uri="{BB962C8B-B14F-4D97-AF65-F5344CB8AC3E}">
        <p14:creationId xmlns:p14="http://schemas.microsoft.com/office/powerpoint/2010/main" val="22665562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POU Water Purification System</a:t>
            </a:r>
          </a:p>
        </p:txBody>
      </p:sp>
      <p:sp>
        <p:nvSpPr>
          <p:cNvPr id="4" name="Date Placeholder 3"/>
          <p:cNvSpPr>
            <a:spLocks noGrp="1"/>
          </p:cNvSpPr>
          <p:nvPr>
            <p:ph type="dt" sz="half" idx="10"/>
          </p:nvPr>
        </p:nvSpPr>
        <p:spPr/>
        <p:txBody>
          <a:bodyPr/>
          <a:lstStyle/>
          <a:p>
            <a:fld id="{BD842851-BA42-504E-ADBC-9DFD48003108}" type="datetime1">
              <a:rPr lang="en-US" smtClean="0"/>
              <a:t>8/27/20</a:t>
            </a:fld>
            <a:endParaRPr lang="en-US"/>
          </a:p>
        </p:txBody>
      </p:sp>
      <p:sp>
        <p:nvSpPr>
          <p:cNvPr id="5" name="Footer Placeholder 4"/>
          <p:cNvSpPr>
            <a:spLocks noGrp="1"/>
          </p:cNvSpPr>
          <p:nvPr>
            <p:ph type="ftr" sz="quarter" idx="11"/>
          </p:nvPr>
        </p:nvSpPr>
        <p:spPr/>
        <p:txBody>
          <a:bodyPr/>
          <a:lstStyle/>
          <a:p>
            <a:r>
              <a:rPr lang="en-US">
                <a:solidFill>
                  <a:schemeClr val="tx2"/>
                </a:solidFill>
              </a:rPr>
              <a:t>The clear choice for water purification anywhere on Earth. </a:t>
            </a:r>
            <a:endParaRPr lang="en-US" dirty="0">
              <a:solidFill>
                <a:schemeClr val="tx2"/>
              </a:solidFill>
            </a:endParaRPr>
          </a:p>
        </p:txBody>
      </p:sp>
      <p:sp>
        <p:nvSpPr>
          <p:cNvPr id="6" name="Slide Number Placeholder 5"/>
          <p:cNvSpPr>
            <a:spLocks noGrp="1"/>
          </p:cNvSpPr>
          <p:nvPr>
            <p:ph type="sldNum" sz="quarter" idx="12"/>
          </p:nvPr>
        </p:nvSpPr>
        <p:spPr/>
        <p:txBody>
          <a:bodyPr/>
          <a:lstStyle/>
          <a:p>
            <a:fld id="{C0635A5F-DDA7-F445-961E-0DDE6710064B}" type="slidenum">
              <a:rPr lang="en-US" smtClean="0"/>
              <a:t>18</a:t>
            </a:fld>
            <a:endParaRPr lang="en-US"/>
          </a:p>
        </p:txBody>
      </p:sp>
      <p:sp>
        <p:nvSpPr>
          <p:cNvPr id="18" name="TextBox 17"/>
          <p:cNvSpPr txBox="1"/>
          <p:nvPr/>
        </p:nvSpPr>
        <p:spPr>
          <a:xfrm>
            <a:off x="457200" y="1464694"/>
            <a:ext cx="8075754" cy="491106"/>
          </a:xfrm>
          <a:prstGeom prst="rect">
            <a:avLst/>
          </a:prstGeom>
          <a:noFill/>
        </p:spPr>
        <p:txBody>
          <a:bodyPr wrap="none" lIns="0" tIns="0" rIns="0" bIns="0" rtlCol="0">
            <a:noAutofit/>
          </a:bodyPr>
          <a:lstStyle/>
          <a:p>
            <a:r>
              <a:rPr lang="en-US" sz="1600" dirty="0">
                <a:solidFill>
                  <a:schemeClr val="accent6">
                    <a:lumMod val="50000"/>
                  </a:schemeClr>
                </a:solidFill>
                <a:latin typeface="Arial"/>
                <a:cs typeface="Arial"/>
              </a:rPr>
              <a:t>Why do buildings need POU protection?  The distribution systems are less than clean</a:t>
            </a:r>
            <a:r>
              <a:rPr lang="is-IS" sz="1600" dirty="0">
                <a:solidFill>
                  <a:schemeClr val="accent6">
                    <a:lumMod val="50000"/>
                  </a:schemeClr>
                </a:solidFill>
                <a:latin typeface="Arial"/>
                <a:cs typeface="Arial"/>
              </a:rPr>
              <a:t>…</a:t>
            </a:r>
            <a:endParaRPr lang="en-US" sz="1600" dirty="0">
              <a:solidFill>
                <a:schemeClr val="accent6">
                  <a:lumMod val="50000"/>
                </a:schemeClr>
              </a:solidFill>
              <a:latin typeface="Arial"/>
              <a:cs typeface="Aria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2186" y="2274688"/>
            <a:ext cx="2535509" cy="201598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835" y="3803193"/>
            <a:ext cx="1848330" cy="277249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1646" y="2398169"/>
            <a:ext cx="2015986" cy="1755946"/>
          </a:xfrm>
          <a:prstGeom prst="rect">
            <a:avLst/>
          </a:prstGeom>
        </p:spPr>
      </p:pic>
      <p:pic>
        <p:nvPicPr>
          <p:cNvPr id="11" name="Picture 10">
            <a:extLst>
              <a:ext uri="{FF2B5EF4-FFF2-40B4-BE49-F238E27FC236}">
                <a16:creationId xmlns:a16="http://schemas.microsoft.com/office/drawing/2014/main" id="{BA7F0867-45F8-A443-BB24-C700C69324E2}"/>
              </a:ext>
            </a:extLst>
          </p:cNvPr>
          <p:cNvPicPr>
            <a:picLocks noChangeAspect="1"/>
          </p:cNvPicPr>
          <p:nvPr/>
        </p:nvPicPr>
        <p:blipFill>
          <a:blip r:embed="rId5"/>
          <a:stretch>
            <a:fillRect/>
          </a:stretch>
        </p:blipFill>
        <p:spPr>
          <a:xfrm>
            <a:off x="2836334" y="2274688"/>
            <a:ext cx="3119260" cy="2922904"/>
          </a:xfrm>
          <a:prstGeom prst="rect">
            <a:avLst/>
          </a:prstGeom>
        </p:spPr>
      </p:pic>
      <p:pic>
        <p:nvPicPr>
          <p:cNvPr id="12" name="Picture 11">
            <a:extLst>
              <a:ext uri="{FF2B5EF4-FFF2-40B4-BE49-F238E27FC236}">
                <a16:creationId xmlns:a16="http://schemas.microsoft.com/office/drawing/2014/main" id="{B0BB30F3-3D13-2048-8EA0-F3821CA7A4AF}"/>
              </a:ext>
            </a:extLst>
          </p:cNvPr>
          <p:cNvPicPr>
            <a:picLocks noChangeAspect="1"/>
          </p:cNvPicPr>
          <p:nvPr/>
        </p:nvPicPr>
        <p:blipFill>
          <a:blip r:embed="rId6"/>
          <a:stretch>
            <a:fillRect/>
          </a:stretch>
        </p:blipFill>
        <p:spPr>
          <a:xfrm>
            <a:off x="6442186" y="4290672"/>
            <a:ext cx="1035031" cy="2102874"/>
          </a:xfrm>
          <a:prstGeom prst="rect">
            <a:avLst/>
          </a:prstGeom>
        </p:spPr>
      </p:pic>
      <p:pic>
        <p:nvPicPr>
          <p:cNvPr id="13" name="Picture 12">
            <a:extLst>
              <a:ext uri="{FF2B5EF4-FFF2-40B4-BE49-F238E27FC236}">
                <a16:creationId xmlns:a16="http://schemas.microsoft.com/office/drawing/2014/main" id="{3FD83773-5E7A-674A-B1D4-612AA0FD69B9}"/>
              </a:ext>
            </a:extLst>
          </p:cNvPr>
          <p:cNvPicPr>
            <a:picLocks noChangeAspect="1"/>
          </p:cNvPicPr>
          <p:nvPr/>
        </p:nvPicPr>
        <p:blipFill>
          <a:blip r:embed="rId7"/>
          <a:stretch>
            <a:fillRect/>
          </a:stretch>
        </p:blipFill>
        <p:spPr>
          <a:xfrm>
            <a:off x="7709940" y="4530955"/>
            <a:ext cx="1171704" cy="1751923"/>
          </a:xfrm>
          <a:prstGeom prst="rect">
            <a:avLst/>
          </a:prstGeom>
        </p:spPr>
      </p:pic>
    </p:spTree>
    <p:extLst>
      <p:ext uri="{BB962C8B-B14F-4D97-AF65-F5344CB8AC3E}">
        <p14:creationId xmlns:p14="http://schemas.microsoft.com/office/powerpoint/2010/main" val="904486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D01E3-71F3-0B48-97E9-55B43BEDCB28}"/>
              </a:ext>
            </a:extLst>
          </p:cNvPr>
          <p:cNvSpPr>
            <a:spLocks noGrp="1"/>
          </p:cNvSpPr>
          <p:nvPr>
            <p:ph type="title"/>
          </p:nvPr>
        </p:nvSpPr>
        <p:spPr/>
        <p:txBody>
          <a:bodyPr/>
          <a:lstStyle/>
          <a:p>
            <a:r>
              <a:rPr lang="en-US" dirty="0"/>
              <a:t>Point of Use and Bottle Fillers – Northwestern University</a:t>
            </a:r>
          </a:p>
        </p:txBody>
      </p:sp>
      <p:sp>
        <p:nvSpPr>
          <p:cNvPr id="3" name="Date Placeholder 2">
            <a:extLst>
              <a:ext uri="{FF2B5EF4-FFF2-40B4-BE49-F238E27FC236}">
                <a16:creationId xmlns:a16="http://schemas.microsoft.com/office/drawing/2014/main" id="{E9DBC38F-9CAB-144D-9B67-E3FC650CF1D4}"/>
              </a:ext>
            </a:extLst>
          </p:cNvPr>
          <p:cNvSpPr>
            <a:spLocks noGrp="1"/>
          </p:cNvSpPr>
          <p:nvPr>
            <p:ph type="dt" sz="half" idx="10"/>
          </p:nvPr>
        </p:nvSpPr>
        <p:spPr/>
        <p:txBody>
          <a:bodyPr/>
          <a:lstStyle/>
          <a:p>
            <a:fld id="{0E6E3676-6167-BE4D-A053-8B0EE69E1FBA}" type="datetime1">
              <a:rPr lang="en-US" smtClean="0"/>
              <a:t>8/27/20</a:t>
            </a:fld>
            <a:endParaRPr lang="en-US"/>
          </a:p>
        </p:txBody>
      </p:sp>
      <p:sp>
        <p:nvSpPr>
          <p:cNvPr id="4" name="Footer Placeholder 3">
            <a:extLst>
              <a:ext uri="{FF2B5EF4-FFF2-40B4-BE49-F238E27FC236}">
                <a16:creationId xmlns:a16="http://schemas.microsoft.com/office/drawing/2014/main" id="{C3994670-83F5-0E4D-92B4-1609C88632D4}"/>
              </a:ext>
            </a:extLst>
          </p:cNvPr>
          <p:cNvSpPr>
            <a:spLocks noGrp="1"/>
          </p:cNvSpPr>
          <p:nvPr>
            <p:ph type="ftr" sz="quarter" idx="11"/>
          </p:nvPr>
        </p:nvSpPr>
        <p:spPr/>
        <p:txBody>
          <a:bodyPr/>
          <a:lstStyle/>
          <a:p>
            <a:r>
              <a:rPr lang="en-US">
                <a:solidFill>
                  <a:schemeClr val="tx2"/>
                </a:solidFill>
              </a:rPr>
              <a:t>The clear choice for water purification anywhere on Earth. </a:t>
            </a:r>
            <a:endParaRPr lang="en-US" dirty="0">
              <a:solidFill>
                <a:schemeClr val="tx2"/>
              </a:solidFill>
            </a:endParaRPr>
          </a:p>
        </p:txBody>
      </p:sp>
      <p:sp>
        <p:nvSpPr>
          <p:cNvPr id="5" name="Slide Number Placeholder 4">
            <a:extLst>
              <a:ext uri="{FF2B5EF4-FFF2-40B4-BE49-F238E27FC236}">
                <a16:creationId xmlns:a16="http://schemas.microsoft.com/office/drawing/2014/main" id="{D35EDD80-1BE6-DF4A-BAB8-33455B1828E0}"/>
              </a:ext>
            </a:extLst>
          </p:cNvPr>
          <p:cNvSpPr>
            <a:spLocks noGrp="1"/>
          </p:cNvSpPr>
          <p:nvPr>
            <p:ph type="sldNum" sz="quarter" idx="12"/>
          </p:nvPr>
        </p:nvSpPr>
        <p:spPr/>
        <p:txBody>
          <a:bodyPr/>
          <a:lstStyle/>
          <a:p>
            <a:fld id="{C0635A5F-DDA7-F445-961E-0DDE6710064B}" type="slidenum">
              <a:rPr lang="en-US" smtClean="0"/>
              <a:t>19</a:t>
            </a:fld>
            <a:endParaRPr lang="en-US"/>
          </a:p>
        </p:txBody>
      </p:sp>
      <p:sp>
        <p:nvSpPr>
          <p:cNvPr id="8" name="Rectangle 7">
            <a:extLst>
              <a:ext uri="{FF2B5EF4-FFF2-40B4-BE49-F238E27FC236}">
                <a16:creationId xmlns:a16="http://schemas.microsoft.com/office/drawing/2014/main" id="{0B5789D9-B878-6649-BACC-13867F7789C0}"/>
              </a:ext>
            </a:extLst>
          </p:cNvPr>
          <p:cNvSpPr/>
          <p:nvPr/>
        </p:nvSpPr>
        <p:spPr>
          <a:xfrm>
            <a:off x="733777" y="1535128"/>
            <a:ext cx="7405512" cy="2862322"/>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The Triple Clear® Force Field filtering technology was employed to reduce bacterial loading in a drinking water fountain at XXXXXX University.  A study done in the summer of 2018 showed that </a:t>
            </a: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&gt; 37.5 % </a:t>
            </a:r>
            <a:r>
              <a:rPr lang="en-US" dirty="0">
                <a:latin typeface="Calibri" panose="020F0502020204030204" pitchFamily="34" charset="0"/>
                <a:ea typeface="Calibri" panose="020F0502020204030204" pitchFamily="34" charset="0"/>
                <a:cs typeface="Times New Roman" panose="02020603050405020304" pitchFamily="18" charset="0"/>
              </a:rPr>
              <a:t>of drinking fountains had detectable levels of Legionella bacteria.  </a:t>
            </a: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67.5 % </a:t>
            </a:r>
            <a:r>
              <a:rPr lang="en-US" dirty="0">
                <a:latin typeface="Calibri" panose="020F0502020204030204" pitchFamily="34" charset="0"/>
                <a:ea typeface="Calibri" panose="020F0502020204030204" pitchFamily="34" charset="0"/>
                <a:cs typeface="Times New Roman" panose="02020603050405020304" pitchFamily="18" charset="0"/>
              </a:rPr>
              <a:t>of these fountains had bottle fillers with filtration.  The filtration within the units was NSF 42 and 53 certified for lead, particulate class 1, chlorine, taste and odor reduction.  The study showed that legionella was present both before and after the filter indicating that the filter system did not prevent bacteria from amplifying and/or from entering the storage section of the drinking fountain. </a:t>
            </a:r>
            <a:r>
              <a:rPr lang="en-US" b="1" i="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In some instances, the Legionella bacteria were much higher after the carbon filter.  </a:t>
            </a:r>
          </a:p>
        </p:txBody>
      </p:sp>
      <p:pic>
        <p:nvPicPr>
          <p:cNvPr id="11" name="Picture 10">
            <a:extLst>
              <a:ext uri="{FF2B5EF4-FFF2-40B4-BE49-F238E27FC236}">
                <a16:creationId xmlns:a16="http://schemas.microsoft.com/office/drawing/2014/main" id="{8DC18C53-F023-AB49-A95A-7B885181B8AF}"/>
              </a:ext>
            </a:extLst>
          </p:cNvPr>
          <p:cNvPicPr>
            <a:picLocks noChangeAspect="1"/>
          </p:cNvPicPr>
          <p:nvPr/>
        </p:nvPicPr>
        <p:blipFill>
          <a:blip r:embed="rId2"/>
          <a:stretch>
            <a:fillRect/>
          </a:stretch>
        </p:blipFill>
        <p:spPr>
          <a:xfrm>
            <a:off x="733777" y="5401971"/>
            <a:ext cx="7848600" cy="1016000"/>
          </a:xfrm>
          <a:prstGeom prst="rect">
            <a:avLst/>
          </a:prstGeom>
        </p:spPr>
      </p:pic>
      <p:sp>
        <p:nvSpPr>
          <p:cNvPr id="12" name="Rectangle 11">
            <a:extLst>
              <a:ext uri="{FF2B5EF4-FFF2-40B4-BE49-F238E27FC236}">
                <a16:creationId xmlns:a16="http://schemas.microsoft.com/office/drawing/2014/main" id="{81A86352-78ED-D64E-93C9-4236F9F7632C}"/>
              </a:ext>
            </a:extLst>
          </p:cNvPr>
          <p:cNvSpPr/>
          <p:nvPr/>
        </p:nvSpPr>
        <p:spPr>
          <a:xfrm>
            <a:off x="733777" y="4374854"/>
            <a:ext cx="7405512" cy="923330"/>
          </a:xfrm>
          <a:prstGeom prst="rect">
            <a:avLst/>
          </a:prstGeom>
        </p:spPr>
        <p:txBody>
          <a:bodyPr wrap="square">
            <a:spAutoFit/>
          </a:bodyPr>
          <a:lstStyle/>
          <a:p>
            <a:r>
              <a:rPr lang="en-US" b="1" i="1" dirty="0">
                <a:solidFill>
                  <a:srgbClr val="7030A0"/>
                </a:solidFill>
                <a:latin typeface="Calibri" panose="020F0502020204030204" pitchFamily="34" charset="0"/>
                <a:ea typeface="Calibri" panose="020F0502020204030204" pitchFamily="34" charset="0"/>
                <a:cs typeface="Times New Roman" panose="02020603050405020304" pitchFamily="18" charset="0"/>
              </a:rPr>
              <a:t>Results from the study shows that the while the levels of Legionella bacteria stay relatively constant before the filter they drop after the filter to non-detectable after several weeks.  </a:t>
            </a:r>
          </a:p>
        </p:txBody>
      </p:sp>
    </p:spTree>
    <p:extLst>
      <p:ext uri="{BB962C8B-B14F-4D97-AF65-F5344CB8AC3E}">
        <p14:creationId xmlns:p14="http://schemas.microsoft.com/office/powerpoint/2010/main" val="1951754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a:xfrm>
            <a:off x="457200" y="1587455"/>
            <a:ext cx="8686800" cy="5002419"/>
          </a:xfrm>
        </p:spPr>
        <p:txBody>
          <a:bodyPr/>
          <a:lstStyle/>
          <a:p>
            <a:pPr marL="298450" marR="5080" indent="-285750">
              <a:lnSpc>
                <a:spcPct val="100000"/>
              </a:lnSpc>
              <a:spcBef>
                <a:spcPts val="600"/>
              </a:spcBef>
              <a:buFont typeface="Wingdings" charset="2"/>
              <a:buChar char="§"/>
            </a:pPr>
            <a:r>
              <a:rPr lang="en-US" dirty="0"/>
              <a:t>Triple Clear Water Solutions is a premier provider of innovative water technologies</a:t>
            </a:r>
          </a:p>
          <a:p>
            <a:pPr marL="298450" marR="5080" indent="-285750">
              <a:lnSpc>
                <a:spcPct val="100000"/>
              </a:lnSpc>
              <a:spcBef>
                <a:spcPts val="600"/>
              </a:spcBef>
              <a:buFont typeface="Wingdings" charset="2"/>
              <a:buChar char="§"/>
            </a:pPr>
            <a:r>
              <a:rPr lang="en-US" dirty="0"/>
              <a:t>TCWS Force Field™ Technology is unique in its ability to:</a:t>
            </a:r>
          </a:p>
          <a:p>
            <a:pPr marL="755650" marR="5080" lvl="1" indent="-285750">
              <a:spcBef>
                <a:spcPts val="600"/>
              </a:spcBef>
            </a:pPr>
            <a:r>
              <a:rPr lang="en-US" sz="1600" dirty="0">
                <a:solidFill>
                  <a:schemeClr val="accent6">
                    <a:lumMod val="50000"/>
                  </a:schemeClr>
                </a:solidFill>
              </a:rPr>
              <a:t>Achieve:</a:t>
            </a:r>
          </a:p>
          <a:p>
            <a:pPr marL="1212850" marR="5080" lvl="2" indent="-285750">
              <a:spcBef>
                <a:spcPts val="600"/>
              </a:spcBef>
              <a:buClr>
                <a:schemeClr val="accent6"/>
              </a:buClr>
              <a:buFont typeface="Wingdings" charset="2"/>
              <a:buChar char="§"/>
            </a:pPr>
            <a:r>
              <a:rPr lang="en-US" sz="1600" dirty="0">
                <a:solidFill>
                  <a:schemeClr val="accent6">
                    <a:lumMod val="50000"/>
                  </a:schemeClr>
                </a:solidFill>
              </a:rPr>
              <a:t>4 &amp; 6 log reduction of Virus, Bacteria, Parasite</a:t>
            </a:r>
          </a:p>
          <a:p>
            <a:pPr marL="1212850" marR="5080" lvl="2" indent="-285750">
              <a:spcBef>
                <a:spcPts val="600"/>
              </a:spcBef>
              <a:buClr>
                <a:schemeClr val="accent6"/>
              </a:buClr>
              <a:buFont typeface="Wingdings" charset="2"/>
              <a:buChar char="§"/>
            </a:pPr>
            <a:r>
              <a:rPr lang="en-US" sz="1600" dirty="0">
                <a:solidFill>
                  <a:schemeClr val="accent6">
                    <a:lumMod val="50000"/>
                  </a:schemeClr>
                </a:solidFill>
              </a:rPr>
              <a:t>Excellent reduction of heavy metals, trace pharmaceuticals, and cellular debris</a:t>
            </a:r>
          </a:p>
          <a:p>
            <a:pPr marL="755650" marR="5080" lvl="1" indent="-285750">
              <a:spcBef>
                <a:spcPts val="600"/>
              </a:spcBef>
            </a:pPr>
            <a:r>
              <a:rPr lang="en-US" sz="1600" dirty="0">
                <a:solidFill>
                  <a:schemeClr val="accent6">
                    <a:lumMod val="50000"/>
                  </a:schemeClr>
                </a:solidFill>
              </a:rPr>
              <a:t>Unlike the competition we offer:</a:t>
            </a:r>
          </a:p>
          <a:p>
            <a:pPr marL="1212850" marR="5080" lvl="2" indent="-285750">
              <a:spcBef>
                <a:spcPts val="600"/>
              </a:spcBef>
              <a:buClr>
                <a:schemeClr val="accent6"/>
              </a:buClr>
              <a:buFont typeface="Wingdings" charset="2"/>
              <a:buChar char="§"/>
            </a:pPr>
            <a:r>
              <a:rPr lang="en-US" sz="1600" dirty="0">
                <a:solidFill>
                  <a:schemeClr val="accent6">
                    <a:lumMod val="50000"/>
                  </a:schemeClr>
                </a:solidFill>
              </a:rPr>
              <a:t>Minimal Pressure drop</a:t>
            </a:r>
          </a:p>
          <a:p>
            <a:pPr marL="1212850" marR="5080" lvl="2" indent="-285750">
              <a:spcBef>
                <a:spcPts val="600"/>
              </a:spcBef>
              <a:buClr>
                <a:schemeClr val="accent6"/>
              </a:buClr>
              <a:buFont typeface="Wingdings" charset="2"/>
              <a:buChar char="§"/>
            </a:pPr>
            <a:r>
              <a:rPr lang="en-US" sz="1600" dirty="0">
                <a:solidFill>
                  <a:schemeClr val="accent6">
                    <a:lumMod val="50000"/>
                  </a:schemeClr>
                </a:solidFill>
              </a:rPr>
              <a:t>High flow</a:t>
            </a:r>
          </a:p>
          <a:p>
            <a:pPr marL="1212850" marR="5080" lvl="2" indent="-285750">
              <a:spcBef>
                <a:spcPts val="600"/>
              </a:spcBef>
              <a:buClr>
                <a:schemeClr val="accent6"/>
              </a:buClr>
              <a:buFont typeface="Wingdings" charset="2"/>
              <a:buChar char="§"/>
            </a:pPr>
            <a:r>
              <a:rPr lang="en-US" sz="1600" dirty="0">
                <a:solidFill>
                  <a:schemeClr val="accent6">
                    <a:lumMod val="50000"/>
                  </a:schemeClr>
                </a:solidFill>
              </a:rPr>
              <a:t>No chemicals</a:t>
            </a:r>
          </a:p>
          <a:p>
            <a:pPr marL="1212850" marR="5080" lvl="2" indent="-285750">
              <a:spcBef>
                <a:spcPts val="600"/>
              </a:spcBef>
              <a:buClr>
                <a:schemeClr val="accent6"/>
              </a:buClr>
              <a:buFont typeface="Wingdings" charset="2"/>
              <a:buChar char="§"/>
            </a:pPr>
            <a:r>
              <a:rPr lang="en-US" sz="1600" dirty="0">
                <a:solidFill>
                  <a:schemeClr val="accent6">
                    <a:lumMod val="50000"/>
                  </a:schemeClr>
                </a:solidFill>
              </a:rPr>
              <a:t>No electricity</a:t>
            </a:r>
          </a:p>
          <a:p>
            <a:pPr marL="1212850" marR="5080" lvl="2" indent="-285750">
              <a:spcBef>
                <a:spcPts val="600"/>
              </a:spcBef>
              <a:buClr>
                <a:schemeClr val="accent6"/>
              </a:buClr>
              <a:buFont typeface="Wingdings" charset="2"/>
              <a:buChar char="§"/>
            </a:pPr>
            <a:r>
              <a:rPr lang="en-US" sz="1600" dirty="0">
                <a:solidFill>
                  <a:schemeClr val="accent6">
                    <a:lumMod val="50000"/>
                  </a:schemeClr>
                </a:solidFill>
              </a:rPr>
              <a:t>No wasted water</a:t>
            </a:r>
          </a:p>
          <a:p>
            <a:pPr marL="298450" marR="5080" indent="-285750">
              <a:spcBef>
                <a:spcPts val="600"/>
              </a:spcBef>
              <a:buFont typeface="Wingdings" charset="2"/>
              <a:buChar char="§"/>
            </a:pPr>
            <a:r>
              <a:rPr lang="en-US" dirty="0"/>
              <a:t>Perfect for potable water systems and HVAC systems</a:t>
            </a:r>
          </a:p>
          <a:p>
            <a:pPr marL="298450" marR="5080" indent="-285750">
              <a:spcBef>
                <a:spcPts val="600"/>
              </a:spcBef>
              <a:buFont typeface="Wingdings" charset="2"/>
              <a:buChar char="§"/>
            </a:pPr>
            <a:r>
              <a:rPr lang="en-US" dirty="0"/>
              <a:t>Available in pre-packaged and custom solutions</a:t>
            </a:r>
          </a:p>
        </p:txBody>
      </p:sp>
      <p:sp>
        <p:nvSpPr>
          <p:cNvPr id="4" name="Date Placeholder 3"/>
          <p:cNvSpPr>
            <a:spLocks noGrp="1"/>
          </p:cNvSpPr>
          <p:nvPr>
            <p:ph type="dt" sz="half" idx="10"/>
          </p:nvPr>
        </p:nvSpPr>
        <p:spPr/>
        <p:txBody>
          <a:bodyPr/>
          <a:lstStyle/>
          <a:p>
            <a:fld id="{BD842851-BA42-504E-ADBC-9DFD48003108}" type="datetime1">
              <a:rPr lang="en-US" smtClean="0"/>
              <a:t>8/27/20</a:t>
            </a:fld>
            <a:endParaRPr lang="en-US"/>
          </a:p>
        </p:txBody>
      </p:sp>
      <p:sp>
        <p:nvSpPr>
          <p:cNvPr id="5" name="Footer Placeholder 4"/>
          <p:cNvSpPr>
            <a:spLocks noGrp="1"/>
          </p:cNvSpPr>
          <p:nvPr>
            <p:ph type="ftr" sz="quarter" idx="11"/>
          </p:nvPr>
        </p:nvSpPr>
        <p:spPr/>
        <p:txBody>
          <a:bodyPr/>
          <a:lstStyle/>
          <a:p>
            <a:r>
              <a:rPr lang="en-US">
                <a:solidFill>
                  <a:schemeClr val="tx2"/>
                </a:solidFill>
              </a:rPr>
              <a:t>The clear choice for water purification anywhere on Earth. </a:t>
            </a:r>
            <a:endParaRPr lang="en-US" dirty="0">
              <a:solidFill>
                <a:schemeClr val="tx2"/>
              </a:solidFill>
            </a:endParaRPr>
          </a:p>
        </p:txBody>
      </p:sp>
      <p:sp>
        <p:nvSpPr>
          <p:cNvPr id="6" name="Slide Number Placeholder 5"/>
          <p:cNvSpPr>
            <a:spLocks noGrp="1"/>
          </p:cNvSpPr>
          <p:nvPr>
            <p:ph type="sldNum" sz="quarter" idx="12"/>
          </p:nvPr>
        </p:nvSpPr>
        <p:spPr/>
        <p:txBody>
          <a:bodyPr/>
          <a:lstStyle/>
          <a:p>
            <a:fld id="{C0635A5F-DDA7-F445-961E-0DDE6710064B}" type="slidenum">
              <a:rPr lang="en-US" smtClean="0"/>
              <a:t>2</a:t>
            </a:fld>
            <a:endParaRPr lang="en-US"/>
          </a:p>
        </p:txBody>
      </p:sp>
    </p:spTree>
    <p:extLst>
      <p:ext uri="{BB962C8B-B14F-4D97-AF65-F5344CB8AC3E}">
        <p14:creationId xmlns:p14="http://schemas.microsoft.com/office/powerpoint/2010/main" val="11759735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D01E3-71F3-0B48-97E9-55B43BEDCB28}"/>
              </a:ext>
            </a:extLst>
          </p:cNvPr>
          <p:cNvSpPr>
            <a:spLocks noGrp="1"/>
          </p:cNvSpPr>
          <p:nvPr>
            <p:ph type="title"/>
          </p:nvPr>
        </p:nvSpPr>
        <p:spPr/>
        <p:txBody>
          <a:bodyPr/>
          <a:lstStyle/>
          <a:p>
            <a:r>
              <a:rPr lang="en-US" dirty="0"/>
              <a:t>Point of Use and Bottle Fillers – Northwestern University</a:t>
            </a:r>
          </a:p>
        </p:txBody>
      </p:sp>
      <p:sp>
        <p:nvSpPr>
          <p:cNvPr id="3" name="Date Placeholder 2">
            <a:extLst>
              <a:ext uri="{FF2B5EF4-FFF2-40B4-BE49-F238E27FC236}">
                <a16:creationId xmlns:a16="http://schemas.microsoft.com/office/drawing/2014/main" id="{E9DBC38F-9CAB-144D-9B67-E3FC650CF1D4}"/>
              </a:ext>
            </a:extLst>
          </p:cNvPr>
          <p:cNvSpPr>
            <a:spLocks noGrp="1"/>
          </p:cNvSpPr>
          <p:nvPr>
            <p:ph type="dt" sz="half" idx="10"/>
          </p:nvPr>
        </p:nvSpPr>
        <p:spPr/>
        <p:txBody>
          <a:bodyPr/>
          <a:lstStyle/>
          <a:p>
            <a:fld id="{0E6E3676-6167-BE4D-A053-8B0EE69E1FBA}" type="datetime1">
              <a:rPr lang="en-US" smtClean="0"/>
              <a:t>8/27/20</a:t>
            </a:fld>
            <a:endParaRPr lang="en-US"/>
          </a:p>
        </p:txBody>
      </p:sp>
      <p:sp>
        <p:nvSpPr>
          <p:cNvPr id="4" name="Footer Placeholder 3">
            <a:extLst>
              <a:ext uri="{FF2B5EF4-FFF2-40B4-BE49-F238E27FC236}">
                <a16:creationId xmlns:a16="http://schemas.microsoft.com/office/drawing/2014/main" id="{C3994670-83F5-0E4D-92B4-1609C88632D4}"/>
              </a:ext>
            </a:extLst>
          </p:cNvPr>
          <p:cNvSpPr>
            <a:spLocks noGrp="1"/>
          </p:cNvSpPr>
          <p:nvPr>
            <p:ph type="ftr" sz="quarter" idx="11"/>
          </p:nvPr>
        </p:nvSpPr>
        <p:spPr/>
        <p:txBody>
          <a:bodyPr/>
          <a:lstStyle/>
          <a:p>
            <a:r>
              <a:rPr lang="en-US">
                <a:solidFill>
                  <a:schemeClr val="tx2"/>
                </a:solidFill>
              </a:rPr>
              <a:t>The clear choice for water purification anywhere on Earth. </a:t>
            </a:r>
            <a:endParaRPr lang="en-US" dirty="0">
              <a:solidFill>
                <a:schemeClr val="tx2"/>
              </a:solidFill>
            </a:endParaRPr>
          </a:p>
        </p:txBody>
      </p:sp>
      <p:sp>
        <p:nvSpPr>
          <p:cNvPr id="5" name="Slide Number Placeholder 4">
            <a:extLst>
              <a:ext uri="{FF2B5EF4-FFF2-40B4-BE49-F238E27FC236}">
                <a16:creationId xmlns:a16="http://schemas.microsoft.com/office/drawing/2014/main" id="{D35EDD80-1BE6-DF4A-BAB8-33455B1828E0}"/>
              </a:ext>
            </a:extLst>
          </p:cNvPr>
          <p:cNvSpPr>
            <a:spLocks noGrp="1"/>
          </p:cNvSpPr>
          <p:nvPr>
            <p:ph type="sldNum" sz="quarter" idx="12"/>
          </p:nvPr>
        </p:nvSpPr>
        <p:spPr/>
        <p:txBody>
          <a:bodyPr/>
          <a:lstStyle/>
          <a:p>
            <a:fld id="{C0635A5F-DDA7-F445-961E-0DDE6710064B}" type="slidenum">
              <a:rPr lang="en-US" smtClean="0"/>
              <a:t>20</a:t>
            </a:fld>
            <a:endParaRPr lang="en-US"/>
          </a:p>
        </p:txBody>
      </p:sp>
      <p:sp>
        <p:nvSpPr>
          <p:cNvPr id="6" name="Rectangle 5">
            <a:extLst>
              <a:ext uri="{FF2B5EF4-FFF2-40B4-BE49-F238E27FC236}">
                <a16:creationId xmlns:a16="http://schemas.microsoft.com/office/drawing/2014/main" id="{953FCC37-3895-9247-B6EF-CCE1E775BFCA}"/>
              </a:ext>
            </a:extLst>
          </p:cNvPr>
          <p:cNvSpPr/>
          <p:nvPr/>
        </p:nvSpPr>
        <p:spPr>
          <a:xfrm>
            <a:off x="381000" y="1408291"/>
            <a:ext cx="8382000" cy="4524315"/>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Alternative Solutions:  </a:t>
            </a:r>
          </a:p>
          <a:p>
            <a:r>
              <a:rPr lang="en-US" dirty="0">
                <a:latin typeface="Calibri" panose="020F0502020204030204" pitchFamily="34" charset="0"/>
                <a:ea typeface="Calibri" panose="020F0502020204030204" pitchFamily="34" charset="0"/>
                <a:cs typeface="Times New Roman" panose="02020603050405020304" pitchFamily="18" charset="0"/>
              </a:rPr>
              <a:t> </a:t>
            </a:r>
          </a:p>
          <a:p>
            <a:r>
              <a:rPr lang="en-US" dirty="0">
                <a:latin typeface="Calibri" panose="020F0502020204030204" pitchFamily="34" charset="0"/>
                <a:ea typeface="Calibri" panose="020F0502020204030204" pitchFamily="34" charset="0"/>
                <a:cs typeface="Times New Roman" panose="02020603050405020304" pitchFamily="18" charset="0"/>
              </a:rPr>
              <a:t>When a drinking fountain system is found to be contaminated it must be remediated.  This typically entails a process whereby:</a:t>
            </a:r>
          </a:p>
          <a:p>
            <a:r>
              <a:rPr lang="en-US" dirty="0">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itchFamily="2"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 carbon filter is removed from the system, </a:t>
            </a:r>
          </a:p>
          <a:p>
            <a:pPr marL="342900" marR="0" lvl="0" indent="-342900">
              <a:spcBef>
                <a:spcPts val="0"/>
              </a:spcBef>
              <a:spcAft>
                <a:spcPts val="0"/>
              </a:spcAft>
              <a:buFont typeface="Symbol" pitchFamily="2"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A “blank” filter is placed into the system</a:t>
            </a:r>
          </a:p>
          <a:p>
            <a:pPr marL="342900" marR="0" lvl="0" indent="-342900">
              <a:spcBef>
                <a:spcPts val="0"/>
              </a:spcBef>
              <a:spcAft>
                <a:spcPts val="0"/>
              </a:spcAft>
              <a:buFont typeface="Symbol" pitchFamily="2"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 fountain is flushed with chlorinated potable water for a minimum of 4 hours</a:t>
            </a:r>
          </a:p>
          <a:p>
            <a:pPr marL="342900" marR="0" lvl="0" indent="-342900">
              <a:spcBef>
                <a:spcPts val="0"/>
              </a:spcBef>
              <a:spcAft>
                <a:spcPts val="0"/>
              </a:spcAft>
              <a:buFont typeface="Symbol" pitchFamily="2"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 system is put back into service </a:t>
            </a:r>
          </a:p>
          <a:p>
            <a:pPr marL="342900" marR="0" lvl="0" indent="-342900">
              <a:spcBef>
                <a:spcPts val="0"/>
              </a:spcBef>
              <a:spcAft>
                <a:spcPts val="0"/>
              </a:spcAft>
              <a:buFont typeface="Symbol" pitchFamily="2"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 system is tested to insure that the bacteria levels are below standards. </a:t>
            </a:r>
          </a:p>
          <a:p>
            <a:r>
              <a:rPr lang="en-US" dirty="0">
                <a:latin typeface="Calibri" panose="020F0502020204030204" pitchFamily="34" charset="0"/>
                <a:ea typeface="Calibri" panose="020F0502020204030204" pitchFamily="34" charset="0"/>
                <a:cs typeface="Times New Roman" panose="02020603050405020304" pitchFamily="18" charset="0"/>
              </a:rPr>
              <a:t> </a:t>
            </a:r>
          </a:p>
          <a:p>
            <a:r>
              <a:rPr lang="en-US" dirty="0">
                <a:latin typeface="Calibri" panose="020F0502020204030204" pitchFamily="34" charset="0"/>
                <a:ea typeface="Calibri" panose="020F0502020204030204" pitchFamily="34" charset="0"/>
                <a:cs typeface="Times New Roman" panose="02020603050405020304" pitchFamily="18" charset="0"/>
              </a:rPr>
              <a:t>This was done on multiple systems, however, we quickly discovered that the systems were recolonized due to a variety of factors including:</a:t>
            </a:r>
          </a:p>
          <a:p>
            <a:r>
              <a:rPr lang="en-US" dirty="0">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itchFamily="2"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Low usage to unit (low water turnover)</a:t>
            </a:r>
          </a:p>
          <a:p>
            <a:pPr marL="342900" marR="0" lvl="0" indent="-342900">
              <a:spcBef>
                <a:spcPts val="0"/>
              </a:spcBef>
              <a:spcAft>
                <a:spcPts val="0"/>
              </a:spcAft>
              <a:buFont typeface="Symbol" pitchFamily="2"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Higher levels of incoming bacteria</a:t>
            </a:r>
          </a:p>
        </p:txBody>
      </p:sp>
    </p:spTree>
    <p:extLst>
      <p:ext uri="{BB962C8B-B14F-4D97-AF65-F5344CB8AC3E}">
        <p14:creationId xmlns:p14="http://schemas.microsoft.com/office/powerpoint/2010/main" val="53658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D01E3-71F3-0B48-97E9-55B43BEDCB28}"/>
              </a:ext>
            </a:extLst>
          </p:cNvPr>
          <p:cNvSpPr>
            <a:spLocks noGrp="1"/>
          </p:cNvSpPr>
          <p:nvPr>
            <p:ph type="title"/>
          </p:nvPr>
        </p:nvSpPr>
        <p:spPr/>
        <p:txBody>
          <a:bodyPr/>
          <a:lstStyle/>
          <a:p>
            <a:r>
              <a:rPr lang="en-US" dirty="0"/>
              <a:t>Point of Use and Bottle Fillers – Elkay Replacement Filters</a:t>
            </a:r>
          </a:p>
        </p:txBody>
      </p:sp>
      <p:sp>
        <p:nvSpPr>
          <p:cNvPr id="3" name="Date Placeholder 2">
            <a:extLst>
              <a:ext uri="{FF2B5EF4-FFF2-40B4-BE49-F238E27FC236}">
                <a16:creationId xmlns:a16="http://schemas.microsoft.com/office/drawing/2014/main" id="{E9DBC38F-9CAB-144D-9B67-E3FC650CF1D4}"/>
              </a:ext>
            </a:extLst>
          </p:cNvPr>
          <p:cNvSpPr>
            <a:spLocks noGrp="1"/>
          </p:cNvSpPr>
          <p:nvPr>
            <p:ph type="dt" sz="half" idx="10"/>
          </p:nvPr>
        </p:nvSpPr>
        <p:spPr/>
        <p:txBody>
          <a:bodyPr/>
          <a:lstStyle/>
          <a:p>
            <a:fld id="{0E6E3676-6167-BE4D-A053-8B0EE69E1FBA}" type="datetime1">
              <a:rPr lang="en-US" smtClean="0"/>
              <a:t>8/27/20</a:t>
            </a:fld>
            <a:endParaRPr lang="en-US"/>
          </a:p>
        </p:txBody>
      </p:sp>
      <p:sp>
        <p:nvSpPr>
          <p:cNvPr id="4" name="Footer Placeholder 3">
            <a:extLst>
              <a:ext uri="{FF2B5EF4-FFF2-40B4-BE49-F238E27FC236}">
                <a16:creationId xmlns:a16="http://schemas.microsoft.com/office/drawing/2014/main" id="{C3994670-83F5-0E4D-92B4-1609C88632D4}"/>
              </a:ext>
            </a:extLst>
          </p:cNvPr>
          <p:cNvSpPr>
            <a:spLocks noGrp="1"/>
          </p:cNvSpPr>
          <p:nvPr>
            <p:ph type="ftr" sz="quarter" idx="11"/>
          </p:nvPr>
        </p:nvSpPr>
        <p:spPr/>
        <p:txBody>
          <a:bodyPr/>
          <a:lstStyle/>
          <a:p>
            <a:r>
              <a:rPr lang="en-US">
                <a:solidFill>
                  <a:schemeClr val="tx2"/>
                </a:solidFill>
              </a:rPr>
              <a:t>The clear choice for water purification anywhere on Earth. </a:t>
            </a:r>
            <a:endParaRPr lang="en-US" dirty="0">
              <a:solidFill>
                <a:schemeClr val="tx2"/>
              </a:solidFill>
            </a:endParaRPr>
          </a:p>
        </p:txBody>
      </p:sp>
      <p:sp>
        <p:nvSpPr>
          <p:cNvPr id="5" name="Slide Number Placeholder 4">
            <a:extLst>
              <a:ext uri="{FF2B5EF4-FFF2-40B4-BE49-F238E27FC236}">
                <a16:creationId xmlns:a16="http://schemas.microsoft.com/office/drawing/2014/main" id="{D35EDD80-1BE6-DF4A-BAB8-33455B1828E0}"/>
              </a:ext>
            </a:extLst>
          </p:cNvPr>
          <p:cNvSpPr>
            <a:spLocks noGrp="1"/>
          </p:cNvSpPr>
          <p:nvPr>
            <p:ph type="sldNum" sz="quarter" idx="12"/>
          </p:nvPr>
        </p:nvSpPr>
        <p:spPr/>
        <p:txBody>
          <a:bodyPr/>
          <a:lstStyle/>
          <a:p>
            <a:fld id="{C0635A5F-DDA7-F445-961E-0DDE6710064B}" type="slidenum">
              <a:rPr lang="en-US" smtClean="0"/>
              <a:t>21</a:t>
            </a:fld>
            <a:endParaRPr lang="en-US"/>
          </a:p>
        </p:txBody>
      </p:sp>
      <p:pic>
        <p:nvPicPr>
          <p:cNvPr id="9" name="Picture 8">
            <a:extLst>
              <a:ext uri="{FF2B5EF4-FFF2-40B4-BE49-F238E27FC236}">
                <a16:creationId xmlns:a16="http://schemas.microsoft.com/office/drawing/2014/main" id="{04223475-F04C-7844-9D26-88819F54F2AF}"/>
              </a:ext>
            </a:extLst>
          </p:cNvPr>
          <p:cNvPicPr>
            <a:picLocks noChangeAspect="1"/>
          </p:cNvPicPr>
          <p:nvPr/>
        </p:nvPicPr>
        <p:blipFill>
          <a:blip r:embed="rId2"/>
          <a:stretch>
            <a:fillRect/>
          </a:stretch>
        </p:blipFill>
        <p:spPr>
          <a:xfrm>
            <a:off x="5244589" y="1572820"/>
            <a:ext cx="3303111" cy="4577644"/>
          </a:xfrm>
          <a:prstGeom prst="rect">
            <a:avLst/>
          </a:prstGeom>
        </p:spPr>
      </p:pic>
      <p:cxnSp>
        <p:nvCxnSpPr>
          <p:cNvPr id="11" name="Straight Arrow Connector 10">
            <a:extLst>
              <a:ext uri="{FF2B5EF4-FFF2-40B4-BE49-F238E27FC236}">
                <a16:creationId xmlns:a16="http://schemas.microsoft.com/office/drawing/2014/main" id="{7C16317C-9424-004C-8419-367728B6C12D}"/>
              </a:ext>
            </a:extLst>
          </p:cNvPr>
          <p:cNvCxnSpPr>
            <a:cxnSpLocks/>
          </p:cNvCxnSpPr>
          <p:nvPr/>
        </p:nvCxnSpPr>
        <p:spPr>
          <a:xfrm>
            <a:off x="3202789" y="3736622"/>
            <a:ext cx="3062544" cy="858798"/>
          </a:xfrm>
          <a:prstGeom prst="straightConnector1">
            <a:avLst/>
          </a:prstGeom>
          <a:ln w="127000">
            <a:tailEnd type="triangle"/>
          </a:ln>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C9BAB08D-0A4A-B24B-9495-7416B538CE3E}"/>
              </a:ext>
            </a:extLst>
          </p:cNvPr>
          <p:cNvPicPr>
            <a:picLocks noChangeAspect="1"/>
          </p:cNvPicPr>
          <p:nvPr/>
        </p:nvPicPr>
        <p:blipFill>
          <a:blip r:embed="rId3"/>
          <a:stretch>
            <a:fillRect/>
          </a:stretch>
        </p:blipFill>
        <p:spPr>
          <a:xfrm>
            <a:off x="457200" y="1572820"/>
            <a:ext cx="2641600" cy="3949700"/>
          </a:xfrm>
          <a:prstGeom prst="rect">
            <a:avLst/>
          </a:prstGeom>
        </p:spPr>
      </p:pic>
    </p:spTree>
    <p:extLst>
      <p:ext uri="{BB962C8B-B14F-4D97-AF65-F5344CB8AC3E}">
        <p14:creationId xmlns:p14="http://schemas.microsoft.com/office/powerpoint/2010/main" val="2060670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2398F-8F18-804A-9ADF-2256E4A2FA14}"/>
              </a:ext>
            </a:extLst>
          </p:cNvPr>
          <p:cNvSpPr>
            <a:spLocks noGrp="1"/>
          </p:cNvSpPr>
          <p:nvPr>
            <p:ph type="title"/>
          </p:nvPr>
        </p:nvSpPr>
        <p:spPr/>
        <p:txBody>
          <a:bodyPr/>
          <a:lstStyle/>
          <a:p>
            <a:r>
              <a:rPr lang="en-US" dirty="0"/>
              <a:t>Point of Use and Bottle Fillers – Murdock Bottle Fillers</a:t>
            </a:r>
          </a:p>
        </p:txBody>
      </p:sp>
      <p:sp>
        <p:nvSpPr>
          <p:cNvPr id="3" name="Date Placeholder 2">
            <a:extLst>
              <a:ext uri="{FF2B5EF4-FFF2-40B4-BE49-F238E27FC236}">
                <a16:creationId xmlns:a16="http://schemas.microsoft.com/office/drawing/2014/main" id="{06DA20EE-59A4-5441-8263-5705DDA4D6C2}"/>
              </a:ext>
            </a:extLst>
          </p:cNvPr>
          <p:cNvSpPr>
            <a:spLocks noGrp="1"/>
          </p:cNvSpPr>
          <p:nvPr>
            <p:ph type="dt" sz="half" idx="10"/>
          </p:nvPr>
        </p:nvSpPr>
        <p:spPr/>
        <p:txBody>
          <a:bodyPr/>
          <a:lstStyle/>
          <a:p>
            <a:fld id="{0E6E3676-6167-BE4D-A053-8B0EE69E1FBA}" type="datetime1">
              <a:rPr lang="en-US" smtClean="0"/>
              <a:t>8/27/20</a:t>
            </a:fld>
            <a:endParaRPr lang="en-US"/>
          </a:p>
        </p:txBody>
      </p:sp>
      <p:sp>
        <p:nvSpPr>
          <p:cNvPr id="4" name="Footer Placeholder 3">
            <a:extLst>
              <a:ext uri="{FF2B5EF4-FFF2-40B4-BE49-F238E27FC236}">
                <a16:creationId xmlns:a16="http://schemas.microsoft.com/office/drawing/2014/main" id="{8AE3B112-B968-8341-BB4A-B39B81CFA195}"/>
              </a:ext>
            </a:extLst>
          </p:cNvPr>
          <p:cNvSpPr>
            <a:spLocks noGrp="1"/>
          </p:cNvSpPr>
          <p:nvPr>
            <p:ph type="ftr" sz="quarter" idx="11"/>
          </p:nvPr>
        </p:nvSpPr>
        <p:spPr/>
        <p:txBody>
          <a:bodyPr/>
          <a:lstStyle/>
          <a:p>
            <a:r>
              <a:rPr lang="en-US">
                <a:solidFill>
                  <a:schemeClr val="tx2"/>
                </a:solidFill>
              </a:rPr>
              <a:t>The clear choice for water purification anywhere on Earth. </a:t>
            </a:r>
            <a:endParaRPr lang="en-US" dirty="0">
              <a:solidFill>
                <a:schemeClr val="tx2"/>
              </a:solidFill>
            </a:endParaRPr>
          </a:p>
        </p:txBody>
      </p:sp>
      <p:sp>
        <p:nvSpPr>
          <p:cNvPr id="5" name="Slide Number Placeholder 4">
            <a:extLst>
              <a:ext uri="{FF2B5EF4-FFF2-40B4-BE49-F238E27FC236}">
                <a16:creationId xmlns:a16="http://schemas.microsoft.com/office/drawing/2014/main" id="{9BFCC099-8FDF-074A-811E-7CA664AB1318}"/>
              </a:ext>
            </a:extLst>
          </p:cNvPr>
          <p:cNvSpPr>
            <a:spLocks noGrp="1"/>
          </p:cNvSpPr>
          <p:nvPr>
            <p:ph type="sldNum" sz="quarter" idx="12"/>
          </p:nvPr>
        </p:nvSpPr>
        <p:spPr/>
        <p:txBody>
          <a:bodyPr/>
          <a:lstStyle/>
          <a:p>
            <a:fld id="{C0635A5F-DDA7-F445-961E-0DDE6710064B}" type="slidenum">
              <a:rPr lang="en-US" smtClean="0"/>
              <a:t>22</a:t>
            </a:fld>
            <a:endParaRPr lang="en-US"/>
          </a:p>
        </p:txBody>
      </p:sp>
      <p:pic>
        <p:nvPicPr>
          <p:cNvPr id="6" name="Picture 5">
            <a:extLst>
              <a:ext uri="{FF2B5EF4-FFF2-40B4-BE49-F238E27FC236}">
                <a16:creationId xmlns:a16="http://schemas.microsoft.com/office/drawing/2014/main" id="{D96E9990-C550-B04C-B805-730A6FA5C921}"/>
              </a:ext>
            </a:extLst>
          </p:cNvPr>
          <p:cNvPicPr>
            <a:picLocks noChangeAspect="1"/>
          </p:cNvPicPr>
          <p:nvPr/>
        </p:nvPicPr>
        <p:blipFill>
          <a:blip r:embed="rId2"/>
          <a:stretch>
            <a:fillRect/>
          </a:stretch>
        </p:blipFill>
        <p:spPr>
          <a:xfrm>
            <a:off x="6057271" y="1797377"/>
            <a:ext cx="2771419" cy="3927171"/>
          </a:xfrm>
          <a:prstGeom prst="rect">
            <a:avLst/>
          </a:prstGeom>
        </p:spPr>
      </p:pic>
      <p:sp>
        <p:nvSpPr>
          <p:cNvPr id="7" name="TextBox 6">
            <a:extLst>
              <a:ext uri="{FF2B5EF4-FFF2-40B4-BE49-F238E27FC236}">
                <a16:creationId xmlns:a16="http://schemas.microsoft.com/office/drawing/2014/main" id="{FEE69573-766A-184E-B06C-BC3BFA4E508B}"/>
              </a:ext>
            </a:extLst>
          </p:cNvPr>
          <p:cNvSpPr txBox="1"/>
          <p:nvPr/>
        </p:nvSpPr>
        <p:spPr>
          <a:xfrm>
            <a:off x="3134615" y="1990310"/>
            <a:ext cx="2922656"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t>NSF 53</a:t>
            </a:r>
          </a:p>
          <a:p>
            <a:pPr marL="285750" indent="-285750">
              <a:buFont typeface="Arial" panose="020B0604020202020204" pitchFamily="34" charset="0"/>
              <a:buChar char="•"/>
            </a:pPr>
            <a:r>
              <a:rPr lang="en-US" sz="2800" dirty="0"/>
              <a:t>NSF 42</a:t>
            </a:r>
          </a:p>
          <a:p>
            <a:pPr marL="285750" indent="-285750">
              <a:buFont typeface="Arial" panose="020B0604020202020204" pitchFamily="34" charset="0"/>
              <a:buChar char="•"/>
            </a:pPr>
            <a:r>
              <a:rPr lang="en-US" sz="2800" dirty="0"/>
              <a:t>NSF 61</a:t>
            </a:r>
          </a:p>
          <a:p>
            <a:pPr marL="285750" indent="-285750">
              <a:buFont typeface="Arial" panose="020B0604020202020204" pitchFamily="34" charset="0"/>
              <a:buChar char="•"/>
            </a:pPr>
            <a:r>
              <a:rPr lang="en-US" sz="2800" dirty="0"/>
              <a:t>ADA Compliant</a:t>
            </a:r>
          </a:p>
        </p:txBody>
      </p:sp>
      <p:pic>
        <p:nvPicPr>
          <p:cNvPr id="12" name="Picture 11">
            <a:extLst>
              <a:ext uri="{FF2B5EF4-FFF2-40B4-BE49-F238E27FC236}">
                <a16:creationId xmlns:a16="http://schemas.microsoft.com/office/drawing/2014/main" id="{AFFE5DF7-BB50-2E4D-A31C-8F4EEE55C6FF}"/>
              </a:ext>
            </a:extLst>
          </p:cNvPr>
          <p:cNvPicPr>
            <a:picLocks noChangeAspect="1"/>
          </p:cNvPicPr>
          <p:nvPr/>
        </p:nvPicPr>
        <p:blipFill>
          <a:blip r:embed="rId3"/>
          <a:stretch>
            <a:fillRect/>
          </a:stretch>
        </p:blipFill>
        <p:spPr>
          <a:xfrm>
            <a:off x="457200" y="1672810"/>
            <a:ext cx="2525759" cy="4051738"/>
          </a:xfrm>
          <a:prstGeom prst="rect">
            <a:avLst/>
          </a:prstGeom>
        </p:spPr>
      </p:pic>
      <p:pic>
        <p:nvPicPr>
          <p:cNvPr id="8" name="Picture 7">
            <a:extLst>
              <a:ext uri="{FF2B5EF4-FFF2-40B4-BE49-F238E27FC236}">
                <a16:creationId xmlns:a16="http://schemas.microsoft.com/office/drawing/2014/main" id="{48CB2D58-084D-1442-BD86-315D0DC3EAE1}"/>
              </a:ext>
            </a:extLst>
          </p:cNvPr>
          <p:cNvPicPr>
            <a:picLocks noChangeAspect="1"/>
          </p:cNvPicPr>
          <p:nvPr/>
        </p:nvPicPr>
        <p:blipFill>
          <a:blip r:embed="rId4"/>
          <a:stretch>
            <a:fillRect/>
          </a:stretch>
        </p:blipFill>
        <p:spPr>
          <a:xfrm>
            <a:off x="3192422" y="3806192"/>
            <a:ext cx="2530646" cy="2601310"/>
          </a:xfrm>
          <a:prstGeom prst="rect">
            <a:avLst/>
          </a:prstGeom>
        </p:spPr>
      </p:pic>
    </p:spTree>
    <p:extLst>
      <p:ext uri="{BB962C8B-B14F-4D97-AF65-F5344CB8AC3E}">
        <p14:creationId xmlns:p14="http://schemas.microsoft.com/office/powerpoint/2010/main" val="7295678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2398F-8F18-804A-9ADF-2256E4A2FA14}"/>
              </a:ext>
            </a:extLst>
          </p:cNvPr>
          <p:cNvSpPr>
            <a:spLocks noGrp="1"/>
          </p:cNvSpPr>
          <p:nvPr>
            <p:ph type="title"/>
          </p:nvPr>
        </p:nvSpPr>
        <p:spPr/>
        <p:txBody>
          <a:bodyPr/>
          <a:lstStyle/>
          <a:p>
            <a:r>
              <a:rPr lang="en-US" dirty="0"/>
              <a:t>AND... Fully Customizable</a:t>
            </a:r>
          </a:p>
        </p:txBody>
      </p:sp>
      <p:sp>
        <p:nvSpPr>
          <p:cNvPr id="3" name="Date Placeholder 2">
            <a:extLst>
              <a:ext uri="{FF2B5EF4-FFF2-40B4-BE49-F238E27FC236}">
                <a16:creationId xmlns:a16="http://schemas.microsoft.com/office/drawing/2014/main" id="{06DA20EE-59A4-5441-8263-5705DDA4D6C2}"/>
              </a:ext>
            </a:extLst>
          </p:cNvPr>
          <p:cNvSpPr>
            <a:spLocks noGrp="1"/>
          </p:cNvSpPr>
          <p:nvPr>
            <p:ph type="dt" sz="half" idx="10"/>
          </p:nvPr>
        </p:nvSpPr>
        <p:spPr/>
        <p:txBody>
          <a:bodyPr/>
          <a:lstStyle/>
          <a:p>
            <a:fld id="{0E6E3676-6167-BE4D-A053-8B0EE69E1FBA}" type="datetime1">
              <a:rPr lang="en-US" smtClean="0"/>
              <a:t>8/27/20</a:t>
            </a:fld>
            <a:endParaRPr lang="en-US"/>
          </a:p>
        </p:txBody>
      </p:sp>
      <p:sp>
        <p:nvSpPr>
          <p:cNvPr id="4" name="Footer Placeholder 3">
            <a:extLst>
              <a:ext uri="{FF2B5EF4-FFF2-40B4-BE49-F238E27FC236}">
                <a16:creationId xmlns:a16="http://schemas.microsoft.com/office/drawing/2014/main" id="{8AE3B112-B968-8341-BB4A-B39B81CFA195}"/>
              </a:ext>
            </a:extLst>
          </p:cNvPr>
          <p:cNvSpPr>
            <a:spLocks noGrp="1"/>
          </p:cNvSpPr>
          <p:nvPr>
            <p:ph type="ftr" sz="quarter" idx="11"/>
          </p:nvPr>
        </p:nvSpPr>
        <p:spPr/>
        <p:txBody>
          <a:bodyPr/>
          <a:lstStyle/>
          <a:p>
            <a:r>
              <a:rPr lang="en-US">
                <a:solidFill>
                  <a:schemeClr val="tx2"/>
                </a:solidFill>
              </a:rPr>
              <a:t>The clear choice for water purification anywhere on Earth. </a:t>
            </a:r>
            <a:endParaRPr lang="en-US" dirty="0">
              <a:solidFill>
                <a:schemeClr val="tx2"/>
              </a:solidFill>
            </a:endParaRPr>
          </a:p>
        </p:txBody>
      </p:sp>
      <p:sp>
        <p:nvSpPr>
          <p:cNvPr id="5" name="Slide Number Placeholder 4">
            <a:extLst>
              <a:ext uri="{FF2B5EF4-FFF2-40B4-BE49-F238E27FC236}">
                <a16:creationId xmlns:a16="http://schemas.microsoft.com/office/drawing/2014/main" id="{9BFCC099-8FDF-074A-811E-7CA664AB1318}"/>
              </a:ext>
            </a:extLst>
          </p:cNvPr>
          <p:cNvSpPr>
            <a:spLocks noGrp="1"/>
          </p:cNvSpPr>
          <p:nvPr>
            <p:ph type="sldNum" sz="quarter" idx="12"/>
          </p:nvPr>
        </p:nvSpPr>
        <p:spPr/>
        <p:txBody>
          <a:bodyPr/>
          <a:lstStyle/>
          <a:p>
            <a:fld id="{C0635A5F-DDA7-F445-961E-0DDE6710064B}" type="slidenum">
              <a:rPr lang="en-US" smtClean="0"/>
              <a:t>23</a:t>
            </a:fld>
            <a:endParaRPr lang="en-US"/>
          </a:p>
        </p:txBody>
      </p:sp>
      <p:pic>
        <p:nvPicPr>
          <p:cNvPr id="9" name="Picture 8">
            <a:extLst>
              <a:ext uri="{FF2B5EF4-FFF2-40B4-BE49-F238E27FC236}">
                <a16:creationId xmlns:a16="http://schemas.microsoft.com/office/drawing/2014/main" id="{FB8A9B91-169B-F140-9E68-3D7F164A783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942" b="1472"/>
          <a:stretch/>
        </p:blipFill>
        <p:spPr>
          <a:xfrm>
            <a:off x="457200" y="1508324"/>
            <a:ext cx="3428124" cy="4909836"/>
          </a:xfrm>
          <a:prstGeom prst="rect">
            <a:avLst/>
          </a:prstGeom>
        </p:spPr>
      </p:pic>
      <p:pic>
        <p:nvPicPr>
          <p:cNvPr id="6" name="Picture 5">
            <a:extLst>
              <a:ext uri="{FF2B5EF4-FFF2-40B4-BE49-F238E27FC236}">
                <a16:creationId xmlns:a16="http://schemas.microsoft.com/office/drawing/2014/main" id="{08F58A46-39C3-3B40-8225-B2B2D4FA20CA}"/>
              </a:ext>
            </a:extLst>
          </p:cNvPr>
          <p:cNvPicPr>
            <a:picLocks noChangeAspect="1"/>
          </p:cNvPicPr>
          <p:nvPr/>
        </p:nvPicPr>
        <p:blipFill>
          <a:blip r:embed="rId3"/>
          <a:stretch>
            <a:fillRect/>
          </a:stretch>
        </p:blipFill>
        <p:spPr>
          <a:xfrm>
            <a:off x="4982818" y="1508324"/>
            <a:ext cx="2860487" cy="4909836"/>
          </a:xfrm>
          <a:prstGeom prst="rect">
            <a:avLst/>
          </a:prstGeom>
        </p:spPr>
      </p:pic>
    </p:spTree>
    <p:extLst>
      <p:ext uri="{BB962C8B-B14F-4D97-AF65-F5344CB8AC3E}">
        <p14:creationId xmlns:p14="http://schemas.microsoft.com/office/powerpoint/2010/main" val="3426930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2398F-8F18-804A-9ADF-2256E4A2FA14}"/>
              </a:ext>
            </a:extLst>
          </p:cNvPr>
          <p:cNvSpPr>
            <a:spLocks noGrp="1"/>
          </p:cNvSpPr>
          <p:nvPr>
            <p:ph type="title"/>
          </p:nvPr>
        </p:nvSpPr>
        <p:spPr/>
        <p:txBody>
          <a:bodyPr/>
          <a:lstStyle/>
          <a:p>
            <a:r>
              <a:rPr lang="en-US" dirty="0"/>
              <a:t>AND... Fully Customizable</a:t>
            </a:r>
          </a:p>
        </p:txBody>
      </p:sp>
      <p:sp>
        <p:nvSpPr>
          <p:cNvPr id="3" name="Date Placeholder 2">
            <a:extLst>
              <a:ext uri="{FF2B5EF4-FFF2-40B4-BE49-F238E27FC236}">
                <a16:creationId xmlns:a16="http://schemas.microsoft.com/office/drawing/2014/main" id="{06DA20EE-59A4-5441-8263-5705DDA4D6C2}"/>
              </a:ext>
            </a:extLst>
          </p:cNvPr>
          <p:cNvSpPr>
            <a:spLocks noGrp="1"/>
          </p:cNvSpPr>
          <p:nvPr>
            <p:ph type="dt" sz="half" idx="10"/>
          </p:nvPr>
        </p:nvSpPr>
        <p:spPr/>
        <p:txBody>
          <a:bodyPr/>
          <a:lstStyle/>
          <a:p>
            <a:fld id="{0E6E3676-6167-BE4D-A053-8B0EE69E1FBA}" type="datetime1">
              <a:rPr lang="en-US" smtClean="0"/>
              <a:t>8/27/20</a:t>
            </a:fld>
            <a:endParaRPr lang="en-US"/>
          </a:p>
        </p:txBody>
      </p:sp>
      <p:sp>
        <p:nvSpPr>
          <p:cNvPr id="4" name="Footer Placeholder 3">
            <a:extLst>
              <a:ext uri="{FF2B5EF4-FFF2-40B4-BE49-F238E27FC236}">
                <a16:creationId xmlns:a16="http://schemas.microsoft.com/office/drawing/2014/main" id="{8AE3B112-B968-8341-BB4A-B39B81CFA195}"/>
              </a:ext>
            </a:extLst>
          </p:cNvPr>
          <p:cNvSpPr>
            <a:spLocks noGrp="1"/>
          </p:cNvSpPr>
          <p:nvPr>
            <p:ph type="ftr" sz="quarter" idx="11"/>
          </p:nvPr>
        </p:nvSpPr>
        <p:spPr/>
        <p:txBody>
          <a:bodyPr/>
          <a:lstStyle/>
          <a:p>
            <a:r>
              <a:rPr lang="en-US">
                <a:solidFill>
                  <a:schemeClr val="tx2"/>
                </a:solidFill>
              </a:rPr>
              <a:t>The clear choice for water purification anywhere on Earth. </a:t>
            </a:r>
            <a:endParaRPr lang="en-US" dirty="0">
              <a:solidFill>
                <a:schemeClr val="tx2"/>
              </a:solidFill>
            </a:endParaRPr>
          </a:p>
        </p:txBody>
      </p:sp>
      <p:sp>
        <p:nvSpPr>
          <p:cNvPr id="5" name="Slide Number Placeholder 4">
            <a:extLst>
              <a:ext uri="{FF2B5EF4-FFF2-40B4-BE49-F238E27FC236}">
                <a16:creationId xmlns:a16="http://schemas.microsoft.com/office/drawing/2014/main" id="{9BFCC099-8FDF-074A-811E-7CA664AB1318}"/>
              </a:ext>
            </a:extLst>
          </p:cNvPr>
          <p:cNvSpPr>
            <a:spLocks noGrp="1"/>
          </p:cNvSpPr>
          <p:nvPr>
            <p:ph type="sldNum" sz="quarter" idx="12"/>
          </p:nvPr>
        </p:nvSpPr>
        <p:spPr/>
        <p:txBody>
          <a:bodyPr/>
          <a:lstStyle/>
          <a:p>
            <a:fld id="{C0635A5F-DDA7-F445-961E-0DDE6710064B}" type="slidenum">
              <a:rPr lang="en-US" smtClean="0"/>
              <a:t>24</a:t>
            </a:fld>
            <a:endParaRPr lang="en-US"/>
          </a:p>
        </p:txBody>
      </p:sp>
      <p:pic>
        <p:nvPicPr>
          <p:cNvPr id="16" name="Picture 15">
            <a:extLst>
              <a:ext uri="{FF2B5EF4-FFF2-40B4-BE49-F238E27FC236}">
                <a16:creationId xmlns:a16="http://schemas.microsoft.com/office/drawing/2014/main" id="{7ED961B6-4F64-E742-A62D-83F24DC6E84D}"/>
              </a:ext>
            </a:extLst>
          </p:cNvPr>
          <p:cNvPicPr>
            <a:picLocks noChangeAspect="1"/>
          </p:cNvPicPr>
          <p:nvPr/>
        </p:nvPicPr>
        <p:blipFill>
          <a:blip r:embed="rId2"/>
          <a:stretch>
            <a:fillRect/>
          </a:stretch>
        </p:blipFill>
        <p:spPr>
          <a:xfrm>
            <a:off x="457200" y="1579908"/>
            <a:ext cx="1329898" cy="2120566"/>
          </a:xfrm>
          <a:prstGeom prst="rect">
            <a:avLst/>
          </a:prstGeom>
        </p:spPr>
      </p:pic>
      <p:pic>
        <p:nvPicPr>
          <p:cNvPr id="17" name="Picture 16">
            <a:extLst>
              <a:ext uri="{FF2B5EF4-FFF2-40B4-BE49-F238E27FC236}">
                <a16:creationId xmlns:a16="http://schemas.microsoft.com/office/drawing/2014/main" id="{7E11A46A-341F-C14B-A840-069108658D1F}"/>
              </a:ext>
            </a:extLst>
          </p:cNvPr>
          <p:cNvPicPr>
            <a:picLocks noChangeAspect="1"/>
          </p:cNvPicPr>
          <p:nvPr/>
        </p:nvPicPr>
        <p:blipFill>
          <a:blip r:embed="rId3"/>
          <a:stretch>
            <a:fillRect/>
          </a:stretch>
        </p:blipFill>
        <p:spPr>
          <a:xfrm>
            <a:off x="7145773" y="1612426"/>
            <a:ext cx="1357593" cy="2178391"/>
          </a:xfrm>
          <a:prstGeom prst="rect">
            <a:avLst/>
          </a:prstGeom>
        </p:spPr>
      </p:pic>
      <p:pic>
        <p:nvPicPr>
          <p:cNvPr id="18" name="Picture 17">
            <a:extLst>
              <a:ext uri="{FF2B5EF4-FFF2-40B4-BE49-F238E27FC236}">
                <a16:creationId xmlns:a16="http://schemas.microsoft.com/office/drawing/2014/main" id="{C6A398B3-5DAC-F24B-8BD2-CC0BE0BD4051}"/>
              </a:ext>
            </a:extLst>
          </p:cNvPr>
          <p:cNvPicPr>
            <a:picLocks noChangeAspect="1"/>
          </p:cNvPicPr>
          <p:nvPr/>
        </p:nvPicPr>
        <p:blipFill>
          <a:blip r:embed="rId4"/>
          <a:stretch>
            <a:fillRect/>
          </a:stretch>
        </p:blipFill>
        <p:spPr>
          <a:xfrm>
            <a:off x="413533" y="4102305"/>
            <a:ext cx="1373565" cy="2176912"/>
          </a:xfrm>
          <a:prstGeom prst="rect">
            <a:avLst/>
          </a:prstGeom>
        </p:spPr>
      </p:pic>
      <p:pic>
        <p:nvPicPr>
          <p:cNvPr id="19" name="Picture 18">
            <a:extLst>
              <a:ext uri="{FF2B5EF4-FFF2-40B4-BE49-F238E27FC236}">
                <a16:creationId xmlns:a16="http://schemas.microsoft.com/office/drawing/2014/main" id="{AA326447-1146-774F-BD52-A3832DD23C2A}"/>
              </a:ext>
            </a:extLst>
          </p:cNvPr>
          <p:cNvPicPr>
            <a:picLocks noChangeAspect="1"/>
          </p:cNvPicPr>
          <p:nvPr/>
        </p:nvPicPr>
        <p:blipFill>
          <a:blip r:embed="rId5"/>
          <a:stretch>
            <a:fillRect/>
          </a:stretch>
        </p:blipFill>
        <p:spPr>
          <a:xfrm>
            <a:off x="7145434" y="4102303"/>
            <a:ext cx="1369246" cy="2176913"/>
          </a:xfrm>
          <a:prstGeom prst="rect">
            <a:avLst/>
          </a:prstGeom>
        </p:spPr>
      </p:pic>
      <p:pic>
        <p:nvPicPr>
          <p:cNvPr id="6" name="Picture 5">
            <a:extLst>
              <a:ext uri="{FF2B5EF4-FFF2-40B4-BE49-F238E27FC236}">
                <a16:creationId xmlns:a16="http://schemas.microsoft.com/office/drawing/2014/main" id="{294B124C-8638-5244-8834-8F7947E0766E}"/>
              </a:ext>
            </a:extLst>
          </p:cNvPr>
          <p:cNvPicPr>
            <a:picLocks noChangeAspect="1"/>
          </p:cNvPicPr>
          <p:nvPr/>
        </p:nvPicPr>
        <p:blipFill>
          <a:blip r:embed="rId6"/>
          <a:stretch>
            <a:fillRect/>
          </a:stretch>
        </p:blipFill>
        <p:spPr>
          <a:xfrm>
            <a:off x="2360122" y="1579908"/>
            <a:ext cx="2009788" cy="3129162"/>
          </a:xfrm>
          <a:prstGeom prst="rect">
            <a:avLst/>
          </a:prstGeom>
        </p:spPr>
      </p:pic>
      <p:pic>
        <p:nvPicPr>
          <p:cNvPr id="7" name="Picture 6">
            <a:extLst>
              <a:ext uri="{FF2B5EF4-FFF2-40B4-BE49-F238E27FC236}">
                <a16:creationId xmlns:a16="http://schemas.microsoft.com/office/drawing/2014/main" id="{D20E13CA-7084-8547-86F3-3F31414CEB30}"/>
              </a:ext>
            </a:extLst>
          </p:cNvPr>
          <p:cNvPicPr>
            <a:picLocks noChangeAspect="1"/>
          </p:cNvPicPr>
          <p:nvPr/>
        </p:nvPicPr>
        <p:blipFill>
          <a:blip r:embed="rId7"/>
          <a:stretch>
            <a:fillRect/>
          </a:stretch>
        </p:blipFill>
        <p:spPr>
          <a:xfrm>
            <a:off x="4562622" y="3105640"/>
            <a:ext cx="2009788" cy="3173576"/>
          </a:xfrm>
          <a:prstGeom prst="rect">
            <a:avLst/>
          </a:prstGeom>
        </p:spPr>
      </p:pic>
    </p:spTree>
    <p:extLst>
      <p:ext uri="{BB962C8B-B14F-4D97-AF65-F5344CB8AC3E}">
        <p14:creationId xmlns:p14="http://schemas.microsoft.com/office/powerpoint/2010/main" val="3099353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4F999-851F-984B-B452-29D29CE0685A}"/>
              </a:ext>
            </a:extLst>
          </p:cNvPr>
          <p:cNvSpPr>
            <a:spLocks noGrp="1"/>
          </p:cNvSpPr>
          <p:nvPr>
            <p:ph type="title"/>
          </p:nvPr>
        </p:nvSpPr>
        <p:spPr/>
        <p:txBody>
          <a:bodyPr/>
          <a:lstStyle/>
          <a:p>
            <a:r>
              <a:rPr lang="en-US" dirty="0"/>
              <a:t>Marriott Global - Point of Use</a:t>
            </a:r>
          </a:p>
        </p:txBody>
      </p:sp>
      <p:sp>
        <p:nvSpPr>
          <p:cNvPr id="3" name="Date Placeholder 2">
            <a:extLst>
              <a:ext uri="{FF2B5EF4-FFF2-40B4-BE49-F238E27FC236}">
                <a16:creationId xmlns:a16="http://schemas.microsoft.com/office/drawing/2014/main" id="{6CD463D1-F32B-024C-9BB7-BD1BD3C68D85}"/>
              </a:ext>
            </a:extLst>
          </p:cNvPr>
          <p:cNvSpPr>
            <a:spLocks noGrp="1"/>
          </p:cNvSpPr>
          <p:nvPr>
            <p:ph type="dt" sz="half" idx="10"/>
          </p:nvPr>
        </p:nvSpPr>
        <p:spPr/>
        <p:txBody>
          <a:bodyPr/>
          <a:lstStyle/>
          <a:p>
            <a:fld id="{0E6E3676-6167-BE4D-A053-8B0EE69E1FBA}" type="datetime1">
              <a:rPr lang="en-US" smtClean="0"/>
              <a:t>8/27/20</a:t>
            </a:fld>
            <a:endParaRPr lang="en-US"/>
          </a:p>
        </p:txBody>
      </p:sp>
      <p:sp>
        <p:nvSpPr>
          <p:cNvPr id="4" name="Footer Placeholder 3">
            <a:extLst>
              <a:ext uri="{FF2B5EF4-FFF2-40B4-BE49-F238E27FC236}">
                <a16:creationId xmlns:a16="http://schemas.microsoft.com/office/drawing/2014/main" id="{1551C891-4DA0-3B42-954A-4DB3B0A0335F}"/>
              </a:ext>
            </a:extLst>
          </p:cNvPr>
          <p:cNvSpPr>
            <a:spLocks noGrp="1"/>
          </p:cNvSpPr>
          <p:nvPr>
            <p:ph type="ftr" sz="quarter" idx="11"/>
          </p:nvPr>
        </p:nvSpPr>
        <p:spPr/>
        <p:txBody>
          <a:bodyPr/>
          <a:lstStyle/>
          <a:p>
            <a:r>
              <a:rPr lang="en-US">
                <a:solidFill>
                  <a:schemeClr val="tx2"/>
                </a:solidFill>
              </a:rPr>
              <a:t>The clear choice for water purification anywhere on Earth. </a:t>
            </a:r>
            <a:endParaRPr lang="en-US" dirty="0">
              <a:solidFill>
                <a:schemeClr val="tx2"/>
              </a:solidFill>
            </a:endParaRPr>
          </a:p>
        </p:txBody>
      </p:sp>
      <p:sp>
        <p:nvSpPr>
          <p:cNvPr id="5" name="Slide Number Placeholder 4">
            <a:extLst>
              <a:ext uri="{FF2B5EF4-FFF2-40B4-BE49-F238E27FC236}">
                <a16:creationId xmlns:a16="http://schemas.microsoft.com/office/drawing/2014/main" id="{F5231BCE-D743-BF4C-8649-C68BE9678131}"/>
              </a:ext>
            </a:extLst>
          </p:cNvPr>
          <p:cNvSpPr>
            <a:spLocks noGrp="1"/>
          </p:cNvSpPr>
          <p:nvPr>
            <p:ph type="sldNum" sz="quarter" idx="12"/>
          </p:nvPr>
        </p:nvSpPr>
        <p:spPr/>
        <p:txBody>
          <a:bodyPr/>
          <a:lstStyle/>
          <a:p>
            <a:fld id="{C0635A5F-DDA7-F445-961E-0DDE6710064B}" type="slidenum">
              <a:rPr lang="en-US" smtClean="0"/>
              <a:t>25</a:t>
            </a:fld>
            <a:endParaRPr lang="en-US"/>
          </a:p>
        </p:txBody>
      </p:sp>
      <p:pic>
        <p:nvPicPr>
          <p:cNvPr id="8" name="Picture 7">
            <a:extLst>
              <a:ext uri="{FF2B5EF4-FFF2-40B4-BE49-F238E27FC236}">
                <a16:creationId xmlns:a16="http://schemas.microsoft.com/office/drawing/2014/main" id="{166DEE98-32F9-9E4F-B901-04ECF0D20B2B}"/>
              </a:ext>
            </a:extLst>
          </p:cNvPr>
          <p:cNvPicPr>
            <a:picLocks noChangeAspect="1"/>
          </p:cNvPicPr>
          <p:nvPr/>
        </p:nvPicPr>
        <p:blipFill>
          <a:blip r:embed="rId2"/>
          <a:stretch>
            <a:fillRect/>
          </a:stretch>
        </p:blipFill>
        <p:spPr>
          <a:xfrm>
            <a:off x="296735" y="4069744"/>
            <a:ext cx="3403931" cy="1959222"/>
          </a:xfrm>
          <a:prstGeom prst="rect">
            <a:avLst/>
          </a:prstGeom>
        </p:spPr>
      </p:pic>
      <p:pic>
        <p:nvPicPr>
          <p:cNvPr id="10" name="Picture 9">
            <a:extLst>
              <a:ext uri="{FF2B5EF4-FFF2-40B4-BE49-F238E27FC236}">
                <a16:creationId xmlns:a16="http://schemas.microsoft.com/office/drawing/2014/main" id="{EADE053E-4FBE-A845-A820-23D5CA02392C}"/>
              </a:ext>
            </a:extLst>
          </p:cNvPr>
          <p:cNvPicPr>
            <a:picLocks noChangeAspect="1"/>
          </p:cNvPicPr>
          <p:nvPr/>
        </p:nvPicPr>
        <p:blipFill>
          <a:blip r:embed="rId3"/>
          <a:stretch>
            <a:fillRect/>
          </a:stretch>
        </p:blipFill>
        <p:spPr>
          <a:xfrm>
            <a:off x="296735" y="1450682"/>
            <a:ext cx="2635203" cy="2469318"/>
          </a:xfrm>
          <a:prstGeom prst="rect">
            <a:avLst/>
          </a:prstGeom>
        </p:spPr>
      </p:pic>
      <p:pic>
        <p:nvPicPr>
          <p:cNvPr id="13" name="Picture 12">
            <a:extLst>
              <a:ext uri="{FF2B5EF4-FFF2-40B4-BE49-F238E27FC236}">
                <a16:creationId xmlns:a16="http://schemas.microsoft.com/office/drawing/2014/main" id="{B82BA949-F521-3443-AA9A-4861B04E5DAD}"/>
              </a:ext>
            </a:extLst>
          </p:cNvPr>
          <p:cNvPicPr>
            <a:picLocks noChangeAspect="1"/>
          </p:cNvPicPr>
          <p:nvPr/>
        </p:nvPicPr>
        <p:blipFill>
          <a:blip r:embed="rId4"/>
          <a:stretch>
            <a:fillRect/>
          </a:stretch>
        </p:blipFill>
        <p:spPr>
          <a:xfrm>
            <a:off x="6441313" y="3461148"/>
            <a:ext cx="2357373" cy="2866107"/>
          </a:xfrm>
          <a:prstGeom prst="rect">
            <a:avLst/>
          </a:prstGeom>
        </p:spPr>
      </p:pic>
      <p:pic>
        <p:nvPicPr>
          <p:cNvPr id="14" name="Picture 13">
            <a:extLst>
              <a:ext uri="{FF2B5EF4-FFF2-40B4-BE49-F238E27FC236}">
                <a16:creationId xmlns:a16="http://schemas.microsoft.com/office/drawing/2014/main" id="{F8C43489-7430-1942-BE3D-6E134459374B}"/>
              </a:ext>
            </a:extLst>
          </p:cNvPr>
          <p:cNvPicPr>
            <a:picLocks noChangeAspect="1"/>
          </p:cNvPicPr>
          <p:nvPr/>
        </p:nvPicPr>
        <p:blipFill>
          <a:blip r:embed="rId5"/>
          <a:stretch>
            <a:fillRect/>
          </a:stretch>
        </p:blipFill>
        <p:spPr>
          <a:xfrm>
            <a:off x="3292951" y="1450682"/>
            <a:ext cx="5549900" cy="2362200"/>
          </a:xfrm>
          <a:prstGeom prst="rect">
            <a:avLst/>
          </a:prstGeom>
        </p:spPr>
      </p:pic>
      <p:pic>
        <p:nvPicPr>
          <p:cNvPr id="15" name="Picture 14">
            <a:extLst>
              <a:ext uri="{FF2B5EF4-FFF2-40B4-BE49-F238E27FC236}">
                <a16:creationId xmlns:a16="http://schemas.microsoft.com/office/drawing/2014/main" id="{B01D6DA8-01CF-7F4F-AB93-53F5EC1B7270}"/>
              </a:ext>
            </a:extLst>
          </p:cNvPr>
          <p:cNvPicPr>
            <a:picLocks noChangeAspect="1"/>
          </p:cNvPicPr>
          <p:nvPr/>
        </p:nvPicPr>
        <p:blipFill>
          <a:blip r:embed="rId6"/>
          <a:stretch>
            <a:fillRect/>
          </a:stretch>
        </p:blipFill>
        <p:spPr>
          <a:xfrm>
            <a:off x="4310472" y="4069744"/>
            <a:ext cx="1407465" cy="2212848"/>
          </a:xfrm>
          <a:prstGeom prst="rect">
            <a:avLst/>
          </a:prstGeom>
        </p:spPr>
      </p:pic>
    </p:spTree>
    <p:extLst>
      <p:ext uri="{BB962C8B-B14F-4D97-AF65-F5344CB8AC3E}">
        <p14:creationId xmlns:p14="http://schemas.microsoft.com/office/powerpoint/2010/main" val="15136130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DB1C2-8339-E54A-B8D2-FA595B473CCF}"/>
              </a:ext>
            </a:extLst>
          </p:cNvPr>
          <p:cNvSpPr>
            <a:spLocks noGrp="1"/>
          </p:cNvSpPr>
          <p:nvPr>
            <p:ph type="title"/>
          </p:nvPr>
        </p:nvSpPr>
        <p:spPr/>
        <p:txBody>
          <a:bodyPr/>
          <a:lstStyle/>
          <a:p>
            <a:r>
              <a:rPr lang="en-US" dirty="0"/>
              <a:t>Children’s Hospital Of Philadelphia – Point of Use</a:t>
            </a:r>
          </a:p>
        </p:txBody>
      </p:sp>
      <p:sp>
        <p:nvSpPr>
          <p:cNvPr id="3" name="Date Placeholder 2">
            <a:extLst>
              <a:ext uri="{FF2B5EF4-FFF2-40B4-BE49-F238E27FC236}">
                <a16:creationId xmlns:a16="http://schemas.microsoft.com/office/drawing/2014/main" id="{F0584D5F-6D6F-9D4A-AB0D-0A56F215EE8F}"/>
              </a:ext>
            </a:extLst>
          </p:cNvPr>
          <p:cNvSpPr>
            <a:spLocks noGrp="1"/>
          </p:cNvSpPr>
          <p:nvPr>
            <p:ph type="dt" sz="half" idx="10"/>
          </p:nvPr>
        </p:nvSpPr>
        <p:spPr/>
        <p:txBody>
          <a:bodyPr/>
          <a:lstStyle/>
          <a:p>
            <a:fld id="{0E6E3676-6167-BE4D-A053-8B0EE69E1FBA}" type="datetime1">
              <a:rPr lang="en-US" smtClean="0"/>
              <a:t>8/27/20</a:t>
            </a:fld>
            <a:endParaRPr lang="en-US"/>
          </a:p>
        </p:txBody>
      </p:sp>
      <p:sp>
        <p:nvSpPr>
          <p:cNvPr id="4" name="Footer Placeholder 3">
            <a:extLst>
              <a:ext uri="{FF2B5EF4-FFF2-40B4-BE49-F238E27FC236}">
                <a16:creationId xmlns:a16="http://schemas.microsoft.com/office/drawing/2014/main" id="{AB943DD4-76F8-8A40-BEAA-782D6C427061}"/>
              </a:ext>
            </a:extLst>
          </p:cNvPr>
          <p:cNvSpPr>
            <a:spLocks noGrp="1"/>
          </p:cNvSpPr>
          <p:nvPr>
            <p:ph type="ftr" sz="quarter" idx="11"/>
          </p:nvPr>
        </p:nvSpPr>
        <p:spPr/>
        <p:txBody>
          <a:bodyPr/>
          <a:lstStyle/>
          <a:p>
            <a:r>
              <a:rPr lang="en-US">
                <a:solidFill>
                  <a:schemeClr val="tx2"/>
                </a:solidFill>
              </a:rPr>
              <a:t>The clear choice for water purification anywhere on Earth. </a:t>
            </a:r>
            <a:endParaRPr lang="en-US" dirty="0">
              <a:solidFill>
                <a:schemeClr val="tx2"/>
              </a:solidFill>
            </a:endParaRPr>
          </a:p>
        </p:txBody>
      </p:sp>
      <p:sp>
        <p:nvSpPr>
          <p:cNvPr id="5" name="Slide Number Placeholder 4">
            <a:extLst>
              <a:ext uri="{FF2B5EF4-FFF2-40B4-BE49-F238E27FC236}">
                <a16:creationId xmlns:a16="http://schemas.microsoft.com/office/drawing/2014/main" id="{7AF8C5F1-2C40-1747-BE5E-916EAFA73B3E}"/>
              </a:ext>
            </a:extLst>
          </p:cNvPr>
          <p:cNvSpPr>
            <a:spLocks noGrp="1"/>
          </p:cNvSpPr>
          <p:nvPr>
            <p:ph type="sldNum" sz="quarter" idx="12"/>
          </p:nvPr>
        </p:nvSpPr>
        <p:spPr/>
        <p:txBody>
          <a:bodyPr/>
          <a:lstStyle/>
          <a:p>
            <a:fld id="{C0635A5F-DDA7-F445-961E-0DDE6710064B}" type="slidenum">
              <a:rPr lang="en-US" smtClean="0"/>
              <a:t>26</a:t>
            </a:fld>
            <a:endParaRPr lang="en-US"/>
          </a:p>
        </p:txBody>
      </p:sp>
      <p:pic>
        <p:nvPicPr>
          <p:cNvPr id="6" name="Picture 5">
            <a:extLst>
              <a:ext uri="{FF2B5EF4-FFF2-40B4-BE49-F238E27FC236}">
                <a16:creationId xmlns:a16="http://schemas.microsoft.com/office/drawing/2014/main" id="{829233FB-AAE3-FA47-BCC1-A578BF547D3F}"/>
              </a:ext>
            </a:extLst>
          </p:cNvPr>
          <p:cNvPicPr>
            <a:picLocks noChangeAspect="1"/>
          </p:cNvPicPr>
          <p:nvPr/>
        </p:nvPicPr>
        <p:blipFill>
          <a:blip r:embed="rId2"/>
          <a:stretch>
            <a:fillRect/>
          </a:stretch>
        </p:blipFill>
        <p:spPr>
          <a:xfrm>
            <a:off x="719328" y="1464955"/>
            <a:ext cx="2109216" cy="3394340"/>
          </a:xfrm>
          <a:prstGeom prst="rect">
            <a:avLst/>
          </a:prstGeom>
        </p:spPr>
      </p:pic>
      <p:sp>
        <p:nvSpPr>
          <p:cNvPr id="7" name="Rectangle 6">
            <a:extLst>
              <a:ext uri="{FF2B5EF4-FFF2-40B4-BE49-F238E27FC236}">
                <a16:creationId xmlns:a16="http://schemas.microsoft.com/office/drawing/2014/main" id="{2B625428-7185-C246-98FC-2AA6A80D4429}"/>
              </a:ext>
            </a:extLst>
          </p:cNvPr>
          <p:cNvSpPr/>
          <p:nvPr/>
        </p:nvSpPr>
        <p:spPr>
          <a:xfrm>
            <a:off x="3127248" y="1823297"/>
            <a:ext cx="3322320" cy="1338828"/>
          </a:xfrm>
          <a:prstGeom prst="rect">
            <a:avLst/>
          </a:prstGeom>
        </p:spPr>
        <p:txBody>
          <a:bodyPr wrap="square">
            <a:spAutoFit/>
          </a:bodyPr>
          <a:lstStyle/>
          <a:p>
            <a:pPr algn="ctr"/>
            <a:r>
              <a:rPr lang="en-US" sz="2700" b="1" dirty="0"/>
              <a:t>POU Solution -</a:t>
            </a:r>
          </a:p>
          <a:p>
            <a:pPr algn="ctr"/>
            <a:r>
              <a:rPr lang="en-US" sz="2700" b="1" dirty="0"/>
              <a:t>Bottle Fillers &amp; Ice Machines</a:t>
            </a:r>
          </a:p>
        </p:txBody>
      </p:sp>
      <p:pic>
        <p:nvPicPr>
          <p:cNvPr id="8" name="Picture 7">
            <a:extLst>
              <a:ext uri="{FF2B5EF4-FFF2-40B4-BE49-F238E27FC236}">
                <a16:creationId xmlns:a16="http://schemas.microsoft.com/office/drawing/2014/main" id="{22BEEF29-EB6B-C743-9425-686E49E5D5AE}"/>
              </a:ext>
            </a:extLst>
          </p:cNvPr>
          <p:cNvPicPr>
            <a:picLocks noChangeAspect="1"/>
          </p:cNvPicPr>
          <p:nvPr/>
        </p:nvPicPr>
        <p:blipFill>
          <a:blip r:embed="rId3"/>
          <a:stretch>
            <a:fillRect/>
          </a:stretch>
        </p:blipFill>
        <p:spPr>
          <a:xfrm>
            <a:off x="1781048" y="5138349"/>
            <a:ext cx="6758432" cy="1056005"/>
          </a:xfrm>
          <a:prstGeom prst="rect">
            <a:avLst/>
          </a:prstGeom>
        </p:spPr>
      </p:pic>
      <p:pic>
        <p:nvPicPr>
          <p:cNvPr id="9" name="Picture 8">
            <a:extLst>
              <a:ext uri="{FF2B5EF4-FFF2-40B4-BE49-F238E27FC236}">
                <a16:creationId xmlns:a16="http://schemas.microsoft.com/office/drawing/2014/main" id="{F93E7A73-0549-B94B-AE2C-8BD3433A99FA}"/>
              </a:ext>
            </a:extLst>
          </p:cNvPr>
          <p:cNvPicPr>
            <a:picLocks noChangeAspect="1"/>
          </p:cNvPicPr>
          <p:nvPr/>
        </p:nvPicPr>
        <p:blipFill>
          <a:blip r:embed="rId4"/>
          <a:stretch>
            <a:fillRect/>
          </a:stretch>
        </p:blipFill>
        <p:spPr>
          <a:xfrm>
            <a:off x="5881300" y="3004228"/>
            <a:ext cx="2658180" cy="2134121"/>
          </a:xfrm>
          <a:prstGeom prst="rect">
            <a:avLst/>
          </a:prstGeom>
        </p:spPr>
      </p:pic>
    </p:spTree>
    <p:extLst>
      <p:ext uri="{BB962C8B-B14F-4D97-AF65-F5344CB8AC3E}">
        <p14:creationId xmlns:p14="http://schemas.microsoft.com/office/powerpoint/2010/main" val="3142245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Recap:</a:t>
            </a:r>
          </a:p>
        </p:txBody>
      </p:sp>
      <p:sp>
        <p:nvSpPr>
          <p:cNvPr id="3" name="Content Placeholder 2"/>
          <p:cNvSpPr>
            <a:spLocks noGrp="1"/>
          </p:cNvSpPr>
          <p:nvPr>
            <p:ph idx="1"/>
          </p:nvPr>
        </p:nvSpPr>
        <p:spPr>
          <a:xfrm>
            <a:off x="457200" y="1587455"/>
            <a:ext cx="8686800" cy="5002419"/>
          </a:xfrm>
        </p:spPr>
        <p:txBody>
          <a:bodyPr/>
          <a:lstStyle/>
          <a:p>
            <a:pPr marL="298450" marR="5080" indent="-285750">
              <a:lnSpc>
                <a:spcPct val="100000"/>
              </a:lnSpc>
              <a:spcBef>
                <a:spcPts val="600"/>
              </a:spcBef>
              <a:buFont typeface="Wingdings" charset="2"/>
              <a:buChar char="§"/>
            </a:pPr>
            <a:r>
              <a:rPr lang="en-US" dirty="0"/>
              <a:t>Triple Clear Water Solutions is a premier provider of innovative water technologies</a:t>
            </a:r>
          </a:p>
          <a:p>
            <a:pPr marL="298450" marR="5080" indent="-285750">
              <a:lnSpc>
                <a:spcPct val="100000"/>
              </a:lnSpc>
              <a:spcBef>
                <a:spcPts val="600"/>
              </a:spcBef>
              <a:buFont typeface="Wingdings" charset="2"/>
              <a:buChar char="§"/>
            </a:pPr>
            <a:r>
              <a:rPr lang="en-US" dirty="0"/>
              <a:t>TCWS Force Field™ Technology is unique in its ability to:</a:t>
            </a:r>
          </a:p>
          <a:p>
            <a:pPr marL="755650" marR="5080" lvl="1" indent="-285750">
              <a:spcBef>
                <a:spcPts val="600"/>
              </a:spcBef>
            </a:pPr>
            <a:r>
              <a:rPr lang="en-US" sz="1600" dirty="0">
                <a:solidFill>
                  <a:schemeClr val="accent6">
                    <a:lumMod val="50000"/>
                  </a:schemeClr>
                </a:solidFill>
              </a:rPr>
              <a:t>Achieve:</a:t>
            </a:r>
          </a:p>
          <a:p>
            <a:pPr marL="1212850" marR="5080" lvl="2" indent="-285750">
              <a:spcBef>
                <a:spcPts val="600"/>
              </a:spcBef>
              <a:buClr>
                <a:schemeClr val="accent6"/>
              </a:buClr>
              <a:buFont typeface="Wingdings" charset="2"/>
              <a:buChar char="§"/>
            </a:pPr>
            <a:r>
              <a:rPr lang="en-US" sz="1600" dirty="0">
                <a:solidFill>
                  <a:schemeClr val="accent6">
                    <a:lumMod val="50000"/>
                  </a:schemeClr>
                </a:solidFill>
              </a:rPr>
              <a:t>4 &amp; 6 log reduction of Virus, Bacteria, Parasite</a:t>
            </a:r>
          </a:p>
          <a:p>
            <a:pPr marL="1212850" marR="5080" lvl="2" indent="-285750">
              <a:spcBef>
                <a:spcPts val="600"/>
              </a:spcBef>
              <a:buClr>
                <a:schemeClr val="accent6"/>
              </a:buClr>
              <a:buFont typeface="Wingdings" charset="2"/>
              <a:buChar char="§"/>
            </a:pPr>
            <a:r>
              <a:rPr lang="en-US" sz="1600" dirty="0">
                <a:solidFill>
                  <a:schemeClr val="accent6">
                    <a:lumMod val="50000"/>
                  </a:schemeClr>
                </a:solidFill>
              </a:rPr>
              <a:t>Excellent reduction of heavy metals, trace pharmaceuticals, and cellular debris</a:t>
            </a:r>
          </a:p>
          <a:p>
            <a:pPr marL="755650" marR="5080" lvl="1" indent="-285750">
              <a:spcBef>
                <a:spcPts val="600"/>
              </a:spcBef>
            </a:pPr>
            <a:r>
              <a:rPr lang="en-US" sz="1600" dirty="0">
                <a:solidFill>
                  <a:schemeClr val="accent6">
                    <a:lumMod val="50000"/>
                  </a:schemeClr>
                </a:solidFill>
              </a:rPr>
              <a:t>Unlike the competition we offer:</a:t>
            </a:r>
          </a:p>
          <a:p>
            <a:pPr marL="1212850" marR="5080" lvl="2" indent="-285750">
              <a:spcBef>
                <a:spcPts val="600"/>
              </a:spcBef>
              <a:buClr>
                <a:schemeClr val="accent6"/>
              </a:buClr>
              <a:buFont typeface="Wingdings" charset="2"/>
              <a:buChar char="§"/>
            </a:pPr>
            <a:r>
              <a:rPr lang="en-US" sz="1600" dirty="0">
                <a:solidFill>
                  <a:schemeClr val="accent6">
                    <a:lumMod val="50000"/>
                  </a:schemeClr>
                </a:solidFill>
              </a:rPr>
              <a:t>Minimal Pressure drop</a:t>
            </a:r>
          </a:p>
          <a:p>
            <a:pPr marL="1212850" marR="5080" lvl="2" indent="-285750">
              <a:spcBef>
                <a:spcPts val="600"/>
              </a:spcBef>
              <a:buClr>
                <a:schemeClr val="accent6"/>
              </a:buClr>
              <a:buFont typeface="Wingdings" charset="2"/>
              <a:buChar char="§"/>
            </a:pPr>
            <a:r>
              <a:rPr lang="en-US" sz="1600" dirty="0">
                <a:solidFill>
                  <a:schemeClr val="accent6">
                    <a:lumMod val="50000"/>
                  </a:schemeClr>
                </a:solidFill>
              </a:rPr>
              <a:t>High flow</a:t>
            </a:r>
          </a:p>
          <a:p>
            <a:pPr marL="1212850" marR="5080" lvl="2" indent="-285750">
              <a:spcBef>
                <a:spcPts val="600"/>
              </a:spcBef>
              <a:buClr>
                <a:schemeClr val="accent6"/>
              </a:buClr>
              <a:buFont typeface="Wingdings" charset="2"/>
              <a:buChar char="§"/>
            </a:pPr>
            <a:r>
              <a:rPr lang="en-US" sz="1600" dirty="0">
                <a:solidFill>
                  <a:schemeClr val="accent6">
                    <a:lumMod val="50000"/>
                  </a:schemeClr>
                </a:solidFill>
              </a:rPr>
              <a:t>No chemicals</a:t>
            </a:r>
          </a:p>
          <a:p>
            <a:pPr marL="1212850" marR="5080" lvl="2" indent="-285750">
              <a:spcBef>
                <a:spcPts val="600"/>
              </a:spcBef>
              <a:buClr>
                <a:schemeClr val="accent6"/>
              </a:buClr>
              <a:buFont typeface="Wingdings" charset="2"/>
              <a:buChar char="§"/>
            </a:pPr>
            <a:r>
              <a:rPr lang="en-US" sz="1600" dirty="0">
                <a:solidFill>
                  <a:schemeClr val="accent6">
                    <a:lumMod val="50000"/>
                  </a:schemeClr>
                </a:solidFill>
              </a:rPr>
              <a:t>No electricity</a:t>
            </a:r>
          </a:p>
          <a:p>
            <a:pPr marL="1212850" marR="5080" lvl="2" indent="-285750">
              <a:spcBef>
                <a:spcPts val="600"/>
              </a:spcBef>
              <a:buClr>
                <a:schemeClr val="accent6"/>
              </a:buClr>
              <a:buFont typeface="Wingdings" charset="2"/>
              <a:buChar char="§"/>
            </a:pPr>
            <a:r>
              <a:rPr lang="en-US" sz="1600" dirty="0">
                <a:solidFill>
                  <a:schemeClr val="accent6">
                    <a:lumMod val="50000"/>
                  </a:schemeClr>
                </a:solidFill>
              </a:rPr>
              <a:t>No wasted water</a:t>
            </a:r>
          </a:p>
          <a:p>
            <a:pPr marL="298450" marR="5080" indent="-285750">
              <a:spcBef>
                <a:spcPts val="600"/>
              </a:spcBef>
              <a:buFont typeface="Wingdings" charset="2"/>
              <a:buChar char="§"/>
            </a:pPr>
            <a:r>
              <a:rPr lang="en-US" dirty="0"/>
              <a:t>Perfect for potable water systems and HVAC systems</a:t>
            </a:r>
          </a:p>
          <a:p>
            <a:pPr marL="298450" marR="5080" indent="-285750">
              <a:spcBef>
                <a:spcPts val="600"/>
              </a:spcBef>
              <a:buFont typeface="Wingdings" charset="2"/>
              <a:buChar char="§"/>
            </a:pPr>
            <a:r>
              <a:rPr lang="en-US" dirty="0"/>
              <a:t>Available in pre-packaged and custom solutions</a:t>
            </a:r>
          </a:p>
        </p:txBody>
      </p:sp>
      <p:sp>
        <p:nvSpPr>
          <p:cNvPr id="4" name="Date Placeholder 3"/>
          <p:cNvSpPr>
            <a:spLocks noGrp="1"/>
          </p:cNvSpPr>
          <p:nvPr>
            <p:ph type="dt" sz="half" idx="10"/>
          </p:nvPr>
        </p:nvSpPr>
        <p:spPr/>
        <p:txBody>
          <a:bodyPr/>
          <a:lstStyle/>
          <a:p>
            <a:fld id="{BD842851-BA42-504E-ADBC-9DFD48003108}" type="datetime1">
              <a:rPr lang="en-US" smtClean="0"/>
              <a:t>8/27/20</a:t>
            </a:fld>
            <a:endParaRPr lang="en-US"/>
          </a:p>
        </p:txBody>
      </p:sp>
      <p:sp>
        <p:nvSpPr>
          <p:cNvPr id="5" name="Footer Placeholder 4"/>
          <p:cNvSpPr>
            <a:spLocks noGrp="1"/>
          </p:cNvSpPr>
          <p:nvPr>
            <p:ph type="ftr" sz="quarter" idx="11"/>
          </p:nvPr>
        </p:nvSpPr>
        <p:spPr/>
        <p:txBody>
          <a:bodyPr/>
          <a:lstStyle/>
          <a:p>
            <a:r>
              <a:rPr lang="en-US">
                <a:solidFill>
                  <a:schemeClr val="tx2"/>
                </a:solidFill>
              </a:rPr>
              <a:t>The clear choice for water purification anywhere on Earth. </a:t>
            </a:r>
            <a:endParaRPr lang="en-US" dirty="0">
              <a:solidFill>
                <a:schemeClr val="tx2"/>
              </a:solidFill>
            </a:endParaRPr>
          </a:p>
        </p:txBody>
      </p:sp>
      <p:sp>
        <p:nvSpPr>
          <p:cNvPr id="6" name="Slide Number Placeholder 5"/>
          <p:cNvSpPr>
            <a:spLocks noGrp="1"/>
          </p:cNvSpPr>
          <p:nvPr>
            <p:ph type="sldNum" sz="quarter" idx="12"/>
          </p:nvPr>
        </p:nvSpPr>
        <p:spPr/>
        <p:txBody>
          <a:bodyPr/>
          <a:lstStyle/>
          <a:p>
            <a:fld id="{C0635A5F-DDA7-F445-961E-0DDE6710064B}" type="slidenum">
              <a:rPr lang="en-US" smtClean="0"/>
              <a:t>27</a:t>
            </a:fld>
            <a:endParaRPr lang="en-US"/>
          </a:p>
        </p:txBody>
      </p:sp>
    </p:spTree>
    <p:extLst>
      <p:ext uri="{BB962C8B-B14F-4D97-AF65-F5344CB8AC3E}">
        <p14:creationId xmlns:p14="http://schemas.microsoft.com/office/powerpoint/2010/main" val="9504118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4004733"/>
            <a:ext cx="8229600" cy="2585141"/>
          </a:xfrm>
        </p:spPr>
        <p:txBody>
          <a:bodyPr/>
          <a:lstStyle/>
          <a:p>
            <a:pPr marL="12700" marR="5080">
              <a:lnSpc>
                <a:spcPct val="100000"/>
              </a:lnSpc>
              <a:spcBef>
                <a:spcPts val="0"/>
              </a:spcBef>
            </a:pPr>
            <a:r>
              <a:rPr lang="en-US" spc="-5" dirty="0"/>
              <a:t>Questions</a:t>
            </a:r>
            <a:r>
              <a:rPr lang="en-US" spc="45" dirty="0"/>
              <a:t> </a:t>
            </a:r>
            <a:r>
              <a:rPr lang="en-US" spc="-5" dirty="0"/>
              <a:t>and</a:t>
            </a:r>
            <a:r>
              <a:rPr lang="en-US" spc="5" dirty="0"/>
              <a:t> </a:t>
            </a:r>
            <a:r>
              <a:rPr lang="en-US" spc="-5" dirty="0"/>
              <a:t>for</a:t>
            </a:r>
            <a:r>
              <a:rPr lang="en-US" spc="10" dirty="0"/>
              <a:t> </a:t>
            </a:r>
            <a:r>
              <a:rPr lang="en-US" spc="-5" dirty="0"/>
              <a:t>more</a:t>
            </a:r>
            <a:r>
              <a:rPr lang="en-US" spc="20" dirty="0"/>
              <a:t> </a:t>
            </a:r>
            <a:r>
              <a:rPr lang="en-US" spc="-5" dirty="0"/>
              <a:t>information –</a:t>
            </a:r>
          </a:p>
          <a:p>
            <a:pPr marL="12700" marR="5080">
              <a:lnSpc>
                <a:spcPct val="100000"/>
              </a:lnSpc>
              <a:spcBef>
                <a:spcPts val="0"/>
              </a:spcBef>
            </a:pPr>
            <a:r>
              <a:rPr lang="en-US" spc="-5" dirty="0"/>
              <a:t>Please</a:t>
            </a:r>
            <a:r>
              <a:rPr lang="en-US" spc="-15" dirty="0"/>
              <a:t> </a:t>
            </a:r>
            <a:r>
              <a:rPr lang="en-US" spc="-5" dirty="0"/>
              <a:t>contact:</a:t>
            </a:r>
            <a:r>
              <a:rPr lang="en-US" spc="10" dirty="0"/>
              <a:t> </a:t>
            </a:r>
          </a:p>
          <a:p>
            <a:pPr marL="12700" marR="5080">
              <a:lnSpc>
                <a:spcPct val="100000"/>
              </a:lnSpc>
              <a:spcBef>
                <a:spcPts val="0"/>
              </a:spcBef>
            </a:pPr>
            <a:r>
              <a:rPr lang="en-US" spc="-5" dirty="0"/>
              <a:t>Mr.</a:t>
            </a:r>
            <a:r>
              <a:rPr lang="en-US" spc="20" dirty="0"/>
              <a:t> </a:t>
            </a:r>
            <a:r>
              <a:rPr lang="en-US" spc="-5" dirty="0"/>
              <a:t>Patrick Verwys</a:t>
            </a:r>
          </a:p>
          <a:p>
            <a:pPr marL="12700" marR="5080">
              <a:lnSpc>
                <a:spcPct val="100000"/>
              </a:lnSpc>
              <a:spcBef>
                <a:spcPts val="0"/>
              </a:spcBef>
            </a:pPr>
            <a:r>
              <a:rPr lang="en-US" spc="-5" dirty="0"/>
              <a:t>Triple Clear Water Solutions, Inc.</a:t>
            </a:r>
          </a:p>
          <a:p>
            <a:pPr marL="12700" marR="5080">
              <a:lnSpc>
                <a:spcPct val="100000"/>
              </a:lnSpc>
              <a:spcBef>
                <a:spcPts val="0"/>
              </a:spcBef>
            </a:pPr>
            <a:r>
              <a:rPr lang="en-US" spc="-5" dirty="0"/>
              <a:t>1 Little West 12</a:t>
            </a:r>
            <a:r>
              <a:rPr lang="en-US" spc="-5" baseline="30000" dirty="0"/>
              <a:t>th</a:t>
            </a:r>
            <a:r>
              <a:rPr lang="en-US" spc="-5" dirty="0"/>
              <a:t> Street, 5</a:t>
            </a:r>
            <a:r>
              <a:rPr lang="en-US" spc="-5" baseline="30000" dirty="0"/>
              <a:t>th</a:t>
            </a:r>
            <a:r>
              <a:rPr lang="en-US" spc="-5" dirty="0"/>
              <a:t> floor</a:t>
            </a:r>
          </a:p>
          <a:p>
            <a:pPr marL="12700" marR="5080">
              <a:lnSpc>
                <a:spcPct val="100000"/>
              </a:lnSpc>
              <a:spcBef>
                <a:spcPts val="0"/>
              </a:spcBef>
            </a:pPr>
            <a:r>
              <a:rPr lang="en-US" spc="-5" dirty="0"/>
              <a:t>New York, NY 10015</a:t>
            </a:r>
          </a:p>
          <a:p>
            <a:pPr marL="12700" marR="5080">
              <a:lnSpc>
                <a:spcPct val="100000"/>
              </a:lnSpc>
              <a:spcBef>
                <a:spcPts val="0"/>
              </a:spcBef>
            </a:pPr>
            <a:r>
              <a:rPr lang="en-US" spc="-5" dirty="0"/>
              <a:t> 484-888-9218</a:t>
            </a:r>
          </a:p>
          <a:p>
            <a:pPr marL="12700" marR="5080">
              <a:lnSpc>
                <a:spcPct val="100000"/>
              </a:lnSpc>
              <a:spcBef>
                <a:spcPts val="0"/>
              </a:spcBef>
            </a:pPr>
            <a:r>
              <a:rPr lang="en-US" spc="-5" dirty="0" err="1"/>
              <a:t>patrick@tripleclear.com</a:t>
            </a:r>
            <a:endParaRPr lang="en-US" dirty="0"/>
          </a:p>
          <a:p>
            <a:pPr>
              <a:spcBef>
                <a:spcPts val="0"/>
              </a:spcBef>
            </a:pPr>
            <a:endParaRPr lang="en-US" dirty="0">
              <a:solidFill>
                <a:schemeClr val="tx2"/>
              </a:solidFill>
            </a:endParaRPr>
          </a:p>
        </p:txBody>
      </p:sp>
      <p:sp>
        <p:nvSpPr>
          <p:cNvPr id="4" name="Date Placeholder 3"/>
          <p:cNvSpPr>
            <a:spLocks noGrp="1"/>
          </p:cNvSpPr>
          <p:nvPr>
            <p:ph type="dt" sz="half" idx="10"/>
          </p:nvPr>
        </p:nvSpPr>
        <p:spPr/>
        <p:txBody>
          <a:bodyPr/>
          <a:lstStyle/>
          <a:p>
            <a:fld id="{BD842851-BA42-504E-ADBC-9DFD48003108}" type="datetime1">
              <a:rPr lang="en-US" smtClean="0"/>
              <a:t>8/27/20</a:t>
            </a:fld>
            <a:endParaRPr lang="en-US"/>
          </a:p>
        </p:txBody>
      </p:sp>
      <p:sp>
        <p:nvSpPr>
          <p:cNvPr id="5" name="Footer Placeholder 4"/>
          <p:cNvSpPr>
            <a:spLocks noGrp="1"/>
          </p:cNvSpPr>
          <p:nvPr>
            <p:ph type="ftr" sz="quarter" idx="11"/>
          </p:nvPr>
        </p:nvSpPr>
        <p:spPr/>
        <p:txBody>
          <a:bodyPr/>
          <a:lstStyle/>
          <a:p>
            <a:r>
              <a:rPr lang="en-US">
                <a:solidFill>
                  <a:schemeClr val="tx2"/>
                </a:solidFill>
              </a:rPr>
              <a:t>The clear choice for water purification anywhere on Earth. </a:t>
            </a:r>
            <a:endParaRPr lang="en-US" dirty="0">
              <a:solidFill>
                <a:schemeClr val="tx2"/>
              </a:solidFill>
            </a:endParaRPr>
          </a:p>
        </p:txBody>
      </p:sp>
      <p:sp>
        <p:nvSpPr>
          <p:cNvPr id="6" name="Slide Number Placeholder 5"/>
          <p:cNvSpPr>
            <a:spLocks noGrp="1"/>
          </p:cNvSpPr>
          <p:nvPr>
            <p:ph type="sldNum" sz="quarter" idx="12"/>
          </p:nvPr>
        </p:nvSpPr>
        <p:spPr/>
        <p:txBody>
          <a:bodyPr/>
          <a:lstStyle/>
          <a:p>
            <a:fld id="{C0635A5F-DDA7-F445-961E-0DDE6710064B}" type="slidenum">
              <a:rPr lang="en-US" smtClean="0"/>
              <a:t>28</a:t>
            </a:fld>
            <a:endParaRPr lang="en-US"/>
          </a:p>
        </p:txBody>
      </p:sp>
      <p:sp>
        <p:nvSpPr>
          <p:cNvPr id="7" name="Content Placeholder 2"/>
          <p:cNvSpPr txBox="1">
            <a:spLocks/>
          </p:cNvSpPr>
          <p:nvPr/>
        </p:nvSpPr>
        <p:spPr>
          <a:xfrm>
            <a:off x="457200" y="2523066"/>
            <a:ext cx="8229600" cy="1481667"/>
          </a:xfrm>
          <a:prstGeom prst="rect">
            <a:avLst/>
          </a:prstGeom>
        </p:spPr>
        <p:txBody>
          <a:bodyPr vert="horz" lIns="0" tIns="0" rIns="0" bIns="0" rtlCol="0">
            <a:noAutofit/>
          </a:bodyPr>
          <a:lstStyle>
            <a:lvl1pPr marL="0" indent="0" algn="l" defTabSz="457200" rtl="0" eaLnBrk="1" latinLnBrk="0" hangingPunct="1">
              <a:spcBef>
                <a:spcPts val="1200"/>
              </a:spcBef>
              <a:buClr>
                <a:schemeClr val="accent4"/>
              </a:buClr>
              <a:buFontTx/>
              <a:buNone/>
              <a:defRPr sz="1600" kern="1200">
                <a:solidFill>
                  <a:schemeClr val="accent6">
                    <a:lumMod val="50000"/>
                  </a:schemeClr>
                </a:solidFill>
                <a:latin typeface="Arial"/>
                <a:ea typeface="+mn-ea"/>
                <a:cs typeface="Arial"/>
              </a:defRPr>
            </a:lvl1pPr>
            <a:lvl2pPr marL="573088" indent="-231775" algn="l" defTabSz="457200" rtl="0" eaLnBrk="1" latinLnBrk="0" hangingPunct="1">
              <a:spcBef>
                <a:spcPts val="300"/>
              </a:spcBef>
              <a:buClr>
                <a:schemeClr val="accent4"/>
              </a:buClr>
              <a:buSzPct val="100000"/>
              <a:buFont typeface="Wingdings" charset="2"/>
              <a:buChar char="§"/>
              <a:defRPr sz="1400" kern="1200">
                <a:solidFill>
                  <a:schemeClr val="accent6">
                    <a:lumMod val="75000"/>
                  </a:schemeClr>
                </a:solidFill>
                <a:latin typeface="Arial"/>
                <a:ea typeface="+mn-ea"/>
                <a:cs typeface="Arial"/>
              </a:defRPr>
            </a:lvl2pPr>
            <a:lvl3pPr marL="796925" indent="-217488" algn="l" defTabSz="457200" rtl="0" eaLnBrk="1" latinLnBrk="0" hangingPunct="1">
              <a:spcBef>
                <a:spcPts val="300"/>
              </a:spcBef>
              <a:buClrTx/>
              <a:buSzPct val="100000"/>
              <a:buFont typeface="Lucida Grande"/>
              <a:buChar char="–"/>
              <a:defRPr sz="1400" kern="1200">
                <a:solidFill>
                  <a:schemeClr val="accent6">
                    <a:lumMod val="75000"/>
                  </a:schemeClr>
                </a:solidFill>
                <a:latin typeface="Arial"/>
                <a:ea typeface="+mn-ea"/>
                <a:cs typeface="Arial"/>
              </a:defRPr>
            </a:lvl3pPr>
            <a:lvl4pPr marL="1084263" indent="-287338" algn="l" defTabSz="457200" rtl="0" eaLnBrk="1" latinLnBrk="0" hangingPunct="1">
              <a:spcBef>
                <a:spcPts val="300"/>
              </a:spcBef>
              <a:buClrTx/>
              <a:buSzPct val="100000"/>
              <a:buFont typeface="Lucida Grande"/>
              <a:buChar char="–"/>
              <a:defRPr sz="1400" kern="1200">
                <a:solidFill>
                  <a:schemeClr val="accent6">
                    <a:lumMod val="75000"/>
                  </a:schemeClr>
                </a:solidFill>
                <a:latin typeface="Arial"/>
                <a:ea typeface="+mn-ea"/>
                <a:cs typeface="Arial"/>
              </a:defRPr>
            </a:lvl4pPr>
            <a:lvl5pPr marL="1316038" indent="-231775" algn="l" defTabSz="457200" rtl="0" eaLnBrk="1" latinLnBrk="0" hangingPunct="1">
              <a:spcBef>
                <a:spcPts val="300"/>
              </a:spcBef>
              <a:buClrTx/>
              <a:buSzPct val="100000"/>
              <a:buFont typeface="Lucida Grande"/>
              <a:buChar char="–"/>
              <a:defRPr sz="1400" kern="1200">
                <a:solidFill>
                  <a:schemeClr val="accent6">
                    <a:lumMod val="7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2700" marR="5080">
              <a:spcBef>
                <a:spcPts val="0"/>
              </a:spcBef>
            </a:pPr>
            <a:r>
              <a:rPr lang="en-US" sz="3600" spc="-5" dirty="0">
                <a:solidFill>
                  <a:schemeClr val="tx2"/>
                </a:solidFill>
              </a:rPr>
              <a:t>Thank you</a:t>
            </a:r>
            <a:endParaRPr lang="en-US" sz="3600" dirty="0">
              <a:solidFill>
                <a:schemeClr val="tx2"/>
              </a:solidFill>
            </a:endParaRPr>
          </a:p>
        </p:txBody>
      </p:sp>
    </p:spTree>
    <p:extLst>
      <p:ext uri="{BB962C8B-B14F-4D97-AF65-F5344CB8AC3E}">
        <p14:creationId xmlns:p14="http://schemas.microsoft.com/office/powerpoint/2010/main" val="12824557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2398F-8F18-804A-9ADF-2256E4A2FA14}"/>
              </a:ext>
            </a:extLst>
          </p:cNvPr>
          <p:cNvSpPr>
            <a:spLocks noGrp="1"/>
          </p:cNvSpPr>
          <p:nvPr>
            <p:ph type="title"/>
          </p:nvPr>
        </p:nvSpPr>
        <p:spPr/>
        <p:txBody>
          <a:bodyPr/>
          <a:lstStyle/>
          <a:p>
            <a:r>
              <a:rPr lang="en-US" dirty="0"/>
              <a:t>AND... Fully Customizable</a:t>
            </a:r>
          </a:p>
        </p:txBody>
      </p:sp>
      <p:sp>
        <p:nvSpPr>
          <p:cNvPr id="3" name="Date Placeholder 2">
            <a:extLst>
              <a:ext uri="{FF2B5EF4-FFF2-40B4-BE49-F238E27FC236}">
                <a16:creationId xmlns:a16="http://schemas.microsoft.com/office/drawing/2014/main" id="{06DA20EE-59A4-5441-8263-5705DDA4D6C2}"/>
              </a:ext>
            </a:extLst>
          </p:cNvPr>
          <p:cNvSpPr>
            <a:spLocks noGrp="1"/>
          </p:cNvSpPr>
          <p:nvPr>
            <p:ph type="dt" sz="half" idx="10"/>
          </p:nvPr>
        </p:nvSpPr>
        <p:spPr/>
        <p:txBody>
          <a:bodyPr/>
          <a:lstStyle/>
          <a:p>
            <a:fld id="{0E6E3676-6167-BE4D-A053-8B0EE69E1FBA}" type="datetime1">
              <a:rPr lang="en-US" smtClean="0"/>
              <a:t>8/27/20</a:t>
            </a:fld>
            <a:endParaRPr lang="en-US"/>
          </a:p>
        </p:txBody>
      </p:sp>
      <p:sp>
        <p:nvSpPr>
          <p:cNvPr id="4" name="Footer Placeholder 3">
            <a:extLst>
              <a:ext uri="{FF2B5EF4-FFF2-40B4-BE49-F238E27FC236}">
                <a16:creationId xmlns:a16="http://schemas.microsoft.com/office/drawing/2014/main" id="{8AE3B112-B968-8341-BB4A-B39B81CFA195}"/>
              </a:ext>
            </a:extLst>
          </p:cNvPr>
          <p:cNvSpPr>
            <a:spLocks noGrp="1"/>
          </p:cNvSpPr>
          <p:nvPr>
            <p:ph type="ftr" sz="quarter" idx="11"/>
          </p:nvPr>
        </p:nvSpPr>
        <p:spPr/>
        <p:txBody>
          <a:bodyPr/>
          <a:lstStyle/>
          <a:p>
            <a:r>
              <a:rPr lang="en-US">
                <a:solidFill>
                  <a:schemeClr val="tx2"/>
                </a:solidFill>
              </a:rPr>
              <a:t>The clear choice for water purification anywhere on Earth. </a:t>
            </a:r>
            <a:endParaRPr lang="en-US" dirty="0">
              <a:solidFill>
                <a:schemeClr val="tx2"/>
              </a:solidFill>
            </a:endParaRPr>
          </a:p>
        </p:txBody>
      </p:sp>
      <p:sp>
        <p:nvSpPr>
          <p:cNvPr id="5" name="Slide Number Placeholder 4">
            <a:extLst>
              <a:ext uri="{FF2B5EF4-FFF2-40B4-BE49-F238E27FC236}">
                <a16:creationId xmlns:a16="http://schemas.microsoft.com/office/drawing/2014/main" id="{9BFCC099-8FDF-074A-811E-7CA664AB1318}"/>
              </a:ext>
            </a:extLst>
          </p:cNvPr>
          <p:cNvSpPr>
            <a:spLocks noGrp="1"/>
          </p:cNvSpPr>
          <p:nvPr>
            <p:ph type="sldNum" sz="quarter" idx="12"/>
          </p:nvPr>
        </p:nvSpPr>
        <p:spPr/>
        <p:txBody>
          <a:bodyPr/>
          <a:lstStyle/>
          <a:p>
            <a:fld id="{C0635A5F-DDA7-F445-961E-0DDE6710064B}" type="slidenum">
              <a:rPr lang="en-US" smtClean="0"/>
              <a:t>29</a:t>
            </a:fld>
            <a:endParaRPr lang="en-US"/>
          </a:p>
        </p:txBody>
      </p:sp>
      <p:pic>
        <p:nvPicPr>
          <p:cNvPr id="11" name="Picture 10">
            <a:extLst>
              <a:ext uri="{FF2B5EF4-FFF2-40B4-BE49-F238E27FC236}">
                <a16:creationId xmlns:a16="http://schemas.microsoft.com/office/drawing/2014/main" id="{BE58F107-4495-AC4C-8D9F-019AA6FE0ADA}"/>
              </a:ext>
            </a:extLst>
          </p:cNvPr>
          <p:cNvPicPr>
            <a:picLocks noChangeAspect="1"/>
          </p:cNvPicPr>
          <p:nvPr/>
        </p:nvPicPr>
        <p:blipFill>
          <a:blip r:embed="rId2"/>
          <a:stretch>
            <a:fillRect/>
          </a:stretch>
        </p:blipFill>
        <p:spPr>
          <a:xfrm>
            <a:off x="3149594" y="1560774"/>
            <a:ext cx="2844812" cy="4615495"/>
          </a:xfrm>
          <a:prstGeom prst="rect">
            <a:avLst/>
          </a:prstGeom>
        </p:spPr>
      </p:pic>
      <p:pic>
        <p:nvPicPr>
          <p:cNvPr id="16" name="Picture 15">
            <a:extLst>
              <a:ext uri="{FF2B5EF4-FFF2-40B4-BE49-F238E27FC236}">
                <a16:creationId xmlns:a16="http://schemas.microsoft.com/office/drawing/2014/main" id="{7ED961B6-4F64-E742-A62D-83F24DC6E84D}"/>
              </a:ext>
            </a:extLst>
          </p:cNvPr>
          <p:cNvPicPr>
            <a:picLocks noChangeAspect="1"/>
          </p:cNvPicPr>
          <p:nvPr/>
        </p:nvPicPr>
        <p:blipFill>
          <a:blip r:embed="rId3"/>
          <a:stretch>
            <a:fillRect/>
          </a:stretch>
        </p:blipFill>
        <p:spPr>
          <a:xfrm>
            <a:off x="457200" y="1579908"/>
            <a:ext cx="1329898" cy="2120566"/>
          </a:xfrm>
          <a:prstGeom prst="rect">
            <a:avLst/>
          </a:prstGeom>
        </p:spPr>
      </p:pic>
      <p:pic>
        <p:nvPicPr>
          <p:cNvPr id="17" name="Picture 16">
            <a:extLst>
              <a:ext uri="{FF2B5EF4-FFF2-40B4-BE49-F238E27FC236}">
                <a16:creationId xmlns:a16="http://schemas.microsoft.com/office/drawing/2014/main" id="{7E11A46A-341F-C14B-A840-069108658D1F}"/>
              </a:ext>
            </a:extLst>
          </p:cNvPr>
          <p:cNvPicPr>
            <a:picLocks noChangeAspect="1"/>
          </p:cNvPicPr>
          <p:nvPr/>
        </p:nvPicPr>
        <p:blipFill>
          <a:blip r:embed="rId4"/>
          <a:stretch>
            <a:fillRect/>
          </a:stretch>
        </p:blipFill>
        <p:spPr>
          <a:xfrm>
            <a:off x="7145773" y="1612426"/>
            <a:ext cx="1357593" cy="2178391"/>
          </a:xfrm>
          <a:prstGeom prst="rect">
            <a:avLst/>
          </a:prstGeom>
        </p:spPr>
      </p:pic>
      <p:pic>
        <p:nvPicPr>
          <p:cNvPr id="18" name="Picture 17">
            <a:extLst>
              <a:ext uri="{FF2B5EF4-FFF2-40B4-BE49-F238E27FC236}">
                <a16:creationId xmlns:a16="http://schemas.microsoft.com/office/drawing/2014/main" id="{C6A398B3-5DAC-F24B-8BD2-CC0BE0BD4051}"/>
              </a:ext>
            </a:extLst>
          </p:cNvPr>
          <p:cNvPicPr>
            <a:picLocks noChangeAspect="1"/>
          </p:cNvPicPr>
          <p:nvPr/>
        </p:nvPicPr>
        <p:blipFill>
          <a:blip r:embed="rId5"/>
          <a:stretch>
            <a:fillRect/>
          </a:stretch>
        </p:blipFill>
        <p:spPr>
          <a:xfrm>
            <a:off x="413533" y="4102305"/>
            <a:ext cx="1373565" cy="2176912"/>
          </a:xfrm>
          <a:prstGeom prst="rect">
            <a:avLst/>
          </a:prstGeom>
        </p:spPr>
      </p:pic>
      <p:pic>
        <p:nvPicPr>
          <p:cNvPr id="19" name="Picture 18">
            <a:extLst>
              <a:ext uri="{FF2B5EF4-FFF2-40B4-BE49-F238E27FC236}">
                <a16:creationId xmlns:a16="http://schemas.microsoft.com/office/drawing/2014/main" id="{AA326447-1146-774F-BD52-A3832DD23C2A}"/>
              </a:ext>
            </a:extLst>
          </p:cNvPr>
          <p:cNvPicPr>
            <a:picLocks noChangeAspect="1"/>
          </p:cNvPicPr>
          <p:nvPr/>
        </p:nvPicPr>
        <p:blipFill>
          <a:blip r:embed="rId6"/>
          <a:stretch>
            <a:fillRect/>
          </a:stretch>
        </p:blipFill>
        <p:spPr>
          <a:xfrm>
            <a:off x="7145434" y="4102304"/>
            <a:ext cx="1304493" cy="2073964"/>
          </a:xfrm>
          <a:prstGeom prst="rect">
            <a:avLst/>
          </a:prstGeom>
        </p:spPr>
      </p:pic>
    </p:spTree>
    <p:extLst>
      <p:ext uri="{BB962C8B-B14F-4D97-AF65-F5344CB8AC3E}">
        <p14:creationId xmlns:p14="http://schemas.microsoft.com/office/powerpoint/2010/main" val="829380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Company Overview</a:t>
            </a:r>
          </a:p>
        </p:txBody>
      </p:sp>
      <p:sp>
        <p:nvSpPr>
          <p:cNvPr id="3" name="Content Placeholder 2"/>
          <p:cNvSpPr>
            <a:spLocks noGrp="1"/>
          </p:cNvSpPr>
          <p:nvPr>
            <p:ph idx="1"/>
          </p:nvPr>
        </p:nvSpPr>
        <p:spPr>
          <a:xfrm>
            <a:off x="350874" y="1600757"/>
            <a:ext cx="8229600" cy="5002419"/>
          </a:xfrm>
        </p:spPr>
        <p:txBody>
          <a:bodyPr/>
          <a:lstStyle/>
          <a:p>
            <a:r>
              <a:rPr lang="en-US" dirty="0"/>
              <a:t>2014 Founded by Andrew Borden and Eric Levin</a:t>
            </a:r>
          </a:p>
          <a:p>
            <a:pPr lvl="1"/>
            <a:r>
              <a:rPr lang="en-US" dirty="0"/>
              <a:t>Experienced Entrepreneurs Acquire Rights to Force Field Technology</a:t>
            </a:r>
          </a:p>
          <a:p>
            <a:pPr lvl="1"/>
            <a:r>
              <a:rPr lang="en-US" dirty="0"/>
              <a:t>R&amp;D, Testing and Product Roadmap</a:t>
            </a:r>
          </a:p>
          <a:p>
            <a:r>
              <a:rPr lang="en-US" dirty="0"/>
              <a:t>2015 Secured Anchor Client, Starwood Capital &amp; Representation</a:t>
            </a:r>
          </a:p>
          <a:p>
            <a:pPr lvl="1"/>
            <a:r>
              <a:rPr lang="en-US" dirty="0"/>
              <a:t>Q1, Delivered to 1st Hotel - Miami</a:t>
            </a:r>
          </a:p>
          <a:p>
            <a:pPr lvl="1"/>
            <a:r>
              <a:rPr lang="en-US" dirty="0"/>
              <a:t>Added GA Fleet Associates in NY as first distribution partner</a:t>
            </a:r>
          </a:p>
          <a:p>
            <a:r>
              <a:rPr lang="en-US" dirty="0"/>
              <a:t>2016 Began Worldwide Rollout</a:t>
            </a:r>
          </a:p>
          <a:p>
            <a:pPr lvl="1"/>
            <a:r>
              <a:rPr lang="en-US" dirty="0"/>
              <a:t>Represented in Washington DC, Chicago, Southern California, Boston, Northern California, South Florida</a:t>
            </a:r>
          </a:p>
          <a:p>
            <a:pPr lvl="1"/>
            <a:r>
              <a:rPr lang="en-US" dirty="0"/>
              <a:t>Middle East &amp; Mexico</a:t>
            </a:r>
          </a:p>
          <a:p>
            <a:pPr lvl="1"/>
            <a:r>
              <a:rPr lang="en-US" dirty="0"/>
              <a:t>TCWS Acquires </a:t>
            </a:r>
            <a:r>
              <a:rPr lang="en-US" dirty="0" err="1"/>
              <a:t>Seromix</a:t>
            </a:r>
            <a:r>
              <a:rPr lang="en-US" dirty="0"/>
              <a:t>™ Heavy Metals Removal Technology and renames as </a:t>
            </a:r>
            <a:r>
              <a:rPr lang="en-US" dirty="0" err="1"/>
              <a:t>Kinomix</a:t>
            </a:r>
            <a:r>
              <a:rPr lang="en-US" dirty="0"/>
              <a:t>™</a:t>
            </a:r>
          </a:p>
          <a:p>
            <a:r>
              <a:rPr lang="en-US" dirty="0"/>
              <a:t>2017 Key Partners begin jumping on board</a:t>
            </a:r>
          </a:p>
          <a:p>
            <a:pPr lvl="1"/>
            <a:r>
              <a:rPr lang="en-US" dirty="0"/>
              <a:t>Continued success with huge customers like GE Headquarters, Boston Garden, U-Penn Medical Center, Tishman Speyer, Marriott, and many more</a:t>
            </a:r>
            <a:r>
              <a:rPr lang="mr-IN" dirty="0"/>
              <a:t>…</a:t>
            </a:r>
            <a:endParaRPr lang="en-US" dirty="0"/>
          </a:p>
          <a:p>
            <a:pPr indent="-231775"/>
            <a:r>
              <a:rPr lang="en-US" dirty="0"/>
              <a:t>2018 The Road Continues...</a:t>
            </a:r>
          </a:p>
          <a:p>
            <a:pPr marL="627063" lvl="1" indent="-285750">
              <a:buFont typeface="Arial" panose="020B0604020202020204" pitchFamily="34" charset="0"/>
              <a:buChar char="•"/>
            </a:pPr>
            <a:r>
              <a:rPr lang="en-US" dirty="0"/>
              <a:t>Focusing on everyday solutions in Hospitality, Medical, Education, and Food Production</a:t>
            </a:r>
          </a:p>
          <a:p>
            <a:pPr marL="53975" indent="-285750">
              <a:buFont typeface="Arial" panose="020B0604020202020204" pitchFamily="34" charset="0"/>
              <a:buChar char="•"/>
            </a:pPr>
            <a:endParaRPr lang="en-US" dirty="0"/>
          </a:p>
        </p:txBody>
      </p:sp>
      <p:sp>
        <p:nvSpPr>
          <p:cNvPr id="4" name="Date Placeholder 3"/>
          <p:cNvSpPr>
            <a:spLocks noGrp="1"/>
          </p:cNvSpPr>
          <p:nvPr>
            <p:ph type="dt" sz="half" idx="10"/>
          </p:nvPr>
        </p:nvSpPr>
        <p:spPr/>
        <p:txBody>
          <a:bodyPr/>
          <a:lstStyle/>
          <a:p>
            <a:fld id="{0D18F4DF-2AC1-BC49-9575-EC6CC69E6E0A}" type="datetime1">
              <a:rPr lang="en-US" smtClean="0"/>
              <a:t>8/27/20</a:t>
            </a:fld>
            <a:endParaRPr lang="en-US"/>
          </a:p>
        </p:txBody>
      </p:sp>
      <p:sp>
        <p:nvSpPr>
          <p:cNvPr id="6" name="Slide Number Placeholder 5"/>
          <p:cNvSpPr>
            <a:spLocks noGrp="1"/>
          </p:cNvSpPr>
          <p:nvPr>
            <p:ph type="sldNum" sz="quarter" idx="12"/>
          </p:nvPr>
        </p:nvSpPr>
        <p:spPr/>
        <p:txBody>
          <a:bodyPr/>
          <a:lstStyle/>
          <a:p>
            <a:fld id="{C0635A5F-DDA7-F445-961E-0DDE6710064B}" type="slidenum">
              <a:rPr lang="en-US" smtClean="0"/>
              <a:t>3</a:t>
            </a:fld>
            <a:endParaRPr lang="en-US"/>
          </a:p>
        </p:txBody>
      </p:sp>
      <p:sp>
        <p:nvSpPr>
          <p:cNvPr id="10" name="Footer Placeholder 5"/>
          <p:cNvSpPr>
            <a:spLocks noGrp="1"/>
          </p:cNvSpPr>
          <p:nvPr>
            <p:ph type="ftr" sz="quarter" idx="11"/>
          </p:nvPr>
        </p:nvSpPr>
        <p:spPr>
          <a:xfrm>
            <a:off x="2590800" y="6619071"/>
            <a:ext cx="3962400" cy="238929"/>
          </a:xfrm>
        </p:spPr>
        <p:txBody>
          <a:bodyPr/>
          <a:lstStyle/>
          <a:p>
            <a:r>
              <a:rPr lang="en-US">
                <a:solidFill>
                  <a:schemeClr val="tx2"/>
                </a:solidFill>
              </a:rPr>
              <a:t>The clear choice for water purification anywhere on Earth. </a:t>
            </a:r>
            <a:endParaRPr lang="en-US" dirty="0">
              <a:solidFill>
                <a:schemeClr val="tx2"/>
              </a:solidFill>
            </a:endParaRPr>
          </a:p>
        </p:txBody>
      </p:sp>
    </p:spTree>
    <p:extLst>
      <p:ext uri="{BB962C8B-B14F-4D97-AF65-F5344CB8AC3E}">
        <p14:creationId xmlns:p14="http://schemas.microsoft.com/office/powerpoint/2010/main" val="12573414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2398F-8F18-804A-9ADF-2256E4A2FA14}"/>
              </a:ext>
            </a:extLst>
          </p:cNvPr>
          <p:cNvSpPr>
            <a:spLocks noGrp="1"/>
          </p:cNvSpPr>
          <p:nvPr>
            <p:ph type="title"/>
          </p:nvPr>
        </p:nvSpPr>
        <p:spPr/>
        <p:txBody>
          <a:bodyPr/>
          <a:lstStyle/>
          <a:p>
            <a:r>
              <a:rPr lang="en-US" dirty="0"/>
              <a:t>AND... Fully Customizable</a:t>
            </a:r>
          </a:p>
        </p:txBody>
      </p:sp>
      <p:sp>
        <p:nvSpPr>
          <p:cNvPr id="3" name="Date Placeholder 2">
            <a:extLst>
              <a:ext uri="{FF2B5EF4-FFF2-40B4-BE49-F238E27FC236}">
                <a16:creationId xmlns:a16="http://schemas.microsoft.com/office/drawing/2014/main" id="{06DA20EE-59A4-5441-8263-5705DDA4D6C2}"/>
              </a:ext>
            </a:extLst>
          </p:cNvPr>
          <p:cNvSpPr>
            <a:spLocks noGrp="1"/>
          </p:cNvSpPr>
          <p:nvPr>
            <p:ph type="dt" sz="half" idx="10"/>
          </p:nvPr>
        </p:nvSpPr>
        <p:spPr/>
        <p:txBody>
          <a:bodyPr/>
          <a:lstStyle/>
          <a:p>
            <a:fld id="{0E6E3676-6167-BE4D-A053-8B0EE69E1FBA}" type="datetime1">
              <a:rPr lang="en-US" smtClean="0"/>
              <a:t>8/27/20</a:t>
            </a:fld>
            <a:endParaRPr lang="en-US"/>
          </a:p>
        </p:txBody>
      </p:sp>
      <p:sp>
        <p:nvSpPr>
          <p:cNvPr id="4" name="Footer Placeholder 3">
            <a:extLst>
              <a:ext uri="{FF2B5EF4-FFF2-40B4-BE49-F238E27FC236}">
                <a16:creationId xmlns:a16="http://schemas.microsoft.com/office/drawing/2014/main" id="{8AE3B112-B968-8341-BB4A-B39B81CFA195}"/>
              </a:ext>
            </a:extLst>
          </p:cNvPr>
          <p:cNvSpPr>
            <a:spLocks noGrp="1"/>
          </p:cNvSpPr>
          <p:nvPr>
            <p:ph type="ftr" sz="quarter" idx="11"/>
          </p:nvPr>
        </p:nvSpPr>
        <p:spPr/>
        <p:txBody>
          <a:bodyPr/>
          <a:lstStyle/>
          <a:p>
            <a:r>
              <a:rPr lang="en-US">
                <a:solidFill>
                  <a:schemeClr val="tx2"/>
                </a:solidFill>
              </a:rPr>
              <a:t>The clear choice for water purification anywhere on Earth. </a:t>
            </a:r>
            <a:endParaRPr lang="en-US" dirty="0">
              <a:solidFill>
                <a:schemeClr val="tx2"/>
              </a:solidFill>
            </a:endParaRPr>
          </a:p>
        </p:txBody>
      </p:sp>
      <p:sp>
        <p:nvSpPr>
          <p:cNvPr id="5" name="Slide Number Placeholder 4">
            <a:extLst>
              <a:ext uri="{FF2B5EF4-FFF2-40B4-BE49-F238E27FC236}">
                <a16:creationId xmlns:a16="http://schemas.microsoft.com/office/drawing/2014/main" id="{9BFCC099-8FDF-074A-811E-7CA664AB1318}"/>
              </a:ext>
            </a:extLst>
          </p:cNvPr>
          <p:cNvSpPr>
            <a:spLocks noGrp="1"/>
          </p:cNvSpPr>
          <p:nvPr>
            <p:ph type="sldNum" sz="quarter" idx="12"/>
          </p:nvPr>
        </p:nvSpPr>
        <p:spPr/>
        <p:txBody>
          <a:bodyPr/>
          <a:lstStyle/>
          <a:p>
            <a:fld id="{C0635A5F-DDA7-F445-961E-0DDE6710064B}" type="slidenum">
              <a:rPr lang="en-US" smtClean="0"/>
              <a:t>30</a:t>
            </a:fld>
            <a:endParaRPr lang="en-US"/>
          </a:p>
        </p:txBody>
      </p:sp>
      <p:pic>
        <p:nvPicPr>
          <p:cNvPr id="14" name="Picture 13">
            <a:extLst>
              <a:ext uri="{FF2B5EF4-FFF2-40B4-BE49-F238E27FC236}">
                <a16:creationId xmlns:a16="http://schemas.microsoft.com/office/drawing/2014/main" id="{813B244F-16E3-6B42-AF8E-0EBE5B63CA67}"/>
              </a:ext>
            </a:extLst>
          </p:cNvPr>
          <p:cNvPicPr>
            <a:picLocks noChangeAspect="1"/>
          </p:cNvPicPr>
          <p:nvPr/>
        </p:nvPicPr>
        <p:blipFill>
          <a:blip r:embed="rId2"/>
          <a:stretch>
            <a:fillRect/>
          </a:stretch>
        </p:blipFill>
        <p:spPr>
          <a:xfrm>
            <a:off x="2986299" y="1431295"/>
            <a:ext cx="3171401" cy="5063894"/>
          </a:xfrm>
          <a:prstGeom prst="rect">
            <a:avLst/>
          </a:prstGeom>
        </p:spPr>
      </p:pic>
      <p:pic>
        <p:nvPicPr>
          <p:cNvPr id="10" name="Picture 9">
            <a:extLst>
              <a:ext uri="{FF2B5EF4-FFF2-40B4-BE49-F238E27FC236}">
                <a16:creationId xmlns:a16="http://schemas.microsoft.com/office/drawing/2014/main" id="{7058D685-0092-A545-ABE3-84EC4B5AFF8F}"/>
              </a:ext>
            </a:extLst>
          </p:cNvPr>
          <p:cNvPicPr>
            <a:picLocks noChangeAspect="1"/>
          </p:cNvPicPr>
          <p:nvPr/>
        </p:nvPicPr>
        <p:blipFill>
          <a:blip r:embed="rId3"/>
          <a:stretch>
            <a:fillRect/>
          </a:stretch>
        </p:blipFill>
        <p:spPr>
          <a:xfrm>
            <a:off x="6996343" y="4068417"/>
            <a:ext cx="1233494" cy="1948070"/>
          </a:xfrm>
          <a:prstGeom prst="rect">
            <a:avLst/>
          </a:prstGeom>
        </p:spPr>
      </p:pic>
      <p:pic>
        <p:nvPicPr>
          <p:cNvPr id="6" name="Picture 5">
            <a:extLst>
              <a:ext uri="{FF2B5EF4-FFF2-40B4-BE49-F238E27FC236}">
                <a16:creationId xmlns:a16="http://schemas.microsoft.com/office/drawing/2014/main" id="{CAE9F6C6-A58D-DA4B-BE6C-115FB5AE0AA6}"/>
              </a:ext>
            </a:extLst>
          </p:cNvPr>
          <p:cNvPicPr>
            <a:picLocks noChangeAspect="1"/>
          </p:cNvPicPr>
          <p:nvPr/>
        </p:nvPicPr>
        <p:blipFill>
          <a:blip r:embed="rId4"/>
          <a:stretch>
            <a:fillRect/>
          </a:stretch>
        </p:blipFill>
        <p:spPr>
          <a:xfrm>
            <a:off x="7010163" y="1553130"/>
            <a:ext cx="1219674" cy="1897270"/>
          </a:xfrm>
          <a:prstGeom prst="rect">
            <a:avLst/>
          </a:prstGeom>
        </p:spPr>
      </p:pic>
      <p:pic>
        <p:nvPicPr>
          <p:cNvPr id="7" name="Picture 6">
            <a:extLst>
              <a:ext uri="{FF2B5EF4-FFF2-40B4-BE49-F238E27FC236}">
                <a16:creationId xmlns:a16="http://schemas.microsoft.com/office/drawing/2014/main" id="{3C561F73-364D-2B45-8B4E-D620F7960319}"/>
              </a:ext>
            </a:extLst>
          </p:cNvPr>
          <p:cNvPicPr>
            <a:picLocks noChangeAspect="1"/>
          </p:cNvPicPr>
          <p:nvPr/>
        </p:nvPicPr>
        <p:blipFill>
          <a:blip r:embed="rId5"/>
          <a:stretch>
            <a:fillRect/>
          </a:stretch>
        </p:blipFill>
        <p:spPr>
          <a:xfrm>
            <a:off x="874644" y="1553130"/>
            <a:ext cx="1209630" cy="1897270"/>
          </a:xfrm>
          <a:prstGeom prst="rect">
            <a:avLst/>
          </a:prstGeom>
        </p:spPr>
      </p:pic>
      <p:pic>
        <p:nvPicPr>
          <p:cNvPr id="8" name="Picture 7">
            <a:extLst>
              <a:ext uri="{FF2B5EF4-FFF2-40B4-BE49-F238E27FC236}">
                <a16:creationId xmlns:a16="http://schemas.microsoft.com/office/drawing/2014/main" id="{F35FA296-F867-B44F-BAB4-E13F0CBBC3CB}"/>
              </a:ext>
            </a:extLst>
          </p:cNvPr>
          <p:cNvPicPr>
            <a:picLocks noChangeAspect="1"/>
          </p:cNvPicPr>
          <p:nvPr/>
        </p:nvPicPr>
        <p:blipFill>
          <a:blip r:embed="rId6"/>
          <a:stretch>
            <a:fillRect/>
          </a:stretch>
        </p:blipFill>
        <p:spPr>
          <a:xfrm>
            <a:off x="874644" y="4068417"/>
            <a:ext cx="1219523" cy="1948070"/>
          </a:xfrm>
          <a:prstGeom prst="rect">
            <a:avLst/>
          </a:prstGeom>
        </p:spPr>
      </p:pic>
    </p:spTree>
    <p:extLst>
      <p:ext uri="{BB962C8B-B14F-4D97-AF65-F5344CB8AC3E}">
        <p14:creationId xmlns:p14="http://schemas.microsoft.com/office/powerpoint/2010/main" val="27334514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2398F-8F18-804A-9ADF-2256E4A2FA14}"/>
              </a:ext>
            </a:extLst>
          </p:cNvPr>
          <p:cNvSpPr>
            <a:spLocks noGrp="1"/>
          </p:cNvSpPr>
          <p:nvPr>
            <p:ph type="title"/>
          </p:nvPr>
        </p:nvSpPr>
        <p:spPr/>
        <p:txBody>
          <a:bodyPr/>
          <a:lstStyle/>
          <a:p>
            <a:r>
              <a:rPr lang="en-US" dirty="0"/>
              <a:t>AND... Fully Customizable</a:t>
            </a:r>
          </a:p>
        </p:txBody>
      </p:sp>
      <p:sp>
        <p:nvSpPr>
          <p:cNvPr id="3" name="Date Placeholder 2">
            <a:extLst>
              <a:ext uri="{FF2B5EF4-FFF2-40B4-BE49-F238E27FC236}">
                <a16:creationId xmlns:a16="http://schemas.microsoft.com/office/drawing/2014/main" id="{06DA20EE-59A4-5441-8263-5705DDA4D6C2}"/>
              </a:ext>
            </a:extLst>
          </p:cNvPr>
          <p:cNvSpPr>
            <a:spLocks noGrp="1"/>
          </p:cNvSpPr>
          <p:nvPr>
            <p:ph type="dt" sz="half" idx="10"/>
          </p:nvPr>
        </p:nvSpPr>
        <p:spPr/>
        <p:txBody>
          <a:bodyPr/>
          <a:lstStyle/>
          <a:p>
            <a:fld id="{0E6E3676-6167-BE4D-A053-8B0EE69E1FBA}" type="datetime1">
              <a:rPr lang="en-US" smtClean="0"/>
              <a:t>8/27/20</a:t>
            </a:fld>
            <a:endParaRPr lang="en-US"/>
          </a:p>
        </p:txBody>
      </p:sp>
      <p:sp>
        <p:nvSpPr>
          <p:cNvPr id="4" name="Footer Placeholder 3">
            <a:extLst>
              <a:ext uri="{FF2B5EF4-FFF2-40B4-BE49-F238E27FC236}">
                <a16:creationId xmlns:a16="http://schemas.microsoft.com/office/drawing/2014/main" id="{8AE3B112-B968-8341-BB4A-B39B81CFA195}"/>
              </a:ext>
            </a:extLst>
          </p:cNvPr>
          <p:cNvSpPr>
            <a:spLocks noGrp="1"/>
          </p:cNvSpPr>
          <p:nvPr>
            <p:ph type="ftr" sz="quarter" idx="11"/>
          </p:nvPr>
        </p:nvSpPr>
        <p:spPr/>
        <p:txBody>
          <a:bodyPr/>
          <a:lstStyle/>
          <a:p>
            <a:r>
              <a:rPr lang="en-US">
                <a:solidFill>
                  <a:schemeClr val="tx2"/>
                </a:solidFill>
              </a:rPr>
              <a:t>The clear choice for water purification anywhere on Earth. </a:t>
            </a:r>
            <a:endParaRPr lang="en-US" dirty="0">
              <a:solidFill>
                <a:schemeClr val="tx2"/>
              </a:solidFill>
            </a:endParaRPr>
          </a:p>
        </p:txBody>
      </p:sp>
      <p:sp>
        <p:nvSpPr>
          <p:cNvPr id="5" name="Slide Number Placeholder 4">
            <a:extLst>
              <a:ext uri="{FF2B5EF4-FFF2-40B4-BE49-F238E27FC236}">
                <a16:creationId xmlns:a16="http://schemas.microsoft.com/office/drawing/2014/main" id="{9BFCC099-8FDF-074A-811E-7CA664AB1318}"/>
              </a:ext>
            </a:extLst>
          </p:cNvPr>
          <p:cNvSpPr>
            <a:spLocks noGrp="1"/>
          </p:cNvSpPr>
          <p:nvPr>
            <p:ph type="sldNum" sz="quarter" idx="12"/>
          </p:nvPr>
        </p:nvSpPr>
        <p:spPr/>
        <p:txBody>
          <a:bodyPr/>
          <a:lstStyle/>
          <a:p>
            <a:fld id="{C0635A5F-DDA7-F445-961E-0DDE6710064B}" type="slidenum">
              <a:rPr lang="en-US" smtClean="0"/>
              <a:t>31</a:t>
            </a:fld>
            <a:endParaRPr lang="en-US"/>
          </a:p>
        </p:txBody>
      </p:sp>
      <p:pic>
        <p:nvPicPr>
          <p:cNvPr id="13" name="Picture 12">
            <a:extLst>
              <a:ext uri="{FF2B5EF4-FFF2-40B4-BE49-F238E27FC236}">
                <a16:creationId xmlns:a16="http://schemas.microsoft.com/office/drawing/2014/main" id="{0DEB04BF-E172-7B46-A13F-6B9301C7D047}"/>
              </a:ext>
            </a:extLst>
          </p:cNvPr>
          <p:cNvPicPr>
            <a:picLocks noChangeAspect="1"/>
          </p:cNvPicPr>
          <p:nvPr/>
        </p:nvPicPr>
        <p:blipFill>
          <a:blip r:embed="rId2"/>
          <a:stretch>
            <a:fillRect/>
          </a:stretch>
        </p:blipFill>
        <p:spPr>
          <a:xfrm>
            <a:off x="7366473" y="4215433"/>
            <a:ext cx="1352254" cy="2157920"/>
          </a:xfrm>
          <a:prstGeom prst="rect">
            <a:avLst/>
          </a:prstGeom>
        </p:spPr>
      </p:pic>
      <p:pic>
        <p:nvPicPr>
          <p:cNvPr id="14" name="Picture 13">
            <a:extLst>
              <a:ext uri="{FF2B5EF4-FFF2-40B4-BE49-F238E27FC236}">
                <a16:creationId xmlns:a16="http://schemas.microsoft.com/office/drawing/2014/main" id="{813B244F-16E3-6B42-AF8E-0EBE5B63CA67}"/>
              </a:ext>
            </a:extLst>
          </p:cNvPr>
          <p:cNvPicPr>
            <a:picLocks noChangeAspect="1"/>
          </p:cNvPicPr>
          <p:nvPr/>
        </p:nvPicPr>
        <p:blipFill>
          <a:blip r:embed="rId3"/>
          <a:stretch>
            <a:fillRect/>
          </a:stretch>
        </p:blipFill>
        <p:spPr>
          <a:xfrm>
            <a:off x="3337586" y="1407647"/>
            <a:ext cx="3171401" cy="5063894"/>
          </a:xfrm>
          <a:prstGeom prst="rect">
            <a:avLst/>
          </a:prstGeom>
        </p:spPr>
      </p:pic>
      <p:pic>
        <p:nvPicPr>
          <p:cNvPr id="15" name="Picture 14">
            <a:extLst>
              <a:ext uri="{FF2B5EF4-FFF2-40B4-BE49-F238E27FC236}">
                <a16:creationId xmlns:a16="http://schemas.microsoft.com/office/drawing/2014/main" id="{EC7E788B-EE86-C543-ACA7-B4710E0D01E5}"/>
              </a:ext>
            </a:extLst>
          </p:cNvPr>
          <p:cNvPicPr>
            <a:picLocks noChangeAspect="1"/>
          </p:cNvPicPr>
          <p:nvPr/>
        </p:nvPicPr>
        <p:blipFill>
          <a:blip r:embed="rId4"/>
          <a:stretch>
            <a:fillRect/>
          </a:stretch>
        </p:blipFill>
        <p:spPr>
          <a:xfrm>
            <a:off x="7302816" y="1553130"/>
            <a:ext cx="1505446" cy="2410111"/>
          </a:xfrm>
          <a:prstGeom prst="rect">
            <a:avLst/>
          </a:prstGeom>
        </p:spPr>
      </p:pic>
      <p:pic>
        <p:nvPicPr>
          <p:cNvPr id="16" name="Picture 15">
            <a:extLst>
              <a:ext uri="{FF2B5EF4-FFF2-40B4-BE49-F238E27FC236}">
                <a16:creationId xmlns:a16="http://schemas.microsoft.com/office/drawing/2014/main" id="{53991BB8-0B7D-6449-99F7-E34364A69751}"/>
              </a:ext>
            </a:extLst>
          </p:cNvPr>
          <p:cNvPicPr>
            <a:picLocks noChangeAspect="1"/>
          </p:cNvPicPr>
          <p:nvPr/>
        </p:nvPicPr>
        <p:blipFill>
          <a:blip r:embed="rId5"/>
          <a:stretch>
            <a:fillRect/>
          </a:stretch>
        </p:blipFill>
        <p:spPr>
          <a:xfrm>
            <a:off x="566711" y="2225988"/>
            <a:ext cx="2024089" cy="3237605"/>
          </a:xfrm>
          <a:prstGeom prst="rect">
            <a:avLst/>
          </a:prstGeom>
        </p:spPr>
      </p:pic>
    </p:spTree>
    <p:extLst>
      <p:ext uri="{BB962C8B-B14F-4D97-AF65-F5344CB8AC3E}">
        <p14:creationId xmlns:p14="http://schemas.microsoft.com/office/powerpoint/2010/main" val="11057587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2398F-8F18-804A-9ADF-2256E4A2FA14}"/>
              </a:ext>
            </a:extLst>
          </p:cNvPr>
          <p:cNvSpPr>
            <a:spLocks noGrp="1"/>
          </p:cNvSpPr>
          <p:nvPr>
            <p:ph type="title"/>
          </p:nvPr>
        </p:nvSpPr>
        <p:spPr/>
        <p:txBody>
          <a:bodyPr/>
          <a:lstStyle/>
          <a:p>
            <a:r>
              <a:rPr lang="en-US" dirty="0"/>
              <a:t>AND... Fully Customizable</a:t>
            </a:r>
          </a:p>
        </p:txBody>
      </p:sp>
      <p:sp>
        <p:nvSpPr>
          <p:cNvPr id="3" name="Date Placeholder 2">
            <a:extLst>
              <a:ext uri="{FF2B5EF4-FFF2-40B4-BE49-F238E27FC236}">
                <a16:creationId xmlns:a16="http://schemas.microsoft.com/office/drawing/2014/main" id="{06DA20EE-59A4-5441-8263-5705DDA4D6C2}"/>
              </a:ext>
            </a:extLst>
          </p:cNvPr>
          <p:cNvSpPr>
            <a:spLocks noGrp="1"/>
          </p:cNvSpPr>
          <p:nvPr>
            <p:ph type="dt" sz="half" idx="10"/>
          </p:nvPr>
        </p:nvSpPr>
        <p:spPr/>
        <p:txBody>
          <a:bodyPr/>
          <a:lstStyle/>
          <a:p>
            <a:fld id="{0E6E3676-6167-BE4D-A053-8B0EE69E1FBA}" type="datetime1">
              <a:rPr lang="en-US" smtClean="0"/>
              <a:t>8/27/20</a:t>
            </a:fld>
            <a:endParaRPr lang="en-US"/>
          </a:p>
        </p:txBody>
      </p:sp>
      <p:sp>
        <p:nvSpPr>
          <p:cNvPr id="4" name="Footer Placeholder 3">
            <a:extLst>
              <a:ext uri="{FF2B5EF4-FFF2-40B4-BE49-F238E27FC236}">
                <a16:creationId xmlns:a16="http://schemas.microsoft.com/office/drawing/2014/main" id="{8AE3B112-B968-8341-BB4A-B39B81CFA195}"/>
              </a:ext>
            </a:extLst>
          </p:cNvPr>
          <p:cNvSpPr>
            <a:spLocks noGrp="1"/>
          </p:cNvSpPr>
          <p:nvPr>
            <p:ph type="ftr" sz="quarter" idx="11"/>
          </p:nvPr>
        </p:nvSpPr>
        <p:spPr/>
        <p:txBody>
          <a:bodyPr/>
          <a:lstStyle/>
          <a:p>
            <a:r>
              <a:rPr lang="en-US">
                <a:solidFill>
                  <a:schemeClr val="tx2"/>
                </a:solidFill>
              </a:rPr>
              <a:t>The clear choice for water purification anywhere on Earth. </a:t>
            </a:r>
            <a:endParaRPr lang="en-US" dirty="0">
              <a:solidFill>
                <a:schemeClr val="tx2"/>
              </a:solidFill>
            </a:endParaRPr>
          </a:p>
        </p:txBody>
      </p:sp>
      <p:sp>
        <p:nvSpPr>
          <p:cNvPr id="5" name="Slide Number Placeholder 4">
            <a:extLst>
              <a:ext uri="{FF2B5EF4-FFF2-40B4-BE49-F238E27FC236}">
                <a16:creationId xmlns:a16="http://schemas.microsoft.com/office/drawing/2014/main" id="{9BFCC099-8FDF-074A-811E-7CA664AB1318}"/>
              </a:ext>
            </a:extLst>
          </p:cNvPr>
          <p:cNvSpPr>
            <a:spLocks noGrp="1"/>
          </p:cNvSpPr>
          <p:nvPr>
            <p:ph type="sldNum" sz="quarter" idx="12"/>
          </p:nvPr>
        </p:nvSpPr>
        <p:spPr/>
        <p:txBody>
          <a:bodyPr/>
          <a:lstStyle/>
          <a:p>
            <a:fld id="{C0635A5F-DDA7-F445-961E-0DDE6710064B}" type="slidenum">
              <a:rPr lang="en-US" smtClean="0"/>
              <a:t>32</a:t>
            </a:fld>
            <a:endParaRPr lang="en-US"/>
          </a:p>
        </p:txBody>
      </p:sp>
      <p:pic>
        <p:nvPicPr>
          <p:cNvPr id="7" name="Picture 6">
            <a:extLst>
              <a:ext uri="{FF2B5EF4-FFF2-40B4-BE49-F238E27FC236}">
                <a16:creationId xmlns:a16="http://schemas.microsoft.com/office/drawing/2014/main" id="{969A8A65-4B85-AB49-9817-D9754DE47975}"/>
              </a:ext>
            </a:extLst>
          </p:cNvPr>
          <p:cNvPicPr>
            <a:picLocks noChangeAspect="1"/>
          </p:cNvPicPr>
          <p:nvPr/>
        </p:nvPicPr>
        <p:blipFill>
          <a:blip r:embed="rId2"/>
          <a:stretch>
            <a:fillRect/>
          </a:stretch>
        </p:blipFill>
        <p:spPr>
          <a:xfrm>
            <a:off x="815776" y="4154617"/>
            <a:ext cx="1422620" cy="2276856"/>
          </a:xfrm>
          <a:prstGeom prst="rect">
            <a:avLst/>
          </a:prstGeom>
        </p:spPr>
      </p:pic>
      <p:pic>
        <p:nvPicPr>
          <p:cNvPr id="8" name="Picture 7">
            <a:extLst>
              <a:ext uri="{FF2B5EF4-FFF2-40B4-BE49-F238E27FC236}">
                <a16:creationId xmlns:a16="http://schemas.microsoft.com/office/drawing/2014/main" id="{F48184A2-A328-3348-85E8-76275644ECFB}"/>
              </a:ext>
            </a:extLst>
          </p:cNvPr>
          <p:cNvPicPr>
            <a:picLocks noChangeAspect="1"/>
          </p:cNvPicPr>
          <p:nvPr/>
        </p:nvPicPr>
        <p:blipFill>
          <a:blip r:embed="rId3"/>
          <a:stretch>
            <a:fillRect/>
          </a:stretch>
        </p:blipFill>
        <p:spPr>
          <a:xfrm>
            <a:off x="3022118" y="1515498"/>
            <a:ext cx="3099763" cy="4895488"/>
          </a:xfrm>
          <a:prstGeom prst="rect">
            <a:avLst/>
          </a:prstGeom>
        </p:spPr>
      </p:pic>
      <p:pic>
        <p:nvPicPr>
          <p:cNvPr id="10" name="Picture 9">
            <a:extLst>
              <a:ext uri="{FF2B5EF4-FFF2-40B4-BE49-F238E27FC236}">
                <a16:creationId xmlns:a16="http://schemas.microsoft.com/office/drawing/2014/main" id="{6B5FF3A8-61D4-234E-A364-F25C8D5B3637}"/>
              </a:ext>
            </a:extLst>
          </p:cNvPr>
          <p:cNvPicPr>
            <a:picLocks noChangeAspect="1"/>
          </p:cNvPicPr>
          <p:nvPr/>
        </p:nvPicPr>
        <p:blipFill>
          <a:blip r:embed="rId4"/>
          <a:stretch>
            <a:fillRect/>
          </a:stretch>
        </p:blipFill>
        <p:spPr>
          <a:xfrm>
            <a:off x="6905602" y="4154617"/>
            <a:ext cx="1428793" cy="2278076"/>
          </a:xfrm>
          <a:prstGeom prst="rect">
            <a:avLst/>
          </a:prstGeom>
        </p:spPr>
      </p:pic>
      <p:pic>
        <p:nvPicPr>
          <p:cNvPr id="11" name="Picture 10">
            <a:extLst>
              <a:ext uri="{FF2B5EF4-FFF2-40B4-BE49-F238E27FC236}">
                <a16:creationId xmlns:a16="http://schemas.microsoft.com/office/drawing/2014/main" id="{EA39D0A5-863C-684C-BD2F-C9EE2E4A7DCA}"/>
              </a:ext>
            </a:extLst>
          </p:cNvPr>
          <p:cNvPicPr>
            <a:picLocks noChangeAspect="1"/>
          </p:cNvPicPr>
          <p:nvPr/>
        </p:nvPicPr>
        <p:blipFill>
          <a:blip r:embed="rId5"/>
          <a:stretch>
            <a:fillRect/>
          </a:stretch>
        </p:blipFill>
        <p:spPr>
          <a:xfrm>
            <a:off x="6905603" y="1700891"/>
            <a:ext cx="1428793" cy="2260874"/>
          </a:xfrm>
          <a:prstGeom prst="rect">
            <a:avLst/>
          </a:prstGeom>
        </p:spPr>
      </p:pic>
      <p:pic>
        <p:nvPicPr>
          <p:cNvPr id="12" name="Picture 11">
            <a:extLst>
              <a:ext uri="{FF2B5EF4-FFF2-40B4-BE49-F238E27FC236}">
                <a16:creationId xmlns:a16="http://schemas.microsoft.com/office/drawing/2014/main" id="{873560F9-1054-1B4B-9FC8-1018BBA9869A}"/>
              </a:ext>
            </a:extLst>
          </p:cNvPr>
          <p:cNvPicPr>
            <a:picLocks noChangeAspect="1"/>
          </p:cNvPicPr>
          <p:nvPr/>
        </p:nvPicPr>
        <p:blipFill>
          <a:blip r:embed="rId6"/>
          <a:stretch>
            <a:fillRect/>
          </a:stretch>
        </p:blipFill>
        <p:spPr>
          <a:xfrm>
            <a:off x="814798" y="1700891"/>
            <a:ext cx="1414699" cy="2260874"/>
          </a:xfrm>
          <a:prstGeom prst="rect">
            <a:avLst/>
          </a:prstGeom>
        </p:spPr>
      </p:pic>
    </p:spTree>
    <p:extLst>
      <p:ext uri="{BB962C8B-B14F-4D97-AF65-F5344CB8AC3E}">
        <p14:creationId xmlns:p14="http://schemas.microsoft.com/office/powerpoint/2010/main" val="2562758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8ECC8-0DEB-2D49-9AA0-4B466760997D}"/>
              </a:ext>
            </a:extLst>
          </p:cNvPr>
          <p:cNvSpPr>
            <a:spLocks noGrp="1"/>
          </p:cNvSpPr>
          <p:nvPr>
            <p:ph type="title"/>
          </p:nvPr>
        </p:nvSpPr>
        <p:spPr/>
        <p:txBody>
          <a:bodyPr/>
          <a:lstStyle/>
          <a:p>
            <a:r>
              <a:rPr lang="en-US" dirty="0"/>
              <a:t>Established Partners</a:t>
            </a:r>
          </a:p>
        </p:txBody>
      </p:sp>
      <p:sp>
        <p:nvSpPr>
          <p:cNvPr id="3" name="Date Placeholder 2">
            <a:extLst>
              <a:ext uri="{FF2B5EF4-FFF2-40B4-BE49-F238E27FC236}">
                <a16:creationId xmlns:a16="http://schemas.microsoft.com/office/drawing/2014/main" id="{35353F3D-B75A-D849-B8CD-D59A04DA4B22}"/>
              </a:ext>
            </a:extLst>
          </p:cNvPr>
          <p:cNvSpPr>
            <a:spLocks noGrp="1"/>
          </p:cNvSpPr>
          <p:nvPr>
            <p:ph type="dt" sz="half" idx="10"/>
          </p:nvPr>
        </p:nvSpPr>
        <p:spPr/>
        <p:txBody>
          <a:bodyPr/>
          <a:lstStyle/>
          <a:p>
            <a:fld id="{0E6E3676-6167-BE4D-A053-8B0EE69E1FBA}" type="datetime1">
              <a:rPr lang="en-US" smtClean="0"/>
              <a:t>8/27/20</a:t>
            </a:fld>
            <a:endParaRPr lang="en-US"/>
          </a:p>
        </p:txBody>
      </p:sp>
      <p:sp>
        <p:nvSpPr>
          <p:cNvPr id="4" name="Footer Placeholder 3">
            <a:extLst>
              <a:ext uri="{FF2B5EF4-FFF2-40B4-BE49-F238E27FC236}">
                <a16:creationId xmlns:a16="http://schemas.microsoft.com/office/drawing/2014/main" id="{2F94A217-F3C4-264E-9490-6F20CE43B32D}"/>
              </a:ext>
            </a:extLst>
          </p:cNvPr>
          <p:cNvSpPr>
            <a:spLocks noGrp="1"/>
          </p:cNvSpPr>
          <p:nvPr>
            <p:ph type="ftr" sz="quarter" idx="11"/>
          </p:nvPr>
        </p:nvSpPr>
        <p:spPr/>
        <p:txBody>
          <a:bodyPr/>
          <a:lstStyle/>
          <a:p>
            <a:r>
              <a:rPr lang="en-US">
                <a:solidFill>
                  <a:schemeClr val="tx2"/>
                </a:solidFill>
              </a:rPr>
              <a:t>The clear choice for water purification anywhere on Earth. </a:t>
            </a:r>
            <a:endParaRPr lang="en-US" dirty="0">
              <a:solidFill>
                <a:schemeClr val="tx2"/>
              </a:solidFill>
            </a:endParaRPr>
          </a:p>
        </p:txBody>
      </p:sp>
      <p:sp>
        <p:nvSpPr>
          <p:cNvPr id="5" name="Slide Number Placeholder 4">
            <a:extLst>
              <a:ext uri="{FF2B5EF4-FFF2-40B4-BE49-F238E27FC236}">
                <a16:creationId xmlns:a16="http://schemas.microsoft.com/office/drawing/2014/main" id="{64282220-322C-8B4B-9739-B73452776B98}"/>
              </a:ext>
            </a:extLst>
          </p:cNvPr>
          <p:cNvSpPr>
            <a:spLocks noGrp="1"/>
          </p:cNvSpPr>
          <p:nvPr>
            <p:ph type="sldNum" sz="quarter" idx="12"/>
          </p:nvPr>
        </p:nvSpPr>
        <p:spPr/>
        <p:txBody>
          <a:bodyPr/>
          <a:lstStyle/>
          <a:p>
            <a:fld id="{C0635A5F-DDA7-F445-961E-0DDE6710064B}" type="slidenum">
              <a:rPr lang="en-US" smtClean="0"/>
              <a:t>4</a:t>
            </a:fld>
            <a:endParaRPr lang="en-US"/>
          </a:p>
        </p:txBody>
      </p:sp>
      <p:pic>
        <p:nvPicPr>
          <p:cNvPr id="6" name="Picture 5">
            <a:extLst>
              <a:ext uri="{FF2B5EF4-FFF2-40B4-BE49-F238E27FC236}">
                <a16:creationId xmlns:a16="http://schemas.microsoft.com/office/drawing/2014/main" id="{1714A154-A7B0-CF46-AA4F-61E42CAAC3F1}"/>
              </a:ext>
            </a:extLst>
          </p:cNvPr>
          <p:cNvPicPr>
            <a:picLocks noChangeAspect="1"/>
          </p:cNvPicPr>
          <p:nvPr/>
        </p:nvPicPr>
        <p:blipFill>
          <a:blip r:embed="rId2"/>
          <a:stretch>
            <a:fillRect/>
          </a:stretch>
        </p:blipFill>
        <p:spPr>
          <a:xfrm>
            <a:off x="437364" y="1985502"/>
            <a:ext cx="2221262" cy="805021"/>
          </a:xfrm>
          <a:prstGeom prst="rect">
            <a:avLst/>
          </a:prstGeom>
        </p:spPr>
      </p:pic>
      <p:pic>
        <p:nvPicPr>
          <p:cNvPr id="7" name="Picture 6">
            <a:extLst>
              <a:ext uri="{FF2B5EF4-FFF2-40B4-BE49-F238E27FC236}">
                <a16:creationId xmlns:a16="http://schemas.microsoft.com/office/drawing/2014/main" id="{BEE3456B-4BC1-5242-B1F5-5D34C48432F6}"/>
              </a:ext>
            </a:extLst>
          </p:cNvPr>
          <p:cNvPicPr>
            <a:picLocks noChangeAspect="1"/>
          </p:cNvPicPr>
          <p:nvPr/>
        </p:nvPicPr>
        <p:blipFill>
          <a:blip r:embed="rId3"/>
          <a:stretch>
            <a:fillRect/>
          </a:stretch>
        </p:blipFill>
        <p:spPr>
          <a:xfrm>
            <a:off x="6264442" y="2032667"/>
            <a:ext cx="2835175" cy="755425"/>
          </a:xfrm>
          <a:prstGeom prst="rect">
            <a:avLst/>
          </a:prstGeom>
        </p:spPr>
      </p:pic>
      <p:pic>
        <p:nvPicPr>
          <p:cNvPr id="8" name="Picture 7">
            <a:extLst>
              <a:ext uri="{FF2B5EF4-FFF2-40B4-BE49-F238E27FC236}">
                <a16:creationId xmlns:a16="http://schemas.microsoft.com/office/drawing/2014/main" id="{8F074367-9D00-0040-B890-DF447D49443F}"/>
              </a:ext>
            </a:extLst>
          </p:cNvPr>
          <p:cNvPicPr>
            <a:picLocks noChangeAspect="1"/>
          </p:cNvPicPr>
          <p:nvPr/>
        </p:nvPicPr>
        <p:blipFill>
          <a:blip r:embed="rId4"/>
          <a:stretch>
            <a:fillRect/>
          </a:stretch>
        </p:blipFill>
        <p:spPr>
          <a:xfrm>
            <a:off x="4801005" y="2828893"/>
            <a:ext cx="3906386" cy="894813"/>
          </a:xfrm>
          <a:prstGeom prst="rect">
            <a:avLst/>
          </a:prstGeom>
        </p:spPr>
      </p:pic>
      <p:pic>
        <p:nvPicPr>
          <p:cNvPr id="9" name="Picture 8">
            <a:extLst>
              <a:ext uri="{FF2B5EF4-FFF2-40B4-BE49-F238E27FC236}">
                <a16:creationId xmlns:a16="http://schemas.microsoft.com/office/drawing/2014/main" id="{7EED82DA-4D39-8648-9A72-FC15C550D5A8}"/>
              </a:ext>
            </a:extLst>
          </p:cNvPr>
          <p:cNvPicPr>
            <a:picLocks noChangeAspect="1"/>
          </p:cNvPicPr>
          <p:nvPr/>
        </p:nvPicPr>
        <p:blipFill>
          <a:blip r:embed="rId5"/>
          <a:stretch>
            <a:fillRect/>
          </a:stretch>
        </p:blipFill>
        <p:spPr>
          <a:xfrm>
            <a:off x="3384055" y="1999481"/>
            <a:ext cx="2286000" cy="914400"/>
          </a:xfrm>
          <a:prstGeom prst="rect">
            <a:avLst/>
          </a:prstGeom>
        </p:spPr>
      </p:pic>
      <p:pic>
        <p:nvPicPr>
          <p:cNvPr id="11" name="Picture 10">
            <a:extLst>
              <a:ext uri="{FF2B5EF4-FFF2-40B4-BE49-F238E27FC236}">
                <a16:creationId xmlns:a16="http://schemas.microsoft.com/office/drawing/2014/main" id="{1BBCC15C-E322-4744-8993-004D2A13C108}"/>
              </a:ext>
            </a:extLst>
          </p:cNvPr>
          <p:cNvPicPr>
            <a:picLocks noChangeAspect="1"/>
          </p:cNvPicPr>
          <p:nvPr/>
        </p:nvPicPr>
        <p:blipFill>
          <a:blip r:embed="rId6"/>
          <a:stretch>
            <a:fillRect/>
          </a:stretch>
        </p:blipFill>
        <p:spPr>
          <a:xfrm>
            <a:off x="6533634" y="3521217"/>
            <a:ext cx="2273300" cy="1003300"/>
          </a:xfrm>
          <a:prstGeom prst="rect">
            <a:avLst/>
          </a:prstGeom>
        </p:spPr>
      </p:pic>
      <p:pic>
        <p:nvPicPr>
          <p:cNvPr id="13" name="Picture 12">
            <a:extLst>
              <a:ext uri="{FF2B5EF4-FFF2-40B4-BE49-F238E27FC236}">
                <a16:creationId xmlns:a16="http://schemas.microsoft.com/office/drawing/2014/main" id="{41FC1E07-1A12-A444-9A74-E0AD10517882}"/>
              </a:ext>
            </a:extLst>
          </p:cNvPr>
          <p:cNvPicPr>
            <a:picLocks noChangeAspect="1"/>
          </p:cNvPicPr>
          <p:nvPr/>
        </p:nvPicPr>
        <p:blipFill>
          <a:blip r:embed="rId7"/>
          <a:stretch>
            <a:fillRect/>
          </a:stretch>
        </p:blipFill>
        <p:spPr>
          <a:xfrm>
            <a:off x="371741" y="5397810"/>
            <a:ext cx="2352508" cy="893082"/>
          </a:xfrm>
          <a:prstGeom prst="rect">
            <a:avLst/>
          </a:prstGeom>
        </p:spPr>
      </p:pic>
      <p:pic>
        <p:nvPicPr>
          <p:cNvPr id="14" name="Picture 13">
            <a:extLst>
              <a:ext uri="{FF2B5EF4-FFF2-40B4-BE49-F238E27FC236}">
                <a16:creationId xmlns:a16="http://schemas.microsoft.com/office/drawing/2014/main" id="{1FC51D08-737F-E444-83E8-6C20F1EEC6BB}"/>
              </a:ext>
            </a:extLst>
          </p:cNvPr>
          <p:cNvPicPr>
            <a:picLocks noChangeAspect="1"/>
          </p:cNvPicPr>
          <p:nvPr/>
        </p:nvPicPr>
        <p:blipFill>
          <a:blip r:embed="rId8"/>
          <a:stretch>
            <a:fillRect/>
          </a:stretch>
        </p:blipFill>
        <p:spPr>
          <a:xfrm>
            <a:off x="3269755" y="4712517"/>
            <a:ext cx="1257300" cy="1244600"/>
          </a:xfrm>
          <a:prstGeom prst="rect">
            <a:avLst/>
          </a:prstGeom>
        </p:spPr>
      </p:pic>
      <p:pic>
        <p:nvPicPr>
          <p:cNvPr id="15" name="Picture 14">
            <a:extLst>
              <a:ext uri="{FF2B5EF4-FFF2-40B4-BE49-F238E27FC236}">
                <a16:creationId xmlns:a16="http://schemas.microsoft.com/office/drawing/2014/main" id="{DADA9D29-D095-8B4F-B4F8-6B81AFB98604}"/>
              </a:ext>
            </a:extLst>
          </p:cNvPr>
          <p:cNvPicPr>
            <a:picLocks noChangeAspect="1"/>
          </p:cNvPicPr>
          <p:nvPr/>
        </p:nvPicPr>
        <p:blipFill>
          <a:blip r:embed="rId9"/>
          <a:stretch>
            <a:fillRect/>
          </a:stretch>
        </p:blipFill>
        <p:spPr>
          <a:xfrm>
            <a:off x="308391" y="3674591"/>
            <a:ext cx="2971800" cy="601608"/>
          </a:xfrm>
          <a:prstGeom prst="rect">
            <a:avLst/>
          </a:prstGeom>
        </p:spPr>
      </p:pic>
      <p:pic>
        <p:nvPicPr>
          <p:cNvPr id="16" name="Picture 15">
            <a:extLst>
              <a:ext uri="{FF2B5EF4-FFF2-40B4-BE49-F238E27FC236}">
                <a16:creationId xmlns:a16="http://schemas.microsoft.com/office/drawing/2014/main" id="{F3A29C80-1E38-7041-81A7-31716A6F0BE8}"/>
              </a:ext>
            </a:extLst>
          </p:cNvPr>
          <p:cNvPicPr>
            <a:picLocks noChangeAspect="1"/>
          </p:cNvPicPr>
          <p:nvPr/>
        </p:nvPicPr>
        <p:blipFill>
          <a:blip r:embed="rId10"/>
          <a:stretch>
            <a:fillRect/>
          </a:stretch>
        </p:blipFill>
        <p:spPr>
          <a:xfrm>
            <a:off x="6737764" y="4608853"/>
            <a:ext cx="1968500" cy="939800"/>
          </a:xfrm>
          <a:prstGeom prst="rect">
            <a:avLst/>
          </a:prstGeom>
        </p:spPr>
      </p:pic>
      <p:pic>
        <p:nvPicPr>
          <p:cNvPr id="17" name="Picture 16">
            <a:extLst>
              <a:ext uri="{FF2B5EF4-FFF2-40B4-BE49-F238E27FC236}">
                <a16:creationId xmlns:a16="http://schemas.microsoft.com/office/drawing/2014/main" id="{09F9EA79-6939-2F4D-9EEE-67466E89D503}"/>
              </a:ext>
            </a:extLst>
          </p:cNvPr>
          <p:cNvPicPr>
            <a:picLocks noChangeAspect="1"/>
          </p:cNvPicPr>
          <p:nvPr/>
        </p:nvPicPr>
        <p:blipFill>
          <a:blip r:embed="rId11"/>
          <a:stretch>
            <a:fillRect/>
          </a:stretch>
        </p:blipFill>
        <p:spPr>
          <a:xfrm>
            <a:off x="3676137" y="2992364"/>
            <a:ext cx="1077659" cy="1616489"/>
          </a:xfrm>
          <a:prstGeom prst="rect">
            <a:avLst/>
          </a:prstGeom>
        </p:spPr>
      </p:pic>
      <p:pic>
        <p:nvPicPr>
          <p:cNvPr id="18" name="Picture 17">
            <a:extLst>
              <a:ext uri="{FF2B5EF4-FFF2-40B4-BE49-F238E27FC236}">
                <a16:creationId xmlns:a16="http://schemas.microsoft.com/office/drawing/2014/main" id="{88B3D38E-B037-5247-9A4F-8FFC07EC3205}"/>
              </a:ext>
            </a:extLst>
          </p:cNvPr>
          <p:cNvPicPr>
            <a:picLocks noChangeAspect="1"/>
          </p:cNvPicPr>
          <p:nvPr/>
        </p:nvPicPr>
        <p:blipFill>
          <a:blip r:embed="rId12"/>
          <a:stretch>
            <a:fillRect/>
          </a:stretch>
        </p:blipFill>
        <p:spPr>
          <a:xfrm>
            <a:off x="261802" y="2951172"/>
            <a:ext cx="3064978" cy="557269"/>
          </a:xfrm>
          <a:prstGeom prst="rect">
            <a:avLst/>
          </a:prstGeom>
        </p:spPr>
      </p:pic>
      <p:pic>
        <p:nvPicPr>
          <p:cNvPr id="19" name="Picture 18">
            <a:extLst>
              <a:ext uri="{FF2B5EF4-FFF2-40B4-BE49-F238E27FC236}">
                <a16:creationId xmlns:a16="http://schemas.microsoft.com/office/drawing/2014/main" id="{133824B6-AB82-BF43-A7DC-1F64879181F3}"/>
              </a:ext>
            </a:extLst>
          </p:cNvPr>
          <p:cNvPicPr>
            <a:picLocks noChangeAspect="1"/>
          </p:cNvPicPr>
          <p:nvPr/>
        </p:nvPicPr>
        <p:blipFill>
          <a:blip r:embed="rId13"/>
          <a:stretch>
            <a:fillRect/>
          </a:stretch>
        </p:blipFill>
        <p:spPr>
          <a:xfrm>
            <a:off x="4728468" y="4995271"/>
            <a:ext cx="1520591" cy="693058"/>
          </a:xfrm>
          <a:prstGeom prst="rect">
            <a:avLst/>
          </a:prstGeom>
        </p:spPr>
      </p:pic>
      <p:pic>
        <p:nvPicPr>
          <p:cNvPr id="20" name="Picture 19">
            <a:extLst>
              <a:ext uri="{FF2B5EF4-FFF2-40B4-BE49-F238E27FC236}">
                <a16:creationId xmlns:a16="http://schemas.microsoft.com/office/drawing/2014/main" id="{B844C747-5BD8-8D4D-8254-EC4BE3D37F6C}"/>
              </a:ext>
            </a:extLst>
          </p:cNvPr>
          <p:cNvPicPr>
            <a:picLocks noChangeAspect="1"/>
          </p:cNvPicPr>
          <p:nvPr/>
        </p:nvPicPr>
        <p:blipFill>
          <a:blip r:embed="rId14"/>
          <a:stretch>
            <a:fillRect/>
          </a:stretch>
        </p:blipFill>
        <p:spPr>
          <a:xfrm>
            <a:off x="5057850" y="3891033"/>
            <a:ext cx="1365342" cy="828158"/>
          </a:xfrm>
          <a:prstGeom prst="rect">
            <a:avLst/>
          </a:prstGeom>
        </p:spPr>
      </p:pic>
      <p:pic>
        <p:nvPicPr>
          <p:cNvPr id="21" name="Picture 20">
            <a:extLst>
              <a:ext uri="{FF2B5EF4-FFF2-40B4-BE49-F238E27FC236}">
                <a16:creationId xmlns:a16="http://schemas.microsoft.com/office/drawing/2014/main" id="{B1C79AD0-BFDD-BE42-A1A7-3E4CDE557EB0}"/>
              </a:ext>
            </a:extLst>
          </p:cNvPr>
          <p:cNvPicPr>
            <a:picLocks noChangeAspect="1"/>
          </p:cNvPicPr>
          <p:nvPr/>
        </p:nvPicPr>
        <p:blipFill>
          <a:blip r:embed="rId15"/>
          <a:stretch>
            <a:fillRect/>
          </a:stretch>
        </p:blipFill>
        <p:spPr>
          <a:xfrm>
            <a:off x="5504146" y="1484092"/>
            <a:ext cx="3428841" cy="393700"/>
          </a:xfrm>
          <a:prstGeom prst="rect">
            <a:avLst/>
          </a:prstGeom>
        </p:spPr>
      </p:pic>
      <p:pic>
        <p:nvPicPr>
          <p:cNvPr id="22" name="Picture 21">
            <a:extLst>
              <a:ext uri="{FF2B5EF4-FFF2-40B4-BE49-F238E27FC236}">
                <a16:creationId xmlns:a16="http://schemas.microsoft.com/office/drawing/2014/main" id="{2C11BB77-5A1D-274D-86F4-00332B94EA97}"/>
              </a:ext>
            </a:extLst>
          </p:cNvPr>
          <p:cNvPicPr>
            <a:picLocks noChangeAspect="1"/>
          </p:cNvPicPr>
          <p:nvPr/>
        </p:nvPicPr>
        <p:blipFill>
          <a:blip r:embed="rId16"/>
          <a:stretch>
            <a:fillRect/>
          </a:stretch>
        </p:blipFill>
        <p:spPr>
          <a:xfrm>
            <a:off x="2724249" y="1330955"/>
            <a:ext cx="2311400" cy="596900"/>
          </a:xfrm>
          <a:prstGeom prst="rect">
            <a:avLst/>
          </a:prstGeom>
        </p:spPr>
      </p:pic>
      <p:pic>
        <p:nvPicPr>
          <p:cNvPr id="23" name="Picture 22">
            <a:extLst>
              <a:ext uri="{FF2B5EF4-FFF2-40B4-BE49-F238E27FC236}">
                <a16:creationId xmlns:a16="http://schemas.microsoft.com/office/drawing/2014/main" id="{C9A7B325-44D2-2741-8904-85996BF9D435}"/>
              </a:ext>
            </a:extLst>
          </p:cNvPr>
          <p:cNvPicPr>
            <a:picLocks noChangeAspect="1"/>
          </p:cNvPicPr>
          <p:nvPr/>
        </p:nvPicPr>
        <p:blipFill>
          <a:blip r:embed="rId17"/>
          <a:stretch>
            <a:fillRect/>
          </a:stretch>
        </p:blipFill>
        <p:spPr>
          <a:xfrm>
            <a:off x="1531789" y="4479898"/>
            <a:ext cx="1619475" cy="731524"/>
          </a:xfrm>
          <a:prstGeom prst="rect">
            <a:avLst/>
          </a:prstGeom>
        </p:spPr>
      </p:pic>
      <p:pic>
        <p:nvPicPr>
          <p:cNvPr id="24" name="Picture 23">
            <a:extLst>
              <a:ext uri="{FF2B5EF4-FFF2-40B4-BE49-F238E27FC236}">
                <a16:creationId xmlns:a16="http://schemas.microsoft.com/office/drawing/2014/main" id="{1945814A-6AF5-9B40-A594-0334E4EFDE33}"/>
              </a:ext>
            </a:extLst>
          </p:cNvPr>
          <p:cNvPicPr>
            <a:picLocks noChangeAspect="1"/>
          </p:cNvPicPr>
          <p:nvPr/>
        </p:nvPicPr>
        <p:blipFill>
          <a:blip r:embed="rId18"/>
          <a:stretch>
            <a:fillRect/>
          </a:stretch>
        </p:blipFill>
        <p:spPr>
          <a:xfrm>
            <a:off x="6122785" y="5696343"/>
            <a:ext cx="2398915" cy="791221"/>
          </a:xfrm>
          <a:prstGeom prst="rect">
            <a:avLst/>
          </a:prstGeom>
        </p:spPr>
      </p:pic>
      <p:pic>
        <p:nvPicPr>
          <p:cNvPr id="26" name="Picture 25">
            <a:extLst>
              <a:ext uri="{FF2B5EF4-FFF2-40B4-BE49-F238E27FC236}">
                <a16:creationId xmlns:a16="http://schemas.microsoft.com/office/drawing/2014/main" id="{DB08038F-1DC0-7247-B81C-C0A2B75B0DF3}"/>
              </a:ext>
            </a:extLst>
          </p:cNvPr>
          <p:cNvPicPr>
            <a:picLocks noChangeAspect="1"/>
          </p:cNvPicPr>
          <p:nvPr/>
        </p:nvPicPr>
        <p:blipFill>
          <a:blip r:embed="rId19"/>
          <a:stretch>
            <a:fillRect/>
          </a:stretch>
        </p:blipFill>
        <p:spPr>
          <a:xfrm>
            <a:off x="4195617" y="5844351"/>
            <a:ext cx="1724465" cy="577495"/>
          </a:xfrm>
          <a:prstGeom prst="rect">
            <a:avLst/>
          </a:prstGeom>
        </p:spPr>
      </p:pic>
      <p:pic>
        <p:nvPicPr>
          <p:cNvPr id="10" name="Picture 9">
            <a:extLst>
              <a:ext uri="{FF2B5EF4-FFF2-40B4-BE49-F238E27FC236}">
                <a16:creationId xmlns:a16="http://schemas.microsoft.com/office/drawing/2014/main" id="{FABA2321-0E76-624F-AF18-E08BBA344937}"/>
              </a:ext>
            </a:extLst>
          </p:cNvPr>
          <p:cNvPicPr>
            <a:picLocks noChangeAspect="1"/>
          </p:cNvPicPr>
          <p:nvPr/>
        </p:nvPicPr>
        <p:blipFill>
          <a:blip r:embed="rId20"/>
          <a:stretch>
            <a:fillRect/>
          </a:stretch>
        </p:blipFill>
        <p:spPr>
          <a:xfrm>
            <a:off x="643382" y="1385948"/>
            <a:ext cx="1791942" cy="441259"/>
          </a:xfrm>
          <a:prstGeom prst="rect">
            <a:avLst/>
          </a:prstGeom>
        </p:spPr>
      </p:pic>
      <p:pic>
        <p:nvPicPr>
          <p:cNvPr id="12" name="Picture 11">
            <a:extLst>
              <a:ext uri="{FF2B5EF4-FFF2-40B4-BE49-F238E27FC236}">
                <a16:creationId xmlns:a16="http://schemas.microsoft.com/office/drawing/2014/main" id="{E6A4F3DC-054A-A841-98C8-C9DFBDF8B82D}"/>
              </a:ext>
            </a:extLst>
          </p:cNvPr>
          <p:cNvPicPr>
            <a:picLocks noChangeAspect="1"/>
          </p:cNvPicPr>
          <p:nvPr/>
        </p:nvPicPr>
        <p:blipFill>
          <a:blip r:embed="rId21"/>
          <a:stretch>
            <a:fillRect/>
          </a:stretch>
        </p:blipFill>
        <p:spPr>
          <a:xfrm>
            <a:off x="2724249" y="5982715"/>
            <a:ext cx="1289390" cy="481116"/>
          </a:xfrm>
          <a:prstGeom prst="rect">
            <a:avLst/>
          </a:prstGeom>
        </p:spPr>
      </p:pic>
      <p:pic>
        <p:nvPicPr>
          <p:cNvPr id="25" name="Picture 24">
            <a:extLst>
              <a:ext uri="{FF2B5EF4-FFF2-40B4-BE49-F238E27FC236}">
                <a16:creationId xmlns:a16="http://schemas.microsoft.com/office/drawing/2014/main" id="{32B50DC6-185D-4649-9C99-84C15799390E}"/>
              </a:ext>
            </a:extLst>
          </p:cNvPr>
          <p:cNvPicPr>
            <a:picLocks noChangeAspect="1"/>
          </p:cNvPicPr>
          <p:nvPr/>
        </p:nvPicPr>
        <p:blipFill>
          <a:blip r:embed="rId22"/>
          <a:stretch>
            <a:fillRect/>
          </a:stretch>
        </p:blipFill>
        <p:spPr>
          <a:xfrm>
            <a:off x="178367" y="4364148"/>
            <a:ext cx="1038850" cy="945712"/>
          </a:xfrm>
          <a:prstGeom prst="rect">
            <a:avLst/>
          </a:prstGeom>
        </p:spPr>
      </p:pic>
    </p:spTree>
    <p:extLst>
      <p:ext uri="{BB962C8B-B14F-4D97-AF65-F5344CB8AC3E}">
        <p14:creationId xmlns:p14="http://schemas.microsoft.com/office/powerpoint/2010/main" val="1629783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 Quality Concerns</a:t>
            </a:r>
          </a:p>
        </p:txBody>
      </p:sp>
      <p:sp>
        <p:nvSpPr>
          <p:cNvPr id="4" name="Date Placeholder 3"/>
          <p:cNvSpPr>
            <a:spLocks noGrp="1"/>
          </p:cNvSpPr>
          <p:nvPr>
            <p:ph type="dt" sz="half" idx="10"/>
          </p:nvPr>
        </p:nvSpPr>
        <p:spPr/>
        <p:txBody>
          <a:bodyPr/>
          <a:lstStyle/>
          <a:p>
            <a:fld id="{9DE47C29-35E1-FB45-AD42-1B1F86801E37}" type="datetime1">
              <a:rPr lang="en-US" smtClean="0"/>
              <a:t>8/27/20</a:t>
            </a:fld>
            <a:endParaRPr lang="en-US"/>
          </a:p>
        </p:txBody>
      </p:sp>
      <p:sp>
        <p:nvSpPr>
          <p:cNvPr id="5" name="Footer Placeholder 4"/>
          <p:cNvSpPr>
            <a:spLocks noGrp="1"/>
          </p:cNvSpPr>
          <p:nvPr>
            <p:ph type="ftr" sz="quarter" idx="11"/>
          </p:nvPr>
        </p:nvSpPr>
        <p:spPr/>
        <p:txBody>
          <a:bodyPr/>
          <a:lstStyle/>
          <a:p>
            <a:r>
              <a:rPr lang="en-US">
                <a:solidFill>
                  <a:schemeClr val="tx2"/>
                </a:solidFill>
              </a:rPr>
              <a:t>The clear choice for water purification anywhere on Earth. </a:t>
            </a:r>
            <a:endParaRPr lang="en-US" dirty="0">
              <a:solidFill>
                <a:schemeClr val="tx2"/>
              </a:solidFill>
            </a:endParaRPr>
          </a:p>
        </p:txBody>
      </p:sp>
      <p:sp>
        <p:nvSpPr>
          <p:cNvPr id="6" name="Slide Number Placeholder 5"/>
          <p:cNvSpPr>
            <a:spLocks noGrp="1"/>
          </p:cNvSpPr>
          <p:nvPr>
            <p:ph type="sldNum" sz="quarter" idx="12"/>
          </p:nvPr>
        </p:nvSpPr>
        <p:spPr/>
        <p:txBody>
          <a:bodyPr/>
          <a:lstStyle/>
          <a:p>
            <a:fld id="{C0635A5F-DDA7-F445-961E-0DDE6710064B}" type="slidenum">
              <a:rPr lang="en-US" smtClean="0"/>
              <a:t>5</a:t>
            </a:fld>
            <a:endParaRPr lang="en-US"/>
          </a:p>
        </p:txBody>
      </p:sp>
      <p:sp>
        <p:nvSpPr>
          <p:cNvPr id="7" name="TextBox 6"/>
          <p:cNvSpPr txBox="1"/>
          <p:nvPr/>
        </p:nvSpPr>
        <p:spPr>
          <a:xfrm>
            <a:off x="2291931" y="2007305"/>
            <a:ext cx="4569262" cy="547225"/>
          </a:xfrm>
          <a:prstGeom prst="rect">
            <a:avLst/>
          </a:prstGeom>
          <a:solidFill>
            <a:schemeClr val="tx2"/>
          </a:solidFill>
        </p:spPr>
        <p:txBody>
          <a:bodyPr wrap="square" lIns="0" tIns="0" rIns="0" bIns="27432" rtlCol="0" anchor="ctr" anchorCtr="0">
            <a:noAutofit/>
          </a:bodyPr>
          <a:lstStyle/>
          <a:p>
            <a:pPr algn="ctr"/>
            <a:r>
              <a:rPr lang="en-US" sz="2000" dirty="0">
                <a:solidFill>
                  <a:schemeClr val="bg1"/>
                </a:solidFill>
                <a:latin typeface="Arial"/>
                <a:cs typeface="Arial"/>
              </a:rPr>
              <a:t>Public Health</a:t>
            </a:r>
          </a:p>
        </p:txBody>
      </p:sp>
      <p:sp>
        <p:nvSpPr>
          <p:cNvPr id="8" name="TextBox 7"/>
          <p:cNvSpPr txBox="1"/>
          <p:nvPr/>
        </p:nvSpPr>
        <p:spPr>
          <a:xfrm>
            <a:off x="2291931" y="2656712"/>
            <a:ext cx="4569262" cy="546563"/>
          </a:xfrm>
          <a:prstGeom prst="rect">
            <a:avLst/>
          </a:prstGeom>
          <a:solidFill>
            <a:schemeClr val="accent2"/>
          </a:solidFill>
        </p:spPr>
        <p:txBody>
          <a:bodyPr wrap="square" lIns="0" tIns="0" rIns="0" bIns="27432" rtlCol="0" anchor="ctr" anchorCtr="0">
            <a:noAutofit/>
          </a:bodyPr>
          <a:lstStyle/>
          <a:p>
            <a:pPr algn="ctr"/>
            <a:r>
              <a:rPr lang="en-US" sz="2000" dirty="0">
                <a:solidFill>
                  <a:schemeClr val="bg1"/>
                </a:solidFill>
                <a:latin typeface="Arial"/>
                <a:cs typeface="Arial"/>
              </a:rPr>
              <a:t>Operator Safety</a:t>
            </a:r>
          </a:p>
        </p:txBody>
      </p:sp>
      <p:sp>
        <p:nvSpPr>
          <p:cNvPr id="9" name="TextBox 8"/>
          <p:cNvSpPr txBox="1"/>
          <p:nvPr/>
        </p:nvSpPr>
        <p:spPr>
          <a:xfrm>
            <a:off x="2291931" y="3291695"/>
            <a:ext cx="4569262" cy="546564"/>
          </a:xfrm>
          <a:prstGeom prst="rect">
            <a:avLst/>
          </a:prstGeom>
          <a:solidFill>
            <a:schemeClr val="accent3"/>
          </a:solidFill>
        </p:spPr>
        <p:txBody>
          <a:bodyPr wrap="square" lIns="0" tIns="0" rIns="0" bIns="27432" rtlCol="0" anchor="ctr" anchorCtr="0">
            <a:noAutofit/>
          </a:bodyPr>
          <a:lstStyle/>
          <a:p>
            <a:pPr algn="ctr"/>
            <a:r>
              <a:rPr lang="en-US" sz="2000" dirty="0">
                <a:solidFill>
                  <a:schemeClr val="bg1"/>
                </a:solidFill>
                <a:latin typeface="Arial"/>
                <a:cs typeface="Arial"/>
              </a:rPr>
              <a:t>Reduce Waste</a:t>
            </a:r>
          </a:p>
        </p:txBody>
      </p:sp>
      <p:sp>
        <p:nvSpPr>
          <p:cNvPr id="10" name="TextBox 9"/>
          <p:cNvSpPr txBox="1"/>
          <p:nvPr/>
        </p:nvSpPr>
        <p:spPr>
          <a:xfrm>
            <a:off x="2291931" y="3926677"/>
            <a:ext cx="4569262" cy="546563"/>
          </a:xfrm>
          <a:prstGeom prst="rect">
            <a:avLst/>
          </a:prstGeom>
          <a:solidFill>
            <a:schemeClr val="accent4"/>
          </a:solidFill>
        </p:spPr>
        <p:txBody>
          <a:bodyPr wrap="square" lIns="0" tIns="0" rIns="0" bIns="45720" rtlCol="0" anchor="ctr" anchorCtr="0">
            <a:noAutofit/>
          </a:bodyPr>
          <a:lstStyle/>
          <a:p>
            <a:pPr algn="ctr"/>
            <a:r>
              <a:rPr lang="en-US" sz="2000" dirty="0">
                <a:solidFill>
                  <a:schemeClr val="bg1"/>
                </a:solidFill>
                <a:latin typeface="Arial"/>
                <a:cs typeface="Arial"/>
              </a:rPr>
              <a:t>Energy Efficient</a:t>
            </a:r>
          </a:p>
        </p:txBody>
      </p:sp>
    </p:spTree>
    <p:extLst>
      <p:ext uri="{BB962C8B-B14F-4D97-AF65-F5344CB8AC3E}">
        <p14:creationId xmlns:p14="http://schemas.microsoft.com/office/powerpoint/2010/main" val="1582752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153247" y="1507484"/>
            <a:ext cx="4795536" cy="4795536"/>
          </a:xfrm>
          <a:prstGeom prst="ellipse">
            <a:avLst/>
          </a:prstGeom>
          <a:solidFill>
            <a:schemeClr val="bg1"/>
          </a:solidFill>
          <a:ln>
            <a:noFill/>
          </a:ln>
          <a:effectLst>
            <a:outerShdw blurRad="387350" dir="16200000" algn="tl"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Breadth of Offering</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2632459"/>
              </p:ext>
            </p:extLst>
          </p:nvPr>
        </p:nvGraphicFramePr>
        <p:xfrm>
          <a:off x="960284" y="1719144"/>
          <a:ext cx="7223417" cy="4390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ate Placeholder 4"/>
          <p:cNvSpPr>
            <a:spLocks noGrp="1"/>
          </p:cNvSpPr>
          <p:nvPr>
            <p:ph type="dt" sz="half" idx="10"/>
          </p:nvPr>
        </p:nvSpPr>
        <p:spPr>
          <a:xfrm>
            <a:off x="457200" y="6619071"/>
            <a:ext cx="2133600" cy="238929"/>
          </a:xfrm>
        </p:spPr>
        <p:txBody>
          <a:bodyPr/>
          <a:lstStyle/>
          <a:p>
            <a:fld id="{2B1AE4CD-1A47-5341-A5E8-BFF9353DA712}" type="datetime1">
              <a:rPr lang="en-US" smtClean="0"/>
              <a:t>8/27/20</a:t>
            </a:fld>
            <a:endParaRPr lang="en-US" dirty="0"/>
          </a:p>
        </p:txBody>
      </p:sp>
      <p:sp>
        <p:nvSpPr>
          <p:cNvPr id="7" name="Slide Number Placeholder 6"/>
          <p:cNvSpPr>
            <a:spLocks noGrp="1"/>
          </p:cNvSpPr>
          <p:nvPr>
            <p:ph type="sldNum" sz="quarter" idx="12"/>
          </p:nvPr>
        </p:nvSpPr>
        <p:spPr>
          <a:xfrm>
            <a:off x="6553200" y="6619071"/>
            <a:ext cx="2133600" cy="238929"/>
          </a:xfrm>
        </p:spPr>
        <p:txBody>
          <a:bodyPr/>
          <a:lstStyle/>
          <a:p>
            <a:fld id="{C0635A5F-DDA7-F445-961E-0DDE6710064B}" type="slidenum">
              <a:rPr lang="en-US" smtClean="0"/>
              <a:t>6</a:t>
            </a:fld>
            <a:endParaRPr lang="en-US" dirty="0"/>
          </a:p>
        </p:txBody>
      </p:sp>
      <p:sp>
        <p:nvSpPr>
          <p:cNvPr id="14" name="Footer Placeholder 5"/>
          <p:cNvSpPr>
            <a:spLocks noGrp="1"/>
          </p:cNvSpPr>
          <p:nvPr>
            <p:ph type="ftr" sz="quarter" idx="11"/>
          </p:nvPr>
        </p:nvSpPr>
        <p:spPr>
          <a:xfrm>
            <a:off x="2590800" y="6619071"/>
            <a:ext cx="3962400" cy="238929"/>
          </a:xfrm>
        </p:spPr>
        <p:txBody>
          <a:bodyPr/>
          <a:lstStyle/>
          <a:p>
            <a:r>
              <a:rPr lang="en-US">
                <a:solidFill>
                  <a:schemeClr val="tx2"/>
                </a:solidFill>
              </a:rPr>
              <a:t>The clear choice for water purification anywhere on Earth. </a:t>
            </a:r>
            <a:endParaRPr lang="en-US" dirty="0">
              <a:solidFill>
                <a:schemeClr val="tx2"/>
              </a:solidFill>
            </a:endParaRPr>
          </a:p>
        </p:txBody>
      </p:sp>
    </p:spTree>
    <p:extLst>
      <p:ext uri="{BB962C8B-B14F-4D97-AF65-F5344CB8AC3E}">
        <p14:creationId xmlns:p14="http://schemas.microsoft.com/office/powerpoint/2010/main" val="1210461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34D66-7040-614A-978D-C00156A8689C}" type="datetime1">
              <a:rPr lang="en-US" smtClean="0"/>
              <a:t>8/27/20</a:t>
            </a:fld>
            <a:endParaRPr lang="en-US"/>
          </a:p>
        </p:txBody>
      </p:sp>
      <p:sp>
        <p:nvSpPr>
          <p:cNvPr id="3" name="Footer Placeholder 2"/>
          <p:cNvSpPr>
            <a:spLocks noGrp="1"/>
          </p:cNvSpPr>
          <p:nvPr>
            <p:ph type="ftr" sz="quarter" idx="11"/>
          </p:nvPr>
        </p:nvSpPr>
        <p:spPr/>
        <p:txBody>
          <a:bodyPr/>
          <a:lstStyle/>
          <a:p>
            <a:r>
              <a:rPr lang="en-US">
                <a:solidFill>
                  <a:schemeClr val="tx2"/>
                </a:solidFill>
              </a:rPr>
              <a:t>The clear choice for water purification anywhere on Earth. </a:t>
            </a:r>
            <a:endParaRPr lang="en-US" dirty="0">
              <a:solidFill>
                <a:schemeClr val="tx2"/>
              </a:solidFill>
            </a:endParaRPr>
          </a:p>
        </p:txBody>
      </p:sp>
      <p:sp>
        <p:nvSpPr>
          <p:cNvPr id="4" name="Slide Number Placeholder 3"/>
          <p:cNvSpPr>
            <a:spLocks noGrp="1"/>
          </p:cNvSpPr>
          <p:nvPr>
            <p:ph type="sldNum" sz="quarter" idx="12"/>
          </p:nvPr>
        </p:nvSpPr>
        <p:spPr/>
        <p:txBody>
          <a:bodyPr/>
          <a:lstStyle/>
          <a:p>
            <a:fld id="{C0635A5F-DDA7-F445-961E-0DDE6710064B}" type="slidenum">
              <a:rPr lang="en-US" smtClean="0"/>
              <a:t>7</a:t>
            </a:fld>
            <a:endParaRPr lang="en-US"/>
          </a:p>
        </p:txBody>
      </p:sp>
      <p:sp>
        <p:nvSpPr>
          <p:cNvPr id="5" name="Rectangle 4"/>
          <p:cNvSpPr/>
          <p:nvPr/>
        </p:nvSpPr>
        <p:spPr>
          <a:xfrm>
            <a:off x="0" y="1715184"/>
            <a:ext cx="9144000" cy="3561745"/>
          </a:xfrm>
          <a:prstGeom prst="rect">
            <a:avLst/>
          </a:prstGeom>
          <a:gradFill flip="none" rotWithShape="1">
            <a:gsLst>
              <a:gs pos="100000">
                <a:schemeClr val="accent6">
                  <a:lumMod val="20000"/>
                  <a:lumOff val="80000"/>
                  <a:alpha val="85000"/>
                </a:schemeClr>
              </a:gs>
              <a:gs pos="0">
                <a:schemeClr val="bg1">
                  <a:alpha val="40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8020" y="2268339"/>
            <a:ext cx="6851741" cy="1887886"/>
          </a:xfrm>
          <a:prstGeom prst="rect">
            <a:avLst/>
          </a:prstGeom>
        </p:spPr>
      </p:pic>
    </p:spTree>
    <p:extLst>
      <p:ext uri="{BB962C8B-B14F-4D97-AF65-F5344CB8AC3E}">
        <p14:creationId xmlns:p14="http://schemas.microsoft.com/office/powerpoint/2010/main" val="442895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Triple Clear’s Force Field™ – a New Filtration Technology!</a:t>
            </a:r>
          </a:p>
        </p:txBody>
      </p:sp>
      <p:sp>
        <p:nvSpPr>
          <p:cNvPr id="3" name="Content Placeholder 2"/>
          <p:cNvSpPr>
            <a:spLocks noGrp="1"/>
          </p:cNvSpPr>
          <p:nvPr>
            <p:ph idx="1"/>
          </p:nvPr>
        </p:nvSpPr>
        <p:spPr>
          <a:xfrm>
            <a:off x="457201" y="1587455"/>
            <a:ext cx="4919658" cy="5002419"/>
          </a:xfrm>
        </p:spPr>
        <p:txBody>
          <a:bodyPr/>
          <a:lstStyle/>
          <a:p>
            <a:r>
              <a:rPr lang="en-US" dirty="0"/>
              <a:t>The development of this electro-adsorptive technology started over 10 years ago with fundamental research partially funded by an SBIR grant from NASA for the development of water filters to be used on space exploration vehicles.  As work progressed, many intriguing aspects of the media were identified.  </a:t>
            </a:r>
          </a:p>
          <a:p>
            <a:r>
              <a:rPr lang="en-US" dirty="0"/>
              <a:t>This technology is changing the world of filtration because it is not just a mechanical filter media. More importantly, it removes submicron contaminants through electro-adhesion and ion exchange.</a:t>
            </a:r>
          </a:p>
          <a:p>
            <a:r>
              <a:rPr lang="en-US" dirty="0"/>
              <a:t>This powerful combination of mechanical filtration and electro-</a:t>
            </a:r>
            <a:r>
              <a:rPr lang="en-US" dirty="0" err="1"/>
              <a:t>adsorbtion</a:t>
            </a:r>
            <a:r>
              <a:rPr lang="en-US" dirty="0"/>
              <a:t> all in one filter creates a new category of filtration that has countless powerful applications.</a:t>
            </a:r>
          </a:p>
        </p:txBody>
      </p:sp>
      <p:pic>
        <p:nvPicPr>
          <p:cNvPr id="4" name="Picture 3" descr="water-glas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6859" y="1300939"/>
            <a:ext cx="3246137" cy="4937544"/>
          </a:xfrm>
          <a:prstGeom prst="rect">
            <a:avLst/>
          </a:prstGeom>
        </p:spPr>
      </p:pic>
      <p:sp>
        <p:nvSpPr>
          <p:cNvPr id="5" name="Date Placeholder 4"/>
          <p:cNvSpPr>
            <a:spLocks noGrp="1"/>
          </p:cNvSpPr>
          <p:nvPr>
            <p:ph type="dt" sz="half" idx="10"/>
          </p:nvPr>
        </p:nvSpPr>
        <p:spPr/>
        <p:txBody>
          <a:bodyPr/>
          <a:lstStyle/>
          <a:p>
            <a:fld id="{259DCB26-E768-8046-8B0B-00851FA4D7CF}" type="datetime1">
              <a:rPr lang="en-US" smtClean="0"/>
              <a:t>8/27/20</a:t>
            </a:fld>
            <a:endParaRPr lang="en-US"/>
          </a:p>
        </p:txBody>
      </p:sp>
      <p:sp>
        <p:nvSpPr>
          <p:cNvPr id="6" name="Footer Placeholder 5"/>
          <p:cNvSpPr>
            <a:spLocks noGrp="1"/>
          </p:cNvSpPr>
          <p:nvPr>
            <p:ph type="ftr" sz="quarter" idx="11"/>
          </p:nvPr>
        </p:nvSpPr>
        <p:spPr/>
        <p:txBody>
          <a:bodyPr/>
          <a:lstStyle/>
          <a:p>
            <a:r>
              <a:rPr lang="en-US" dirty="0">
                <a:solidFill>
                  <a:srgbClr val="004B87"/>
                </a:solidFill>
              </a:rPr>
              <a:t>The clear choice for water purification anywhere on Earth. </a:t>
            </a:r>
          </a:p>
        </p:txBody>
      </p:sp>
      <p:sp>
        <p:nvSpPr>
          <p:cNvPr id="7" name="Slide Number Placeholder 6"/>
          <p:cNvSpPr>
            <a:spLocks noGrp="1"/>
          </p:cNvSpPr>
          <p:nvPr>
            <p:ph type="sldNum" sz="quarter" idx="12"/>
          </p:nvPr>
        </p:nvSpPr>
        <p:spPr/>
        <p:txBody>
          <a:bodyPr/>
          <a:lstStyle/>
          <a:p>
            <a:fld id="{C0635A5F-DDA7-F445-961E-0DDE6710064B}" type="slidenum">
              <a:rPr lang="en-US" smtClean="0"/>
              <a:t>8</a:t>
            </a:fld>
            <a:endParaRPr lang="en-US"/>
          </a:p>
        </p:txBody>
      </p:sp>
    </p:spTree>
    <p:extLst>
      <p:ext uri="{BB962C8B-B14F-4D97-AF65-F5344CB8AC3E}">
        <p14:creationId xmlns:p14="http://schemas.microsoft.com/office/powerpoint/2010/main" val="1803903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Game Changing Shift in Water Technology</a:t>
            </a:r>
          </a:p>
        </p:txBody>
      </p:sp>
      <p:sp>
        <p:nvSpPr>
          <p:cNvPr id="4" name="Isosceles Triangle 3"/>
          <p:cNvSpPr>
            <a:spLocks noChangeAspect="1"/>
          </p:cNvSpPr>
          <p:nvPr/>
        </p:nvSpPr>
        <p:spPr>
          <a:xfrm>
            <a:off x="2861262" y="2393967"/>
            <a:ext cx="3703972" cy="3193080"/>
          </a:xfrm>
          <a:prstGeom prst="triangle">
            <a:avLst/>
          </a:prstGeom>
          <a:gradFill flip="none" rotWithShape="1">
            <a:gsLst>
              <a:gs pos="40000">
                <a:schemeClr val="accent5"/>
              </a:gs>
              <a:gs pos="100000">
                <a:schemeClr val="accent5">
                  <a:lumMod val="50000"/>
                </a:schemeClr>
              </a:gs>
            </a:gsLst>
            <a:lin ang="5400000" scaled="0"/>
            <a:tileRect/>
          </a:gra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Isosceles Triangle 4"/>
          <p:cNvSpPr>
            <a:spLocks noChangeAspect="1"/>
          </p:cNvSpPr>
          <p:nvPr/>
        </p:nvSpPr>
        <p:spPr>
          <a:xfrm>
            <a:off x="4452475" y="2393967"/>
            <a:ext cx="525539" cy="453051"/>
          </a:xfrm>
          <a:prstGeom prst="triangle">
            <a:avLst/>
          </a:prstGeom>
          <a:solidFill>
            <a:schemeClr val="bg1"/>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quot;No&quot; Symbol 6"/>
          <p:cNvSpPr/>
          <p:nvPr/>
        </p:nvSpPr>
        <p:spPr>
          <a:xfrm rot="16200000">
            <a:off x="2828072" y="2226099"/>
            <a:ext cx="3773657" cy="3773657"/>
          </a:xfrm>
          <a:prstGeom prst="noSmoking">
            <a:avLst>
              <a:gd name="adj" fmla="val 2469"/>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3571665" y="1627607"/>
            <a:ext cx="2284889" cy="656879"/>
          </a:xfrm>
          <a:prstGeom prst="rect">
            <a:avLst/>
          </a:prstGeom>
          <a:noFill/>
        </p:spPr>
        <p:txBody>
          <a:bodyPr wrap="square" lIns="0" tIns="0" rIns="0" bIns="0" rtlCol="0" anchor="t" anchorCtr="0">
            <a:noAutofit/>
          </a:bodyPr>
          <a:lstStyle/>
          <a:p>
            <a:pPr algn="ctr"/>
            <a:r>
              <a:rPr lang="en-US" dirty="0">
                <a:solidFill>
                  <a:schemeClr val="accent6">
                    <a:lumMod val="50000"/>
                  </a:schemeClr>
                </a:solidFill>
                <a:latin typeface="Arial"/>
                <a:cs typeface="Arial"/>
              </a:rPr>
              <a:t>Submicron Filtration Efficiency</a:t>
            </a:r>
          </a:p>
        </p:txBody>
      </p:sp>
      <p:sp>
        <p:nvSpPr>
          <p:cNvPr id="12" name="TextBox 11"/>
          <p:cNvSpPr txBox="1"/>
          <p:nvPr/>
        </p:nvSpPr>
        <p:spPr>
          <a:xfrm>
            <a:off x="6024434" y="5320980"/>
            <a:ext cx="2284889" cy="656879"/>
          </a:xfrm>
          <a:prstGeom prst="rect">
            <a:avLst/>
          </a:prstGeom>
          <a:noFill/>
        </p:spPr>
        <p:txBody>
          <a:bodyPr wrap="square" lIns="0" tIns="0" rIns="0" bIns="0" rtlCol="0" anchor="t" anchorCtr="0">
            <a:noAutofit/>
          </a:bodyPr>
          <a:lstStyle/>
          <a:p>
            <a:pPr algn="ctr"/>
            <a:r>
              <a:rPr lang="en-US" dirty="0">
                <a:solidFill>
                  <a:schemeClr val="accent6">
                    <a:lumMod val="50000"/>
                  </a:schemeClr>
                </a:solidFill>
                <a:latin typeface="Arial"/>
                <a:cs typeface="Arial"/>
              </a:rPr>
              <a:t>Pressure </a:t>
            </a:r>
            <a:br>
              <a:rPr lang="en-US" dirty="0">
                <a:solidFill>
                  <a:schemeClr val="accent6">
                    <a:lumMod val="50000"/>
                  </a:schemeClr>
                </a:solidFill>
                <a:latin typeface="Arial"/>
                <a:cs typeface="Arial"/>
              </a:rPr>
            </a:br>
            <a:r>
              <a:rPr lang="en-US" dirty="0">
                <a:solidFill>
                  <a:schemeClr val="accent6">
                    <a:lumMod val="50000"/>
                  </a:schemeClr>
                </a:solidFill>
                <a:latin typeface="Arial"/>
                <a:cs typeface="Arial"/>
              </a:rPr>
              <a:t>Drop</a:t>
            </a:r>
          </a:p>
        </p:txBody>
      </p:sp>
      <p:sp>
        <p:nvSpPr>
          <p:cNvPr id="13" name="TextBox 12"/>
          <p:cNvSpPr txBox="1"/>
          <p:nvPr/>
        </p:nvSpPr>
        <p:spPr>
          <a:xfrm>
            <a:off x="1345169" y="5320980"/>
            <a:ext cx="2284889" cy="656879"/>
          </a:xfrm>
          <a:prstGeom prst="rect">
            <a:avLst/>
          </a:prstGeom>
          <a:noFill/>
        </p:spPr>
        <p:txBody>
          <a:bodyPr wrap="square" lIns="0" tIns="0" rIns="0" bIns="0" rtlCol="0" anchor="t" anchorCtr="0">
            <a:noAutofit/>
          </a:bodyPr>
          <a:lstStyle/>
          <a:p>
            <a:pPr algn="ctr"/>
            <a:r>
              <a:rPr lang="en-US" dirty="0">
                <a:solidFill>
                  <a:schemeClr val="accent6">
                    <a:lumMod val="50000"/>
                  </a:schemeClr>
                </a:solidFill>
                <a:latin typeface="Arial"/>
                <a:cs typeface="Arial"/>
              </a:rPr>
              <a:t>Flow</a:t>
            </a:r>
            <a:br>
              <a:rPr lang="en-US" dirty="0">
                <a:solidFill>
                  <a:schemeClr val="accent6">
                    <a:lumMod val="50000"/>
                  </a:schemeClr>
                </a:solidFill>
                <a:latin typeface="Arial"/>
                <a:cs typeface="Arial"/>
              </a:rPr>
            </a:br>
            <a:r>
              <a:rPr lang="en-US" dirty="0">
                <a:solidFill>
                  <a:schemeClr val="accent6">
                    <a:lumMod val="50000"/>
                  </a:schemeClr>
                </a:solidFill>
                <a:latin typeface="Arial"/>
                <a:cs typeface="Arial"/>
              </a:rPr>
              <a:t>Rate</a:t>
            </a:r>
          </a:p>
        </p:txBody>
      </p:sp>
      <p:cxnSp>
        <p:nvCxnSpPr>
          <p:cNvPr id="17" name="Straight Arrow Connector 16"/>
          <p:cNvCxnSpPr/>
          <p:nvPr/>
        </p:nvCxnSpPr>
        <p:spPr>
          <a:xfrm>
            <a:off x="4029127" y="5692952"/>
            <a:ext cx="1372239" cy="0"/>
          </a:xfrm>
          <a:prstGeom prst="straightConnector1">
            <a:avLst/>
          </a:prstGeom>
          <a:ln w="31750">
            <a:solidFill>
              <a:schemeClr val="accent6">
                <a:lumMod val="50000"/>
              </a:schemeClr>
            </a:solidFill>
            <a:headEnd type="triangl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5503421" y="3524623"/>
            <a:ext cx="613388" cy="1070239"/>
          </a:xfrm>
          <a:prstGeom prst="straightConnector1">
            <a:avLst/>
          </a:prstGeom>
          <a:ln w="31750">
            <a:solidFill>
              <a:schemeClr val="accent6">
                <a:lumMod val="50000"/>
              </a:schemeClr>
            </a:solidFill>
            <a:headEnd type="triangl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a:off x="3302752" y="3527878"/>
            <a:ext cx="619496" cy="1066716"/>
          </a:xfrm>
          <a:prstGeom prst="straightConnector1">
            <a:avLst/>
          </a:prstGeom>
          <a:ln w="31750">
            <a:solidFill>
              <a:schemeClr val="accent6">
                <a:lumMod val="50000"/>
              </a:schemeClr>
            </a:solidFill>
            <a:headEnd type="triangle" w="med" len="med"/>
            <a:tailEnd type="triangle"/>
          </a:ln>
          <a:effectLst/>
        </p:spPr>
        <p:style>
          <a:lnRef idx="2">
            <a:schemeClr val="accent1"/>
          </a:lnRef>
          <a:fillRef idx="0">
            <a:schemeClr val="accent1"/>
          </a:fillRef>
          <a:effectRef idx="1">
            <a:schemeClr val="accent1"/>
          </a:effectRef>
          <a:fontRef idx="minor">
            <a:schemeClr val="tx1"/>
          </a:fontRef>
        </p:style>
      </p:cxnSp>
      <p:sp>
        <p:nvSpPr>
          <p:cNvPr id="28" name="Date Placeholder 27"/>
          <p:cNvSpPr>
            <a:spLocks noGrp="1"/>
          </p:cNvSpPr>
          <p:nvPr>
            <p:ph type="dt" sz="half" idx="10"/>
          </p:nvPr>
        </p:nvSpPr>
        <p:spPr/>
        <p:txBody>
          <a:bodyPr/>
          <a:lstStyle/>
          <a:p>
            <a:fld id="{CC71CFBF-20AB-FC45-AB40-576FE8250055}" type="datetime1">
              <a:rPr lang="en-US" smtClean="0"/>
              <a:t>8/27/20</a:t>
            </a:fld>
            <a:endParaRPr lang="en-US"/>
          </a:p>
        </p:txBody>
      </p:sp>
      <p:sp>
        <p:nvSpPr>
          <p:cNvPr id="29" name="Footer Placeholder 28"/>
          <p:cNvSpPr>
            <a:spLocks noGrp="1"/>
          </p:cNvSpPr>
          <p:nvPr>
            <p:ph type="ftr" sz="quarter" idx="11"/>
          </p:nvPr>
        </p:nvSpPr>
        <p:spPr/>
        <p:txBody>
          <a:bodyPr/>
          <a:lstStyle/>
          <a:p>
            <a:r>
              <a:rPr lang="en-US" dirty="0">
                <a:solidFill>
                  <a:srgbClr val="004B87"/>
                </a:solidFill>
              </a:rPr>
              <a:t>The clear choice for water purification anywhere on Earth. </a:t>
            </a:r>
          </a:p>
        </p:txBody>
      </p:sp>
      <p:sp>
        <p:nvSpPr>
          <p:cNvPr id="30" name="Slide Number Placeholder 29"/>
          <p:cNvSpPr>
            <a:spLocks noGrp="1"/>
          </p:cNvSpPr>
          <p:nvPr>
            <p:ph type="sldNum" sz="quarter" idx="12"/>
          </p:nvPr>
        </p:nvSpPr>
        <p:spPr/>
        <p:txBody>
          <a:bodyPr/>
          <a:lstStyle/>
          <a:p>
            <a:fld id="{C0635A5F-DDA7-F445-961E-0DDE6710064B}" type="slidenum">
              <a:rPr lang="en-US" smtClean="0"/>
              <a:t>9</a:t>
            </a:fld>
            <a:endParaRPr lang="en-US"/>
          </a:p>
        </p:txBody>
      </p:sp>
    </p:spTree>
    <p:extLst>
      <p:ext uri="{BB962C8B-B14F-4D97-AF65-F5344CB8AC3E}">
        <p14:creationId xmlns:p14="http://schemas.microsoft.com/office/powerpoint/2010/main" val="4115099918"/>
      </p:ext>
    </p:extLst>
  </p:cSld>
  <p:clrMapOvr>
    <a:masterClrMapping/>
  </p:clrMapOvr>
</p:sld>
</file>

<file path=ppt/theme/theme1.xml><?xml version="1.0" encoding="utf-8"?>
<a:theme xmlns:a="http://schemas.openxmlformats.org/drawingml/2006/main" name="Office Theme">
  <a:themeElements>
    <a:clrScheme name="Custom 101">
      <a:dk1>
        <a:sysClr val="windowText" lastClr="000000"/>
      </a:dk1>
      <a:lt1>
        <a:sysClr val="window" lastClr="FFFFFF"/>
      </a:lt1>
      <a:dk2>
        <a:srgbClr val="004B87"/>
      </a:dk2>
      <a:lt2>
        <a:srgbClr val="EEECE1"/>
      </a:lt2>
      <a:accent1>
        <a:srgbClr val="00A5F0"/>
      </a:accent1>
      <a:accent2>
        <a:srgbClr val="00C4AA"/>
      </a:accent2>
      <a:accent3>
        <a:srgbClr val="7AB800"/>
      </a:accent3>
      <a:accent4>
        <a:srgbClr val="EAAB00"/>
      </a:accent4>
      <a:accent5>
        <a:srgbClr val="E03200"/>
      </a:accent5>
      <a:accent6>
        <a:srgbClr val="7D8D99"/>
      </a:accent6>
      <a:hlink>
        <a:srgbClr val="0070E0"/>
      </a:hlink>
      <a:folHlink>
        <a:srgbClr val="7D8D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79417</TotalTime>
  <Words>2189</Words>
  <Application>Microsoft Macintosh PowerPoint</Application>
  <PresentationFormat>On-screen Show (4:3)</PresentationFormat>
  <Paragraphs>410</Paragraphs>
  <Slides>32</Slides>
  <Notes>2</Notes>
  <HiddenSlides>4</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ＭＳ Ｐゴシック</vt:lpstr>
      <vt:lpstr>Arial</vt:lpstr>
      <vt:lpstr>Calibri</vt:lpstr>
      <vt:lpstr>Lucida Grande</vt:lpstr>
      <vt:lpstr>Symbol</vt:lpstr>
      <vt:lpstr>Times New Roman</vt:lpstr>
      <vt:lpstr>Wingdings</vt:lpstr>
      <vt:lpstr>Office Theme</vt:lpstr>
      <vt:lpstr>PowerPoint Presentation</vt:lpstr>
      <vt:lpstr>Introduction:</vt:lpstr>
      <vt:lpstr>Company Overview</vt:lpstr>
      <vt:lpstr>Established Partners</vt:lpstr>
      <vt:lpstr>Water Quality Concerns</vt:lpstr>
      <vt:lpstr>Breadth of Offering</vt:lpstr>
      <vt:lpstr>PowerPoint Presentation</vt:lpstr>
      <vt:lpstr>Triple Clear’s Force Field™ – a New Filtration Technology!</vt:lpstr>
      <vt:lpstr>Game Changing Shift in Water Technology</vt:lpstr>
      <vt:lpstr>Comparative Technologies</vt:lpstr>
      <vt:lpstr>Force Field™ Pore vs. RO Membrane</vt:lpstr>
      <vt:lpstr>Summary of Force Field’s Removal Capabilities</vt:lpstr>
      <vt:lpstr>Triple Clear’s Force Field™ Filters    </vt:lpstr>
      <vt:lpstr>Mechanical and Adsorptive Filter Media</vt:lpstr>
      <vt:lpstr>Applications for Force Field™ Technology</vt:lpstr>
      <vt:lpstr>The Primary Force Field Product Offerings</vt:lpstr>
      <vt:lpstr>POU Water Purification System</vt:lpstr>
      <vt:lpstr>POU Water Purification System</vt:lpstr>
      <vt:lpstr>Point of Use and Bottle Fillers – Northwestern University</vt:lpstr>
      <vt:lpstr>Point of Use and Bottle Fillers – Northwestern University</vt:lpstr>
      <vt:lpstr>Point of Use and Bottle Fillers – Elkay Replacement Filters</vt:lpstr>
      <vt:lpstr>Point of Use and Bottle Fillers – Murdock Bottle Fillers</vt:lpstr>
      <vt:lpstr>AND... Fully Customizable</vt:lpstr>
      <vt:lpstr>AND... Fully Customizable</vt:lpstr>
      <vt:lpstr>Marriott Global - Point of Use</vt:lpstr>
      <vt:lpstr>Children’s Hospital Of Philadelphia – Point of Use</vt:lpstr>
      <vt:lpstr>Recap:</vt:lpstr>
      <vt:lpstr>PowerPoint Presentation</vt:lpstr>
      <vt:lpstr>AND... Fully Customizable</vt:lpstr>
      <vt:lpstr>AND... Fully Customizable</vt:lpstr>
      <vt:lpstr>AND... Fully Customizable</vt:lpstr>
      <vt:lpstr>AND... Fully Customizable</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Office 2004 Test Drive User</dc:creator>
  <cp:keywords/>
  <dc:description/>
  <cp:lastModifiedBy>Patrick Verwys</cp:lastModifiedBy>
  <cp:revision>145</cp:revision>
  <cp:lastPrinted>2018-02-06T15:42:12Z</cp:lastPrinted>
  <dcterms:created xsi:type="dcterms:W3CDTF">2016-08-03T21:05:17Z</dcterms:created>
  <dcterms:modified xsi:type="dcterms:W3CDTF">2020-08-27T18:10:00Z</dcterms:modified>
  <cp:category/>
</cp:coreProperties>
</file>