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41" r:id="rId2"/>
    <p:sldId id="529" r:id="rId3"/>
    <p:sldId id="388" r:id="rId4"/>
    <p:sldId id="502" r:id="rId5"/>
    <p:sldId id="504" r:id="rId6"/>
    <p:sldId id="387" r:id="rId7"/>
    <p:sldId id="413" r:id="rId8"/>
    <p:sldId id="425" r:id="rId9"/>
    <p:sldId id="424" r:id="rId10"/>
    <p:sldId id="474" r:id="rId11"/>
    <p:sldId id="520" r:id="rId12"/>
    <p:sldId id="503" r:id="rId13"/>
    <p:sldId id="530" r:id="rId14"/>
    <p:sldId id="533" r:id="rId15"/>
    <p:sldId id="524" r:id="rId16"/>
    <p:sldId id="521" r:id="rId17"/>
    <p:sldId id="522" r:id="rId18"/>
    <p:sldId id="523" r:id="rId19"/>
    <p:sldId id="531" r:id="rId20"/>
    <p:sldId id="526" r:id="rId21"/>
    <p:sldId id="532" r:id="rId22"/>
    <p:sldId id="518" r:id="rId23"/>
    <p:sldId id="465"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p15:clr>
            <a:srgbClr val="A4A3A4"/>
          </p15:clr>
        </p15:guide>
        <p15:guide id="2" orient="horz" pos="1188" userDrawn="1">
          <p15:clr>
            <a:srgbClr val="A4A3A4"/>
          </p15:clr>
        </p15:guide>
        <p15:guide id="3" orient="horz" pos="732" userDrawn="1">
          <p15:clr>
            <a:srgbClr val="A4A3A4"/>
          </p15:clr>
        </p15:guide>
        <p15:guide id="4" orient="horz" pos="2939">
          <p15:clr>
            <a:srgbClr val="A4A3A4"/>
          </p15:clr>
        </p15:guide>
        <p15:guide id="5" orient="horz" pos="2796" userDrawn="1">
          <p15:clr>
            <a:srgbClr val="A4A3A4"/>
          </p15:clr>
        </p15:guide>
        <p15:guide id="6" orient="horz" pos="1644" userDrawn="1">
          <p15:clr>
            <a:srgbClr val="A4A3A4"/>
          </p15:clr>
        </p15:guide>
        <p15:guide id="8" orient="horz" pos="180">
          <p15:clr>
            <a:srgbClr val="A4A3A4"/>
          </p15:clr>
        </p15:guide>
        <p15:guide id="9" orient="horz" pos="132" userDrawn="1">
          <p15:clr>
            <a:srgbClr val="A4A3A4"/>
          </p15:clr>
        </p15:guide>
        <p15:guide id="10" orient="horz" pos="101">
          <p15:clr>
            <a:srgbClr val="A4A3A4"/>
          </p15:clr>
        </p15:guide>
        <p15:guide id="11" orient="horz" pos="924" userDrawn="1">
          <p15:clr>
            <a:srgbClr val="A4A3A4"/>
          </p15:clr>
        </p15:guide>
        <p15:guide id="13" pos="5473">
          <p15:clr>
            <a:srgbClr val="A4A3A4"/>
          </p15:clr>
        </p15:guide>
        <p15:guide id="14" pos="287">
          <p15:clr>
            <a:srgbClr val="A4A3A4"/>
          </p15:clr>
        </p15:guide>
        <p15:guide id="15" pos="387">
          <p15:clr>
            <a:srgbClr val="A4A3A4"/>
          </p15:clr>
        </p15:guide>
        <p15:guide id="16" pos="1584" userDrawn="1">
          <p15:clr>
            <a:srgbClr val="A4A3A4"/>
          </p15:clr>
        </p15:guide>
        <p15:guide id="17" pos="2880" userDrawn="1">
          <p15:clr>
            <a:srgbClr val="A4A3A4"/>
          </p15:clr>
        </p15:guide>
        <p15:guide id="18" pos="2183">
          <p15:clr>
            <a:srgbClr val="A4A3A4"/>
          </p15:clr>
        </p15:guide>
        <p15:guide id="19" pos="4176" userDrawn="1">
          <p15:clr>
            <a:srgbClr val="A4A3A4"/>
          </p15:clr>
        </p15:guide>
        <p15:guide id="20" pos="504" userDrawn="1">
          <p15:clr>
            <a:srgbClr val="A4A3A4"/>
          </p15:clr>
        </p15:guide>
        <p15:guide id="21" orient="horz" pos="600">
          <p15:clr>
            <a:srgbClr val="A4A3A4"/>
          </p15:clr>
        </p15:guide>
        <p15:guide id="22" orient="horz" pos="737">
          <p15:clr>
            <a:srgbClr val="A4A3A4"/>
          </p15:clr>
        </p15:guide>
        <p15:guide id="23" orient="horz" pos="2506">
          <p15:clr>
            <a:srgbClr val="A4A3A4"/>
          </p15:clr>
        </p15:guide>
        <p15:guide id="24" orient="horz" pos="2614">
          <p15:clr>
            <a:srgbClr val="A4A3A4"/>
          </p15:clr>
        </p15:guide>
        <p15:guide id="25" pos="3475">
          <p15:clr>
            <a:srgbClr val="A4A3A4"/>
          </p15:clr>
        </p15:guide>
        <p15:guide id="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8F8"/>
    <a:srgbClr val="EEEEEE"/>
    <a:srgbClr val="FFFF99"/>
    <a:srgbClr val="D3D3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C2203-973F-4699-88F6-E40ABC37A3DB}" v="4" dt="2020-04-24T13:13:24.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042" autoAdjust="0"/>
    <p:restoredTop sz="95232" autoAdjust="0"/>
  </p:normalViewPr>
  <p:slideViewPr>
    <p:cSldViewPr snapToGrid="0" showGuides="1">
      <p:cViewPr varScale="1">
        <p:scale>
          <a:sx n="108" d="100"/>
          <a:sy n="108" d="100"/>
        </p:scale>
        <p:origin x="149" y="77"/>
      </p:cViewPr>
      <p:guideLst>
        <p:guide orient="horz" pos="595"/>
        <p:guide orient="horz" pos="1188"/>
        <p:guide orient="horz" pos="732"/>
        <p:guide orient="horz" pos="2939"/>
        <p:guide orient="horz" pos="2796"/>
        <p:guide orient="horz" pos="1644"/>
        <p:guide orient="horz" pos="180"/>
        <p:guide orient="horz" pos="132"/>
        <p:guide orient="horz" pos="101"/>
        <p:guide orient="horz" pos="924"/>
        <p:guide pos="5473"/>
        <p:guide pos="287"/>
        <p:guide pos="387"/>
        <p:guide pos="1584"/>
        <p:guide pos="2880"/>
        <p:guide pos="2183"/>
        <p:guide pos="4176"/>
        <p:guide pos="504"/>
        <p:guide orient="horz" pos="600"/>
        <p:guide orient="horz" pos="737"/>
        <p:guide orient="horz" pos="2506"/>
        <p:guide orient="horz" pos="2614"/>
        <p:guide pos="3475"/>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CBE7304-A786-4A62-8CF5-D128C4B4C822}" type="datetimeFigureOut">
              <a:rPr lang="en-US" smtClean="0"/>
              <a:t>5/11/2020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AF8B625-72B4-4F1F-98FA-F8850AF4B874}" type="slidenum">
              <a:rPr lang="en-US" smtClean="0"/>
              <a:t>‹#›</a:t>
            </a:fld>
            <a:endParaRPr lang="en-US"/>
          </a:p>
        </p:txBody>
      </p:sp>
    </p:spTree>
    <p:extLst>
      <p:ext uri="{BB962C8B-B14F-4D97-AF65-F5344CB8AC3E}">
        <p14:creationId xmlns:p14="http://schemas.microsoft.com/office/powerpoint/2010/main" val="87975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1</a:t>
            </a:fld>
            <a:endParaRPr lang="en-US"/>
          </a:p>
        </p:txBody>
      </p:sp>
    </p:spTree>
    <p:extLst>
      <p:ext uri="{BB962C8B-B14F-4D97-AF65-F5344CB8AC3E}">
        <p14:creationId xmlns:p14="http://schemas.microsoft.com/office/powerpoint/2010/main" val="1356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6</a:t>
            </a:fld>
            <a:endParaRPr lang="en-US"/>
          </a:p>
        </p:txBody>
      </p:sp>
    </p:spTree>
    <p:extLst>
      <p:ext uri="{BB962C8B-B14F-4D97-AF65-F5344CB8AC3E}">
        <p14:creationId xmlns:p14="http://schemas.microsoft.com/office/powerpoint/2010/main" val="130629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7</a:t>
            </a:fld>
            <a:endParaRPr lang="en-US"/>
          </a:p>
        </p:txBody>
      </p:sp>
    </p:spTree>
    <p:extLst>
      <p:ext uri="{BB962C8B-B14F-4D97-AF65-F5344CB8AC3E}">
        <p14:creationId xmlns:p14="http://schemas.microsoft.com/office/powerpoint/2010/main" val="116190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8</a:t>
            </a:fld>
            <a:endParaRPr lang="en-US"/>
          </a:p>
        </p:txBody>
      </p:sp>
    </p:spTree>
    <p:extLst>
      <p:ext uri="{BB962C8B-B14F-4D97-AF65-F5344CB8AC3E}">
        <p14:creationId xmlns:p14="http://schemas.microsoft.com/office/powerpoint/2010/main" val="170436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9</a:t>
            </a:fld>
            <a:endParaRPr lang="en-US"/>
          </a:p>
        </p:txBody>
      </p:sp>
    </p:spTree>
    <p:extLst>
      <p:ext uri="{BB962C8B-B14F-4D97-AF65-F5344CB8AC3E}">
        <p14:creationId xmlns:p14="http://schemas.microsoft.com/office/powerpoint/2010/main" val="170436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8B625-72B4-4F1F-98FA-F8850AF4B874}" type="slidenum">
              <a:rPr lang="en-US" smtClean="0"/>
              <a:t>10</a:t>
            </a:fld>
            <a:endParaRPr lang="en-US"/>
          </a:p>
        </p:txBody>
      </p:sp>
    </p:spTree>
    <p:extLst>
      <p:ext uri="{BB962C8B-B14F-4D97-AF65-F5344CB8AC3E}">
        <p14:creationId xmlns:p14="http://schemas.microsoft.com/office/powerpoint/2010/main" val="113840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HOT WATER- hydronic heating.  Much of this market has been taken over by condensing boilers.</a:t>
            </a:r>
          </a:p>
          <a:p>
            <a:r>
              <a:rPr lang="en-US" dirty="0"/>
              <a:t>LOW PRESSURE STEAM (less than 15 psi operating pressure, max 12 psi)- heating, typically associated with older cities and larger commercial buildings</a:t>
            </a:r>
          </a:p>
          <a:p>
            <a:r>
              <a:rPr lang="en-US" dirty="0"/>
              <a:t>LOW PRESSURE STEAM PROCESS (less than 15 psi, max 12 psi)- processes not requiring high temperatures that would necessitate high pressure steam or humidification</a:t>
            </a:r>
          </a:p>
          <a:p>
            <a:r>
              <a:rPr lang="en-US" dirty="0"/>
              <a:t>HIGH PRESSURE STEAM PROCESS- process requiring approx. 13 psi or higher boiler operating pressure up to approx. 300 </a:t>
            </a:r>
            <a:r>
              <a:rPr lang="en-US" dirty="0" err="1"/>
              <a:t>mpsi</a:t>
            </a:r>
            <a:r>
              <a:rPr lang="en-US" dirty="0"/>
              <a:t> operating pressure.</a:t>
            </a:r>
          </a:p>
        </p:txBody>
      </p:sp>
      <p:sp>
        <p:nvSpPr>
          <p:cNvPr id="4" name="Slide Number Placeholder 3"/>
          <p:cNvSpPr>
            <a:spLocks noGrp="1"/>
          </p:cNvSpPr>
          <p:nvPr>
            <p:ph type="sldNum" sz="quarter" idx="5"/>
          </p:nvPr>
        </p:nvSpPr>
        <p:spPr/>
        <p:txBody>
          <a:bodyPr/>
          <a:lstStyle/>
          <a:p>
            <a:fld id="{CAF8B625-72B4-4F1F-98FA-F8850AF4B874}" type="slidenum">
              <a:rPr lang="en-US" smtClean="0"/>
              <a:t>14</a:t>
            </a:fld>
            <a:endParaRPr lang="en-US"/>
          </a:p>
        </p:txBody>
      </p:sp>
    </p:spTree>
    <p:extLst>
      <p:ext uri="{BB962C8B-B14F-4D97-AF65-F5344CB8AC3E}">
        <p14:creationId xmlns:p14="http://schemas.microsoft.com/office/powerpoint/2010/main" val="115532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22</a:t>
            </a:fld>
            <a:endParaRPr lang="en-US"/>
          </a:p>
        </p:txBody>
      </p:sp>
    </p:spTree>
    <p:extLst>
      <p:ext uri="{BB962C8B-B14F-4D97-AF65-F5344CB8AC3E}">
        <p14:creationId xmlns:p14="http://schemas.microsoft.com/office/powerpoint/2010/main" val="170436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8B625-72B4-4F1F-98FA-F8850AF4B874}" type="slidenum">
              <a:rPr lang="en-US" smtClean="0"/>
              <a:t>23</a:t>
            </a:fld>
            <a:endParaRPr lang="en-US"/>
          </a:p>
        </p:txBody>
      </p:sp>
    </p:spTree>
    <p:extLst>
      <p:ext uri="{BB962C8B-B14F-4D97-AF65-F5344CB8AC3E}">
        <p14:creationId xmlns:p14="http://schemas.microsoft.com/office/powerpoint/2010/main" val="170436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16DC4CD-6EC3-4AAD-8E67-B7FF99EAF04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9144000" cy="500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4038" y="88345"/>
            <a:ext cx="1465784" cy="28691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81612" y="145740"/>
            <a:ext cx="685800" cy="190967"/>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94462" y="148414"/>
            <a:ext cx="640080" cy="187966"/>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88037" y="141539"/>
            <a:ext cx="685800" cy="196124"/>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32770" y="143346"/>
            <a:ext cx="685800" cy="191346"/>
          </a:xfrm>
          <a:prstGeom prst="rect">
            <a:avLst/>
          </a:prstGeom>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55167" y="159663"/>
            <a:ext cx="594360" cy="16067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339195" y="112036"/>
            <a:ext cx="621792" cy="229114"/>
          </a:xfrm>
          <a:prstGeom prst="rect">
            <a:avLst/>
          </a:prstGeom>
        </p:spPr>
      </p:pic>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70152" y="155784"/>
            <a:ext cx="502920" cy="181480"/>
          </a:xfrm>
          <a:prstGeom prst="rect">
            <a:avLst/>
          </a:prstGeom>
        </p:spPr>
      </p:pic>
      <p:sp>
        <p:nvSpPr>
          <p:cNvPr id="9" name="Rectangle 8"/>
          <p:cNvSpPr/>
          <p:nvPr userDrawn="1"/>
        </p:nvSpPr>
        <p:spPr>
          <a:xfrm>
            <a:off x="0" y="499918"/>
            <a:ext cx="9144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2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jpe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jpeg"/><Relationship Id="rId47" Type="http://schemas.openxmlformats.org/officeDocument/2006/relationships/image" Target="../media/image55.jpg"/><Relationship Id="rId50" Type="http://schemas.openxmlformats.org/officeDocument/2006/relationships/image" Target="../media/image58.jpeg"/><Relationship Id="rId55" Type="http://schemas.openxmlformats.org/officeDocument/2006/relationships/image" Target="../media/image63.png"/><Relationship Id="rId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24.png"/><Relationship Id="rId29" Type="http://schemas.openxmlformats.org/officeDocument/2006/relationships/image" Target="../media/image37.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jpeg"/><Relationship Id="rId45" Type="http://schemas.openxmlformats.org/officeDocument/2006/relationships/image" Target="../media/image53.png"/><Relationship Id="rId53" Type="http://schemas.openxmlformats.org/officeDocument/2006/relationships/image" Target="../media/image61.jpeg"/><Relationship Id="rId58" Type="http://schemas.openxmlformats.org/officeDocument/2006/relationships/image" Target="../media/image66.png"/><Relationship Id="rId5" Type="http://schemas.openxmlformats.org/officeDocument/2006/relationships/image" Target="../media/image13.png"/><Relationship Id="rId61" Type="http://schemas.openxmlformats.org/officeDocument/2006/relationships/image" Target="../media/image69.JPG"/><Relationship Id="rId19" Type="http://schemas.openxmlformats.org/officeDocument/2006/relationships/image" Target="../media/image2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jpeg"/><Relationship Id="rId48" Type="http://schemas.openxmlformats.org/officeDocument/2006/relationships/image" Target="../media/image56.jpeg"/><Relationship Id="rId56" Type="http://schemas.openxmlformats.org/officeDocument/2006/relationships/image" Target="../media/image64.png"/><Relationship Id="rId8" Type="http://schemas.openxmlformats.org/officeDocument/2006/relationships/image" Target="../media/image16.png"/><Relationship Id="rId51" Type="http://schemas.openxmlformats.org/officeDocument/2006/relationships/image" Target="../media/image59.jpeg"/><Relationship Id="rId3"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jpeg"/><Relationship Id="rId46" Type="http://schemas.openxmlformats.org/officeDocument/2006/relationships/image" Target="../media/image54.jpeg"/><Relationship Id="rId59" Type="http://schemas.openxmlformats.org/officeDocument/2006/relationships/image" Target="../media/image67.JPG"/><Relationship Id="rId20" Type="http://schemas.openxmlformats.org/officeDocument/2006/relationships/image" Target="../media/image28.png"/><Relationship Id="rId41" Type="http://schemas.openxmlformats.org/officeDocument/2006/relationships/image" Target="../media/image49.png"/><Relationship Id="rId54" Type="http://schemas.openxmlformats.org/officeDocument/2006/relationships/image" Target="../media/image62.jpeg"/><Relationship Id="rId6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jpeg"/><Relationship Id="rId57" Type="http://schemas.openxmlformats.org/officeDocument/2006/relationships/image" Target="../media/image65.jpeg"/><Relationship Id="rId10" Type="http://schemas.openxmlformats.org/officeDocument/2006/relationships/image" Target="../media/image18.png"/><Relationship Id="rId31" Type="http://schemas.openxmlformats.org/officeDocument/2006/relationships/image" Target="../media/image39.jpeg"/><Relationship Id="rId44" Type="http://schemas.openxmlformats.org/officeDocument/2006/relationships/image" Target="../media/image52.png"/><Relationship Id="rId52" Type="http://schemas.openxmlformats.org/officeDocument/2006/relationships/image" Target="../media/image60.jpeg"/><Relationship Id="rId60" Type="http://schemas.openxmlformats.org/officeDocument/2006/relationships/image" Target="../media/image68.JP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4.jpe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6.jpeg"/><Relationship Id="rId5" Type="http://schemas.microsoft.com/office/2007/relationships/hdphoto" Target="../media/hdphoto3.wdp"/><Relationship Id="rId4" Type="http://schemas.openxmlformats.org/officeDocument/2006/relationships/image" Target="../media/image75.png"/><Relationship Id="rId9" Type="http://schemas.openxmlformats.org/officeDocument/2006/relationships/image" Target="../media/image78.jpe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 t="1385" r="17" b="8169"/>
          <a:stretch/>
        </p:blipFill>
        <p:spPr>
          <a:xfrm>
            <a:off x="0" y="522776"/>
            <a:ext cx="9144000" cy="4620723"/>
          </a:xfrm>
          <a:prstGeom prst="rect">
            <a:avLst/>
          </a:prstGeom>
        </p:spPr>
      </p:pic>
      <p:sp>
        <p:nvSpPr>
          <p:cNvPr id="4" name="Rectangle 2"/>
          <p:cNvSpPr>
            <a:spLocks noChangeArrowheads="1"/>
          </p:cNvSpPr>
          <p:nvPr/>
        </p:nvSpPr>
        <p:spPr bwMode="auto">
          <a:xfrm>
            <a:off x="472108" y="1881728"/>
            <a:ext cx="8187653" cy="1712277"/>
          </a:xfrm>
          <a:prstGeom prst="rect">
            <a:avLst/>
          </a:prstGeom>
          <a:noFill/>
          <a:ln w="9525">
            <a:noFill/>
            <a:miter lim="800000"/>
            <a:headEnd/>
            <a:tailEnd/>
          </a:ln>
        </p:spPr>
        <p:txBody>
          <a:bodyPr/>
          <a:lstStyle/>
          <a:p>
            <a:pPr algn="ctr"/>
            <a:r>
              <a:rPr lang="en-US" sz="5400" b="1" i="1" dirty="0">
                <a:solidFill>
                  <a:schemeClr val="bg1"/>
                </a:solidFill>
                <a:latin typeface="Arial Narrow" pitchFamily="34" charset="0"/>
              </a:rPr>
              <a:t>FIRETUBE “BASICS”</a:t>
            </a:r>
          </a:p>
        </p:txBody>
      </p:sp>
      <p:sp>
        <p:nvSpPr>
          <p:cNvPr id="5" name="Rectangle 4"/>
          <p:cNvSpPr>
            <a:spLocks noChangeArrowheads="1"/>
          </p:cNvSpPr>
          <p:nvPr/>
        </p:nvSpPr>
        <p:spPr bwMode="auto">
          <a:xfrm>
            <a:off x="438601" y="816482"/>
            <a:ext cx="8249787" cy="578469"/>
          </a:xfrm>
          <a:prstGeom prst="rect">
            <a:avLst/>
          </a:prstGeom>
          <a:noFill/>
          <a:ln w="9525">
            <a:noFill/>
            <a:miter lim="800000"/>
            <a:headEnd/>
            <a:tailEnd/>
          </a:ln>
        </p:spPr>
        <p:txBody>
          <a:bodyPr/>
          <a:lstStyle/>
          <a:p>
            <a:pPr algn="ctr"/>
            <a:r>
              <a:rPr lang="en-US" sz="2400" b="1" i="1" dirty="0">
                <a:solidFill>
                  <a:schemeClr val="bg1"/>
                </a:solidFill>
                <a:latin typeface="Arial Narrow" pitchFamily="34" charset="0"/>
              </a:rPr>
              <a:t>REPRESENTATIVE TRAINING</a:t>
            </a:r>
          </a:p>
        </p:txBody>
      </p:sp>
      <p:sp>
        <p:nvSpPr>
          <p:cNvPr id="7" name="Rectangle 6"/>
          <p:cNvSpPr/>
          <p:nvPr/>
        </p:nvSpPr>
        <p:spPr>
          <a:xfrm>
            <a:off x="0" y="499918"/>
            <a:ext cx="9144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054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5613" y="817563"/>
            <a:ext cx="8232775" cy="649288"/>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STEAM TEST FACILITY – TEST UP TO 2,500 HP / 86,250 PPH</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229" t="16838" r="9504" b="203"/>
          <a:stretch/>
        </p:blipFill>
        <p:spPr>
          <a:xfrm>
            <a:off x="6704625" y="1466850"/>
            <a:ext cx="1983763" cy="1580569"/>
          </a:xfrm>
          <a:prstGeom prst="rect">
            <a:avLst/>
          </a:prstGeom>
        </p:spPr>
      </p:pic>
      <p:sp>
        <p:nvSpPr>
          <p:cNvPr id="10" name="TextBox 9"/>
          <p:cNvSpPr txBox="1"/>
          <p:nvPr/>
        </p:nvSpPr>
        <p:spPr>
          <a:xfrm>
            <a:off x="348563" y="1387163"/>
            <a:ext cx="2128914" cy="3139321"/>
          </a:xfrm>
          <a:prstGeom prst="rect">
            <a:avLst/>
          </a:prstGeom>
          <a:noFill/>
        </p:spPr>
        <p:txBody>
          <a:bodyPr wrap="square" rtlCol="0">
            <a:spAutoFit/>
          </a:bodyPr>
          <a:lstStyle/>
          <a:p>
            <a:pPr>
              <a:spcAft>
                <a:spcPts val="600"/>
              </a:spcAft>
            </a:pPr>
            <a:r>
              <a:rPr lang="en-US" sz="1200" b="1" i="1" dirty="0">
                <a:solidFill>
                  <a:schemeClr val="tx1">
                    <a:lumMod val="65000"/>
                    <a:lumOff val="35000"/>
                  </a:schemeClr>
                </a:solidFill>
                <a:latin typeface="Arial Narrow" charset="0"/>
                <a:ea typeface="Arial Narrow" charset="0"/>
                <a:cs typeface="Arial Narrow" charset="0"/>
              </a:rPr>
              <a:t>The Victory Energy Steam Test Facility is a true boiler industry first - a fully functional steam test facility that simulates a boiler plant.  If required, complete boiler / burner operational testing can be done prior to shipping.</a:t>
            </a:r>
          </a:p>
          <a:p>
            <a:pPr marL="285750" indent="-111125">
              <a:spcAft>
                <a:spcPts val="600"/>
              </a:spcAft>
              <a:buFont typeface="Wingdings" charset="2"/>
              <a:buChar char="§"/>
            </a:pPr>
            <a:r>
              <a:rPr lang="en-US" sz="1200" b="1" i="1" dirty="0">
                <a:solidFill>
                  <a:schemeClr val="tx1">
                    <a:lumMod val="65000"/>
                    <a:lumOff val="35000"/>
                  </a:schemeClr>
                </a:solidFill>
                <a:latin typeface="Arial Narrow" charset="0"/>
                <a:ea typeface="Arial Narrow" charset="0"/>
                <a:cs typeface="Arial Narrow" charset="0"/>
              </a:rPr>
              <a:t>6,500 Square Feet</a:t>
            </a:r>
          </a:p>
          <a:p>
            <a:pPr marL="285750" indent="-111125">
              <a:spcAft>
                <a:spcPts val="600"/>
              </a:spcAft>
              <a:buFont typeface="Wingdings" charset="2"/>
              <a:buChar char="§"/>
            </a:pPr>
            <a:r>
              <a:rPr lang="en-US" sz="1200" b="1" i="1" dirty="0">
                <a:solidFill>
                  <a:schemeClr val="tx1">
                    <a:lumMod val="65000"/>
                    <a:lumOff val="35000"/>
                  </a:schemeClr>
                </a:solidFill>
                <a:latin typeface="Arial Narrow" charset="0"/>
                <a:ea typeface="Arial Narrow" charset="0"/>
                <a:cs typeface="Arial Narrow" charset="0"/>
              </a:rPr>
              <a:t>Water Purification System</a:t>
            </a:r>
          </a:p>
          <a:p>
            <a:pPr marL="285750" indent="-111125">
              <a:spcAft>
                <a:spcPts val="600"/>
              </a:spcAft>
              <a:buFont typeface="Wingdings" charset="2"/>
              <a:buChar char="§"/>
            </a:pPr>
            <a:r>
              <a:rPr lang="en-US" sz="1200" b="1" i="1" dirty="0">
                <a:solidFill>
                  <a:schemeClr val="tx1">
                    <a:lumMod val="65000"/>
                    <a:lumOff val="35000"/>
                  </a:schemeClr>
                </a:solidFill>
                <a:latin typeface="Arial Narrow" charset="0"/>
                <a:ea typeface="Arial Narrow" charset="0"/>
                <a:cs typeface="Arial Narrow" charset="0"/>
              </a:rPr>
              <a:t>Control Room</a:t>
            </a:r>
          </a:p>
          <a:p>
            <a:pPr marL="285750" indent="-111125">
              <a:spcAft>
                <a:spcPts val="600"/>
              </a:spcAft>
              <a:buFont typeface="Wingdings" charset="2"/>
              <a:buChar char="§"/>
            </a:pPr>
            <a:r>
              <a:rPr lang="en-US" sz="1200" b="1" i="1" dirty="0">
                <a:solidFill>
                  <a:schemeClr val="tx1">
                    <a:lumMod val="65000"/>
                    <a:lumOff val="35000"/>
                  </a:schemeClr>
                </a:solidFill>
                <a:latin typeface="Arial Narrow" charset="0"/>
                <a:ea typeface="Arial Narrow" charset="0"/>
                <a:cs typeface="Arial Narrow" charset="0"/>
              </a:rPr>
              <a:t>Boil-out, Waterside Prep</a:t>
            </a:r>
          </a:p>
          <a:p>
            <a:pPr marL="285750" indent="-111125">
              <a:spcAft>
                <a:spcPts val="600"/>
              </a:spcAft>
              <a:buFont typeface="Wingdings" charset="2"/>
              <a:buChar char="§"/>
            </a:pPr>
            <a:r>
              <a:rPr lang="en-US" sz="1200" b="1" i="1" dirty="0">
                <a:solidFill>
                  <a:schemeClr val="tx1">
                    <a:lumMod val="65000"/>
                    <a:lumOff val="35000"/>
                  </a:schemeClr>
                </a:solidFill>
                <a:latin typeface="Arial Narrow" charset="0"/>
                <a:ea typeface="Arial Narrow" charset="0"/>
                <a:cs typeface="Arial Narrow" charset="0"/>
              </a:rPr>
              <a:t>Fuel Curve Programming</a:t>
            </a:r>
          </a:p>
          <a:p>
            <a:pPr marL="285750" indent="-111125">
              <a:spcAft>
                <a:spcPts val="600"/>
              </a:spcAft>
              <a:buFont typeface="Wingdings" charset="2"/>
              <a:buChar char="§"/>
            </a:pPr>
            <a:r>
              <a:rPr lang="en-US" sz="1200" b="1" i="1" dirty="0">
                <a:solidFill>
                  <a:schemeClr val="tx1">
                    <a:lumMod val="65000"/>
                    <a:lumOff val="35000"/>
                  </a:schemeClr>
                </a:solidFill>
                <a:latin typeface="Arial Narrow" charset="0"/>
                <a:ea typeface="Arial Narrow" charset="0"/>
                <a:cs typeface="Arial Narrow" charset="0"/>
              </a:rPr>
              <a:t>Emissions Testing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4625" y="3114690"/>
            <a:ext cx="1983764" cy="1543022"/>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756" t="4034" r="3294" b="7067"/>
          <a:stretch/>
        </p:blipFill>
        <p:spPr>
          <a:xfrm>
            <a:off x="2514599" y="1466850"/>
            <a:ext cx="4109051" cy="3198813"/>
          </a:xfrm>
          <a:prstGeom prst="rect">
            <a:avLst/>
          </a:prstGeom>
        </p:spPr>
      </p:pic>
    </p:spTree>
    <p:extLst>
      <p:ext uri="{BB962C8B-B14F-4D97-AF65-F5344CB8AC3E}">
        <p14:creationId xmlns:p14="http://schemas.microsoft.com/office/powerpoint/2010/main" val="79440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597600" y="1806784"/>
            <a:ext cx="7977600" cy="1815882"/>
          </a:xfrm>
          <a:prstGeom prst="rect">
            <a:avLst/>
          </a:prstGeom>
          <a:noFill/>
        </p:spPr>
        <p:txBody>
          <a:bodyPr wrap="square" rtlCol="0">
            <a:spAutoFit/>
          </a:bodyPr>
          <a:lstStyle/>
          <a:p>
            <a:pPr algn="ctr"/>
            <a:r>
              <a:rPr lang="en-US" sz="4400" b="1" i="1" dirty="0">
                <a:solidFill>
                  <a:srgbClr val="0070C0"/>
                </a:solidFill>
                <a:latin typeface="Arial Narrow" panose="020B0606020202030204" pitchFamily="34" charset="0"/>
              </a:rPr>
              <a:t>FIRETUBE BOILER BASICS</a:t>
            </a:r>
          </a:p>
          <a:p>
            <a:pPr algn="ctr"/>
            <a:r>
              <a:rPr lang="en-US" sz="1200" b="1" i="1" dirty="0">
                <a:solidFill>
                  <a:srgbClr val="0070C0"/>
                </a:solidFill>
                <a:latin typeface="Arial Narrow" panose="020B0606020202030204" pitchFamily="34" charset="0"/>
              </a:rPr>
              <a:t> </a:t>
            </a:r>
          </a:p>
          <a:p>
            <a:pPr algn="ctr"/>
            <a:r>
              <a:rPr lang="en-US" sz="2800" b="1" i="1" dirty="0">
                <a:solidFill>
                  <a:srgbClr val="0070C0"/>
                </a:solidFill>
                <a:latin typeface="Arial Narrow" panose="020B0606020202030204" pitchFamily="34" charset="0"/>
              </a:rPr>
              <a:t>(TYPES &amp; CONFIGURATIONS)</a:t>
            </a:r>
          </a:p>
          <a:p>
            <a:pPr marL="285750" indent="-285750">
              <a:buFont typeface="Arial" panose="020B0604020202020204" pitchFamily="34" charset="0"/>
              <a:buChar char="•"/>
            </a:pPr>
            <a:endParaRPr lang="en-US" sz="2800" dirty="0">
              <a:solidFill>
                <a:srgbClr val="0070C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Tree>
    <p:extLst>
      <p:ext uri="{BB962C8B-B14F-4D97-AF65-F5344CB8AC3E}">
        <p14:creationId xmlns:p14="http://schemas.microsoft.com/office/powerpoint/2010/main" val="18163626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335216" y="1359395"/>
            <a:ext cx="8353171" cy="3031599"/>
          </a:xfrm>
          <a:prstGeom prst="rect">
            <a:avLst/>
          </a:prstGeom>
          <a:noFill/>
        </p:spPr>
        <p:txBody>
          <a:bodyPr wrap="square" rtlCol="0">
            <a:spAutoFit/>
          </a:bodyPr>
          <a:lstStyle/>
          <a:p>
            <a:pPr marL="174625" indent="-174625">
              <a:spcAft>
                <a:spcPts val="1800"/>
              </a:spcAft>
              <a:buFont typeface="Wingdings" panose="05000000000000000000" pitchFamily="2" charset="2"/>
              <a:buChar char="§"/>
            </a:pPr>
            <a:r>
              <a:rPr lang="en-US" sz="1600" b="1" i="1" dirty="0">
                <a:solidFill>
                  <a:schemeClr val="tx1">
                    <a:lumMod val="65000"/>
                    <a:lumOff val="35000"/>
                  </a:schemeClr>
                </a:solidFill>
                <a:latin typeface="Arial Narrow" panose="020B0606020202030204" pitchFamily="34" charset="0"/>
              </a:rPr>
              <a:t>In a </a:t>
            </a:r>
            <a:r>
              <a:rPr lang="en-US" sz="1600" b="1" i="1" dirty="0" err="1">
                <a:solidFill>
                  <a:schemeClr val="tx1">
                    <a:lumMod val="65000"/>
                    <a:lumOff val="35000"/>
                  </a:schemeClr>
                </a:solidFill>
                <a:latin typeface="Arial Narrow" panose="020B0606020202030204" pitchFamily="34" charset="0"/>
              </a:rPr>
              <a:t>watertube</a:t>
            </a:r>
            <a:r>
              <a:rPr lang="en-US" sz="1600" b="1" i="1" dirty="0">
                <a:solidFill>
                  <a:schemeClr val="tx1">
                    <a:lumMod val="65000"/>
                    <a:lumOff val="35000"/>
                  </a:schemeClr>
                </a:solidFill>
                <a:latin typeface="Arial Narrow" panose="020B0606020202030204" pitchFamily="34" charset="0"/>
              </a:rPr>
              <a:t> boiler, the water is contained inside the tubes.  A firetube boiler has fire or products of combustion in the tubes.  It is commonly built in two, three, and four pass configurations.  Firetube boilers are also offered as single pass designs for specialty applications such as waste heat boilers (WHB) or heat recovery steam generators (HRSG).</a:t>
            </a:r>
          </a:p>
          <a:p>
            <a:pPr marL="174625" indent="-174625">
              <a:spcAft>
                <a:spcPts val="1800"/>
              </a:spcAft>
              <a:buFont typeface="Wingdings" panose="05000000000000000000" pitchFamily="2" charset="2"/>
              <a:buChar char="§"/>
            </a:pPr>
            <a:r>
              <a:rPr lang="en-US" sz="1600" b="1" i="1" dirty="0">
                <a:solidFill>
                  <a:schemeClr val="tx1">
                    <a:lumMod val="65000"/>
                    <a:lumOff val="35000"/>
                  </a:schemeClr>
                </a:solidFill>
                <a:latin typeface="Arial Narrow" panose="020B0606020202030204" pitchFamily="34" charset="0"/>
              </a:rPr>
              <a:t>On applications fired by gaseous fuels such as natural gas and LP gas or oil (#2, #4, #6), heat transfer from the products of combustion to the water surrounding the tubes begins in the first pass with a large tube also known as the furnace or “</a:t>
            </a:r>
            <a:r>
              <a:rPr lang="en-US" sz="1600" b="1" i="1" dirty="0" err="1">
                <a:solidFill>
                  <a:schemeClr val="tx1">
                    <a:lumMod val="65000"/>
                    <a:lumOff val="35000"/>
                  </a:schemeClr>
                </a:solidFill>
                <a:latin typeface="Arial Narrow" panose="020B0606020202030204" pitchFamily="34" charset="0"/>
              </a:rPr>
              <a:t>morrison</a:t>
            </a:r>
            <a:r>
              <a:rPr lang="en-US" sz="1600" b="1" i="1" dirty="0">
                <a:solidFill>
                  <a:schemeClr val="tx1">
                    <a:lumMod val="65000"/>
                    <a:lumOff val="35000"/>
                  </a:schemeClr>
                </a:solidFill>
                <a:latin typeface="Arial Narrow" panose="020B0606020202030204" pitchFamily="34" charset="0"/>
              </a:rPr>
              <a:t> tube.”  The furnace contains the flame from the burner and needs to be large enough so that the flame doesn’t touch or impinge on the furnace walls or rear of the boiler.  Impingement causes numerous problems which can include carbon monoxide (CO) production in addition to damage to components which are inadequately cooled by water.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
        <p:nvSpPr>
          <p:cNvPr id="5"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WHAT IS A FIRETUBE BOILER?</a:t>
            </a:r>
          </a:p>
        </p:txBody>
      </p:sp>
    </p:spTree>
    <p:extLst>
      <p:ext uri="{BB962C8B-B14F-4D97-AF65-F5344CB8AC3E}">
        <p14:creationId xmlns:p14="http://schemas.microsoft.com/office/powerpoint/2010/main" val="25621453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327266" y="1357766"/>
            <a:ext cx="7977600" cy="1554272"/>
          </a:xfrm>
          <a:prstGeom prst="rect">
            <a:avLst/>
          </a:prstGeom>
          <a:noFill/>
        </p:spPr>
        <p:txBody>
          <a:bodyPr wrap="square" rtlCol="0">
            <a:spAutoFit/>
          </a:bodyPr>
          <a:lstStyle/>
          <a:p>
            <a:pPr marL="174625" indent="-174625">
              <a:spcAft>
                <a:spcPts val="1800"/>
              </a:spcAft>
              <a:buFont typeface="Wingdings" panose="05000000000000000000" pitchFamily="2" charset="2"/>
              <a:buChar char="§"/>
            </a:pPr>
            <a:r>
              <a:rPr lang="en-US" sz="1600" b="1" i="1" dirty="0">
                <a:solidFill>
                  <a:schemeClr val="tx1">
                    <a:lumMod val="65000"/>
                    <a:lumOff val="35000"/>
                  </a:schemeClr>
                </a:solidFill>
                <a:latin typeface="Arial Narrow" panose="020B0606020202030204" pitchFamily="34" charset="0"/>
              </a:rPr>
              <a:t>From the furnace a.k.a. first pass, flue gases which are the products of combustion in the furnace then travel through 2</a:t>
            </a:r>
            <a:r>
              <a:rPr lang="en-US" sz="1600" b="1" i="1" baseline="30000" dirty="0">
                <a:solidFill>
                  <a:schemeClr val="tx1">
                    <a:lumMod val="65000"/>
                    <a:lumOff val="35000"/>
                  </a:schemeClr>
                </a:solidFill>
                <a:latin typeface="Arial Narrow" panose="020B0606020202030204" pitchFamily="34" charset="0"/>
              </a:rPr>
              <a:t>nd</a:t>
            </a:r>
            <a:r>
              <a:rPr lang="en-US" sz="1600" b="1" i="1" dirty="0">
                <a:solidFill>
                  <a:schemeClr val="tx1">
                    <a:lumMod val="65000"/>
                    <a:lumOff val="35000"/>
                  </a:schemeClr>
                </a:solidFill>
                <a:latin typeface="Arial Narrow" panose="020B0606020202030204" pitchFamily="34" charset="0"/>
              </a:rPr>
              <a:t>, 3</a:t>
            </a:r>
            <a:r>
              <a:rPr lang="en-US" sz="1600" b="1" i="1" baseline="30000" dirty="0">
                <a:solidFill>
                  <a:schemeClr val="tx1">
                    <a:lumMod val="65000"/>
                    <a:lumOff val="35000"/>
                  </a:schemeClr>
                </a:solidFill>
                <a:latin typeface="Arial Narrow" panose="020B0606020202030204" pitchFamily="34" charset="0"/>
              </a:rPr>
              <a:t>rd</a:t>
            </a:r>
            <a:r>
              <a:rPr lang="en-US" sz="1600" b="1" i="1" dirty="0">
                <a:solidFill>
                  <a:schemeClr val="tx1">
                    <a:lumMod val="65000"/>
                    <a:lumOff val="35000"/>
                  </a:schemeClr>
                </a:solidFill>
                <a:latin typeface="Arial Narrow" panose="020B0606020202030204" pitchFamily="34" charset="0"/>
              </a:rPr>
              <a:t> or even 4</a:t>
            </a:r>
            <a:r>
              <a:rPr lang="en-US" sz="1600" b="1" i="1" baseline="30000" dirty="0">
                <a:solidFill>
                  <a:schemeClr val="tx1">
                    <a:lumMod val="65000"/>
                    <a:lumOff val="35000"/>
                  </a:schemeClr>
                </a:solidFill>
                <a:latin typeface="Arial Narrow" panose="020B0606020202030204" pitchFamily="34" charset="0"/>
              </a:rPr>
              <a:t>th</a:t>
            </a:r>
            <a:r>
              <a:rPr lang="en-US" sz="1600" b="1" i="1" dirty="0">
                <a:solidFill>
                  <a:schemeClr val="tx1">
                    <a:lumMod val="65000"/>
                    <a:lumOff val="35000"/>
                  </a:schemeClr>
                </a:solidFill>
                <a:latin typeface="Arial Narrow" panose="020B0606020202030204" pitchFamily="34" charset="0"/>
              </a:rPr>
              <a:t> passes of much smaller tubes- typically in diameters ranging from 1.5” to 3.0” – to extract the maximum heat possible without condensing inside the boiler.</a:t>
            </a:r>
          </a:p>
          <a:p>
            <a:pPr marL="174625" indent="-174625">
              <a:spcAft>
                <a:spcPts val="1800"/>
              </a:spcAft>
              <a:buFont typeface="Wingdings" panose="05000000000000000000" pitchFamily="2" charset="2"/>
              <a:buChar char="§"/>
            </a:pPr>
            <a:r>
              <a:rPr lang="en-US" sz="1600" b="1" i="1" dirty="0">
                <a:solidFill>
                  <a:schemeClr val="tx1">
                    <a:lumMod val="65000"/>
                    <a:lumOff val="35000"/>
                  </a:schemeClr>
                </a:solidFill>
                <a:latin typeface="Arial Narrow" panose="020B0606020202030204" pitchFamily="34" charset="0"/>
              </a:rPr>
              <a:t>Victory’s firetube product line is called the </a:t>
            </a:r>
            <a:r>
              <a:rPr lang="en-US" sz="1600" b="1" i="1" u="sng" dirty="0">
                <a:solidFill>
                  <a:schemeClr val="tx1">
                    <a:lumMod val="65000"/>
                    <a:lumOff val="35000"/>
                  </a:schemeClr>
                </a:solidFill>
                <a:latin typeface="Arial Narrow" panose="020B0606020202030204" pitchFamily="34" charset="0"/>
              </a:rPr>
              <a:t>FRONTIER Series</a:t>
            </a:r>
            <a:r>
              <a:rPr lang="en-US" sz="1600" b="1" i="1" dirty="0">
                <a:solidFill>
                  <a:schemeClr val="tx1">
                    <a:lumMod val="65000"/>
                    <a:lumOff val="35000"/>
                  </a:schemeClr>
                </a:solidFill>
                <a:latin typeface="Arial Narrow" panose="020B0606020202030204" pitchFamily="34" charset="0"/>
              </a:rPr>
              <a:t>.</a:t>
            </a:r>
          </a:p>
        </p:txBody>
      </p:sp>
      <p:sp>
        <p:nvSpPr>
          <p:cNvPr id="5"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WHAT IS A FIRETUBE BOILER?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Tree>
    <p:extLst>
      <p:ext uri="{BB962C8B-B14F-4D97-AF65-F5344CB8AC3E}">
        <p14:creationId xmlns:p14="http://schemas.microsoft.com/office/powerpoint/2010/main" val="13961510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560654" y="694144"/>
            <a:ext cx="8014546" cy="2985433"/>
          </a:xfrm>
          <a:prstGeom prst="rect">
            <a:avLst/>
          </a:prstGeom>
          <a:noFill/>
        </p:spPr>
        <p:txBody>
          <a:bodyPr wrap="square" rtlCol="0">
            <a:spAutoFit/>
          </a:bodyPr>
          <a:lstStyle/>
          <a:p>
            <a:pPr algn="ctr"/>
            <a:r>
              <a:rPr lang="en-US" sz="3600" b="1" i="1" dirty="0">
                <a:solidFill>
                  <a:srgbClr val="0070C0"/>
                </a:solidFill>
                <a:latin typeface="Arial Narrow" panose="020B0606020202030204" pitchFamily="34" charset="0"/>
              </a:rPr>
              <a:t>FIRETUBE BOILER APPLICATIONS</a:t>
            </a:r>
          </a:p>
          <a:p>
            <a:pPr algn="ctr"/>
            <a:r>
              <a:rPr lang="en-US" sz="1200" b="1" i="1" dirty="0">
                <a:solidFill>
                  <a:srgbClr val="0070C0"/>
                </a:solidFill>
                <a:latin typeface="Arial Narrow" panose="020B0606020202030204" pitchFamily="34" charset="0"/>
              </a:rPr>
              <a:t> </a:t>
            </a:r>
          </a:p>
          <a:p>
            <a:pPr algn="ctr"/>
            <a:r>
              <a:rPr lang="en-US" sz="2800" i="1" dirty="0">
                <a:latin typeface="Arial Narrow" panose="020B0606020202030204" pitchFamily="34" charset="0"/>
              </a:rPr>
              <a:t>Hot Water Space Heating</a:t>
            </a:r>
          </a:p>
          <a:p>
            <a:pPr algn="ctr"/>
            <a:r>
              <a:rPr lang="en-US" sz="2800" i="1" dirty="0">
                <a:latin typeface="Arial Narrow" panose="020B0606020202030204" pitchFamily="34" charset="0"/>
              </a:rPr>
              <a:t>Low Pressure Steam Heating</a:t>
            </a:r>
          </a:p>
          <a:p>
            <a:pPr algn="ctr"/>
            <a:r>
              <a:rPr lang="en-US" sz="2800" i="1" dirty="0">
                <a:latin typeface="Arial Narrow" panose="020B0606020202030204" pitchFamily="34" charset="0"/>
              </a:rPr>
              <a:t>Low Pressure Steam Process</a:t>
            </a:r>
          </a:p>
          <a:p>
            <a:pPr algn="ctr"/>
            <a:r>
              <a:rPr lang="en-US" sz="2800" i="1" dirty="0">
                <a:latin typeface="Arial Narrow" panose="020B0606020202030204" pitchFamily="34" charset="0"/>
              </a:rPr>
              <a:t>High Pressure Steam Process</a:t>
            </a:r>
          </a:p>
          <a:p>
            <a:pPr marL="285750" indent="-285750">
              <a:buFont typeface="Arial" panose="020B0604020202020204" pitchFamily="34" charset="0"/>
              <a:buChar char="•"/>
            </a:pPr>
            <a:endParaRPr lang="en-US" sz="2800"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Tree>
    <p:extLst>
      <p:ext uri="{BB962C8B-B14F-4D97-AF65-F5344CB8AC3E}">
        <p14:creationId xmlns:p14="http://schemas.microsoft.com/office/powerpoint/2010/main" val="26096178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344298" y="1351494"/>
            <a:ext cx="5029015" cy="3524042"/>
          </a:xfrm>
          <a:prstGeom prst="rect">
            <a:avLst/>
          </a:prstGeom>
          <a:noFill/>
        </p:spPr>
        <p:txBody>
          <a:bodyPr wrap="square" rtlCol="0">
            <a:spAutoFit/>
          </a:bodyPr>
          <a:lstStyle/>
          <a:p>
            <a:r>
              <a:rPr lang="en-US" b="1" i="1" dirty="0">
                <a:solidFill>
                  <a:srgbClr val="0070C0"/>
                </a:solidFill>
                <a:latin typeface="Arial Narrow" panose="020B0606020202030204" pitchFamily="34" charset="0"/>
              </a:rPr>
              <a:t>HRT (horizontal return tubular)</a:t>
            </a:r>
          </a:p>
          <a:p>
            <a:endParaRPr lang="en-US" sz="800" b="1" i="1" dirty="0">
              <a:solidFill>
                <a:schemeClr val="tx1">
                  <a:lumMod val="65000"/>
                  <a:lumOff val="35000"/>
                </a:schemeClr>
              </a:solidFill>
              <a:latin typeface="Arial Narrow" panose="020B0606020202030204" pitchFamily="34" charset="0"/>
            </a:endParaRPr>
          </a:p>
          <a:p>
            <a:pPr>
              <a:spcAft>
                <a:spcPts val="1800"/>
              </a:spcAft>
            </a:pPr>
            <a:r>
              <a:rPr lang="en-US" sz="1500" b="1" i="1" dirty="0">
                <a:solidFill>
                  <a:schemeClr val="tx1">
                    <a:lumMod val="65000"/>
                    <a:lumOff val="35000"/>
                  </a:schemeClr>
                </a:solidFill>
                <a:latin typeface="Arial Narrow" panose="020B0606020202030204" pitchFamily="34" charset="0"/>
              </a:rPr>
              <a:t>The HRT is a very basic, single pass design that has been in use for a long time.  It is a single pass design where the boiler vessel sits on top of a rectangular furnace constructed of steel, refractory brick, or a combination of the two.  </a:t>
            </a:r>
          </a:p>
          <a:p>
            <a:pPr>
              <a:spcAft>
                <a:spcPts val="1800"/>
              </a:spcAft>
            </a:pPr>
            <a:r>
              <a:rPr lang="en-US" sz="1500" b="1" i="1" dirty="0">
                <a:solidFill>
                  <a:schemeClr val="tx1">
                    <a:lumMod val="65000"/>
                    <a:lumOff val="35000"/>
                  </a:schemeClr>
                </a:solidFill>
                <a:latin typeface="Arial Narrow" panose="020B0606020202030204" pitchFamily="34" charset="0"/>
              </a:rPr>
              <a:t>The products of combustion flow up from the furnace to one end of the boiler, down the tubes horizontally and out the stack at the opposite end.  The HRT design is commonly used for solid fuel applications.  It can be constructed to higher design pressures than a traditional “scotch” firetube design.</a:t>
            </a:r>
          </a:p>
          <a:p>
            <a:pPr marL="285750" indent="-285750">
              <a:buFont typeface="Arial" panose="020B0604020202020204" pitchFamily="34" charset="0"/>
              <a:buChar char="•"/>
            </a:pPr>
            <a:endParaRPr lang="en-US" sz="1600" dirty="0">
              <a:solidFill>
                <a:srgbClr val="0070C0"/>
              </a:solidFill>
            </a:endParaRPr>
          </a:p>
          <a:p>
            <a:pPr marL="285750" indent="-285750">
              <a:buFont typeface="Arial" panose="020B0604020202020204" pitchFamily="34" charset="0"/>
              <a:buChar char="•"/>
            </a:pPr>
            <a:endParaRPr lang="en-US" sz="1600" dirty="0">
              <a:solidFill>
                <a:srgbClr val="0070C0"/>
              </a:solidFill>
            </a:endParaRPr>
          </a:p>
        </p:txBody>
      </p:sp>
      <p:pic>
        <p:nvPicPr>
          <p:cNvPr id="4" name="Picture 3" descr="A screenshot of a computer&#10;&#10;Description automatically generated">
            <a:extLst>
              <a:ext uri="{FF2B5EF4-FFF2-40B4-BE49-F238E27FC236}">
                <a16:creationId xmlns:a16="http://schemas.microsoft.com/office/drawing/2014/main" id="{3BE9C56C-5AB9-4C2B-AD5B-E31C3C364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391" y="1466850"/>
            <a:ext cx="3179997" cy="25008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
        <p:nvSpPr>
          <p:cNvPr id="6"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TYPES</a:t>
            </a:r>
          </a:p>
        </p:txBody>
      </p:sp>
    </p:spTree>
    <p:extLst>
      <p:ext uri="{BB962C8B-B14F-4D97-AF65-F5344CB8AC3E}">
        <p14:creationId xmlns:p14="http://schemas.microsoft.com/office/powerpoint/2010/main" val="6229328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344299" y="1359424"/>
            <a:ext cx="5029015" cy="3247043"/>
          </a:xfrm>
          <a:prstGeom prst="rect">
            <a:avLst/>
          </a:prstGeom>
          <a:noFill/>
        </p:spPr>
        <p:txBody>
          <a:bodyPr wrap="square" rtlCol="0">
            <a:spAutoFit/>
          </a:bodyPr>
          <a:lstStyle/>
          <a:p>
            <a:pPr>
              <a:spcAft>
                <a:spcPts val="1200"/>
              </a:spcAft>
            </a:pPr>
            <a:r>
              <a:rPr lang="en-US" b="1" i="1" dirty="0">
                <a:solidFill>
                  <a:srgbClr val="0070C0"/>
                </a:solidFill>
                <a:latin typeface="Arial Narrow" panose="020B0606020202030204" pitchFamily="34" charset="0"/>
              </a:rPr>
              <a:t>Firebox</a:t>
            </a:r>
          </a:p>
          <a:p>
            <a:pPr>
              <a:spcAft>
                <a:spcPts val="1200"/>
              </a:spcAft>
            </a:pPr>
            <a:r>
              <a:rPr lang="en-US" sz="1500" b="1" i="1" dirty="0">
                <a:solidFill>
                  <a:schemeClr val="tx1">
                    <a:lumMod val="65000"/>
                    <a:lumOff val="35000"/>
                  </a:schemeClr>
                </a:solidFill>
                <a:latin typeface="Arial Narrow" panose="020B0606020202030204" pitchFamily="34" charset="0"/>
              </a:rPr>
              <a:t>Similar to the HRT, this is an older design that in the past was designed with a refractory chamber at the bottom.  More recent designs have incorporated at least a partially water-cooled furnace and are built in two and three pass configurations. </a:t>
            </a:r>
          </a:p>
          <a:p>
            <a:pPr>
              <a:spcAft>
                <a:spcPts val="1800"/>
              </a:spcAft>
            </a:pPr>
            <a:r>
              <a:rPr lang="en-US" sz="1500" b="1" i="1" dirty="0">
                <a:solidFill>
                  <a:schemeClr val="tx1">
                    <a:lumMod val="65000"/>
                    <a:lumOff val="35000"/>
                  </a:schemeClr>
                </a:solidFill>
                <a:latin typeface="Arial Narrow" panose="020B0606020202030204" pitchFamily="34" charset="0"/>
              </a:rPr>
              <a:t>Generally, this product is used for hot water and low pressure steam heating applications due to design pressure limitations (typically limited to 15 psi steam).  It is also used for solid fuel applications.</a:t>
            </a:r>
          </a:p>
          <a:p>
            <a:endParaRPr lang="en-US" sz="1600" dirty="0">
              <a:solidFill>
                <a:srgbClr val="0070C0"/>
              </a:solidFill>
            </a:endParaRPr>
          </a:p>
          <a:p>
            <a:pPr marL="285750" indent="-285750">
              <a:buFont typeface="Arial" panose="020B0604020202020204" pitchFamily="34" charset="0"/>
              <a:buChar char="•"/>
            </a:pPr>
            <a:endParaRPr lang="en-US" sz="1600" dirty="0">
              <a:solidFill>
                <a:srgbClr val="0070C0"/>
              </a:solidFill>
            </a:endParaRPr>
          </a:p>
        </p:txBody>
      </p:sp>
      <p:pic>
        <p:nvPicPr>
          <p:cNvPr id="7" name="Picture 6" descr="A picture containing indoor, table, sitting, black&#10;&#10;Description automatically generated">
            <a:extLst>
              <a:ext uri="{FF2B5EF4-FFF2-40B4-BE49-F238E27FC236}">
                <a16:creationId xmlns:a16="http://schemas.microsoft.com/office/drawing/2014/main" id="{B8143FE8-5786-49F3-AC94-24F618EA5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563" y="1466850"/>
            <a:ext cx="3171825" cy="2511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
        <p:nvSpPr>
          <p:cNvPr id="6"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TYPES</a:t>
            </a:r>
          </a:p>
        </p:txBody>
      </p:sp>
    </p:spTree>
    <p:extLst>
      <p:ext uri="{BB962C8B-B14F-4D97-AF65-F5344CB8AC3E}">
        <p14:creationId xmlns:p14="http://schemas.microsoft.com/office/powerpoint/2010/main" val="22893564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804FD8F6-4A35-4A01-84B0-308EE22732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6563" y="1466850"/>
            <a:ext cx="3171825" cy="3198813"/>
          </a:xfrm>
          <a:prstGeom prst="rect">
            <a:avLst/>
          </a:prstGeom>
        </p:spPr>
      </p:pic>
      <p:sp>
        <p:nvSpPr>
          <p:cNvPr id="6" name="TextBox 5">
            <a:extLst>
              <a:ext uri="{FF2B5EF4-FFF2-40B4-BE49-F238E27FC236}">
                <a16:creationId xmlns:a16="http://schemas.microsoft.com/office/drawing/2014/main" id="{B2694144-7495-4634-A922-B3F1A0B71F34}"/>
              </a:ext>
            </a:extLst>
          </p:cNvPr>
          <p:cNvSpPr txBox="1"/>
          <p:nvPr/>
        </p:nvSpPr>
        <p:spPr>
          <a:xfrm>
            <a:off x="1748707" y="2663107"/>
            <a:ext cx="1968963" cy="276999"/>
          </a:xfrm>
          <a:prstGeom prst="rect">
            <a:avLst/>
          </a:prstGeom>
          <a:noFill/>
        </p:spPr>
        <p:txBody>
          <a:bodyPr wrap="square" rtlCol="0">
            <a:spAutoFit/>
          </a:bodyPr>
          <a:lstStyle/>
          <a:p>
            <a:endParaRPr lang="en-US" sz="1200" dirty="0">
              <a:solidFill>
                <a:srgbClr val="0070C0"/>
              </a:solidFill>
            </a:endParaRPr>
          </a:p>
        </p:txBody>
      </p:sp>
      <p:sp>
        <p:nvSpPr>
          <p:cNvPr id="7" name="Rectangle 6">
            <a:extLst>
              <a:ext uri="{FF2B5EF4-FFF2-40B4-BE49-F238E27FC236}">
                <a16:creationId xmlns:a16="http://schemas.microsoft.com/office/drawing/2014/main" id="{7DF197EC-1884-4654-8A87-CE5A2E1CA6D7}"/>
              </a:ext>
            </a:extLst>
          </p:cNvPr>
          <p:cNvSpPr/>
          <p:nvPr/>
        </p:nvSpPr>
        <p:spPr>
          <a:xfrm>
            <a:off x="344768" y="1367373"/>
            <a:ext cx="5028546" cy="1569660"/>
          </a:xfrm>
          <a:prstGeom prst="rect">
            <a:avLst/>
          </a:prstGeom>
        </p:spPr>
        <p:txBody>
          <a:bodyPr wrap="square">
            <a:spAutoFit/>
          </a:bodyPr>
          <a:lstStyle/>
          <a:p>
            <a:pPr>
              <a:spcAft>
                <a:spcPts val="1200"/>
              </a:spcAft>
            </a:pPr>
            <a:r>
              <a:rPr lang="en-US" sz="1600" b="1" i="1" dirty="0">
                <a:solidFill>
                  <a:srgbClr val="0070C0"/>
                </a:solidFill>
                <a:latin typeface="Arial Narrow" panose="020B0606020202030204" pitchFamily="34" charset="0"/>
              </a:rPr>
              <a:t>Vertical tube or tube-less</a:t>
            </a:r>
          </a:p>
          <a:p>
            <a:r>
              <a:rPr lang="en-US" sz="1400" b="1" i="1" dirty="0">
                <a:solidFill>
                  <a:schemeClr val="tx1">
                    <a:lumMod val="65000"/>
                    <a:lumOff val="35000"/>
                  </a:schemeClr>
                </a:solidFill>
                <a:latin typeface="Arial Narrow" panose="020B0606020202030204" pitchFamily="34" charset="0"/>
              </a:rPr>
              <a:t>Vertical boilers are built in both tubed and tubeless designs, this design has been popular in the laundry business for a long time and more recently micro-brewery applications.  In some designs, the burner fires horizontally or through the side of the boiler while others utilize a burner down-firing from the top of the boiler (shown here).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
        <p:nvSpPr>
          <p:cNvPr id="9"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TYPES</a:t>
            </a:r>
          </a:p>
        </p:txBody>
      </p:sp>
    </p:spTree>
    <p:extLst>
      <p:ext uri="{BB962C8B-B14F-4D97-AF65-F5344CB8AC3E}">
        <p14:creationId xmlns:p14="http://schemas.microsoft.com/office/powerpoint/2010/main" val="40187422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9F839-687A-4B41-B2D7-3A2B5624995F}"/>
              </a:ext>
            </a:extLst>
          </p:cNvPr>
          <p:cNvSpPr txBox="1"/>
          <p:nvPr/>
        </p:nvSpPr>
        <p:spPr>
          <a:xfrm>
            <a:off x="347071" y="1245044"/>
            <a:ext cx="8366190" cy="1169551"/>
          </a:xfrm>
          <a:prstGeom prst="rect">
            <a:avLst/>
          </a:prstGeom>
          <a:noFill/>
        </p:spPr>
        <p:txBody>
          <a:bodyPr wrap="square" rtlCol="0">
            <a:spAutoFit/>
          </a:bodyPr>
          <a:lstStyle/>
          <a:p>
            <a:endParaRPr lang="en-US" sz="800" b="1" dirty="0">
              <a:solidFill>
                <a:srgbClr val="0070C0"/>
              </a:solidFill>
            </a:endParaRPr>
          </a:p>
          <a:p>
            <a:pPr>
              <a:spcAft>
                <a:spcPts val="1200"/>
              </a:spcAft>
            </a:pPr>
            <a:r>
              <a:rPr lang="en-US" sz="1600" b="1" i="1" dirty="0">
                <a:solidFill>
                  <a:srgbClr val="0070C0"/>
                </a:solidFill>
                <a:latin typeface="Arial Narrow" panose="020B0606020202030204" pitchFamily="34" charset="0"/>
              </a:rPr>
              <a:t>Scotch Marine</a:t>
            </a:r>
          </a:p>
          <a:p>
            <a:r>
              <a:rPr lang="en-US" sz="1200" b="1" i="1" dirty="0">
                <a:solidFill>
                  <a:schemeClr val="tx1">
                    <a:lumMod val="65000"/>
                    <a:lumOff val="35000"/>
                  </a:schemeClr>
                </a:solidFill>
                <a:latin typeface="Arial Narrow" panose="020B0606020202030204" pitchFamily="34" charset="0"/>
              </a:rPr>
              <a:t>Characterized by a large tube which is the furnace (1</a:t>
            </a:r>
            <a:r>
              <a:rPr lang="en-US" sz="1200" b="1" i="1" baseline="30000" dirty="0">
                <a:solidFill>
                  <a:schemeClr val="tx1">
                    <a:lumMod val="65000"/>
                    <a:lumOff val="35000"/>
                  </a:schemeClr>
                </a:solidFill>
                <a:latin typeface="Arial Narrow" panose="020B0606020202030204" pitchFamily="34" charset="0"/>
              </a:rPr>
              <a:t>st</a:t>
            </a:r>
            <a:r>
              <a:rPr lang="en-US" sz="1200" b="1" i="1" dirty="0">
                <a:solidFill>
                  <a:schemeClr val="tx1">
                    <a:lumMod val="65000"/>
                    <a:lumOff val="35000"/>
                  </a:schemeClr>
                </a:solidFill>
                <a:latin typeface="Arial Narrow" panose="020B0606020202030204" pitchFamily="34" charset="0"/>
              </a:rPr>
              <a:t> pass), this design utilizes smaller tubes in the 2</a:t>
            </a:r>
            <a:r>
              <a:rPr lang="en-US" sz="1200" b="1" i="1" baseline="30000" dirty="0">
                <a:solidFill>
                  <a:schemeClr val="tx1">
                    <a:lumMod val="65000"/>
                    <a:lumOff val="35000"/>
                  </a:schemeClr>
                </a:solidFill>
                <a:latin typeface="Arial Narrow" panose="020B0606020202030204" pitchFamily="34" charset="0"/>
              </a:rPr>
              <a:t>nd</a:t>
            </a:r>
            <a:r>
              <a:rPr lang="en-US" sz="1200" b="1" i="1" dirty="0">
                <a:solidFill>
                  <a:schemeClr val="tx1">
                    <a:lumMod val="65000"/>
                    <a:lumOff val="35000"/>
                  </a:schemeClr>
                </a:solidFill>
                <a:latin typeface="Arial Narrow" panose="020B0606020202030204" pitchFamily="34" charset="0"/>
              </a:rPr>
              <a:t> pass in two pass designs, more tubes in the 3</a:t>
            </a:r>
            <a:r>
              <a:rPr lang="en-US" sz="1200" b="1" i="1" baseline="30000" dirty="0">
                <a:solidFill>
                  <a:schemeClr val="tx1">
                    <a:lumMod val="65000"/>
                    <a:lumOff val="35000"/>
                  </a:schemeClr>
                </a:solidFill>
                <a:latin typeface="Arial Narrow" panose="020B0606020202030204" pitchFamily="34" charset="0"/>
              </a:rPr>
              <a:t>rd</a:t>
            </a:r>
            <a:r>
              <a:rPr lang="en-US" sz="1200" b="1" i="1" dirty="0">
                <a:solidFill>
                  <a:schemeClr val="tx1">
                    <a:lumMod val="65000"/>
                    <a:lumOff val="35000"/>
                  </a:schemeClr>
                </a:solidFill>
                <a:latin typeface="Arial Narrow" panose="020B0606020202030204" pitchFamily="34" charset="0"/>
              </a:rPr>
              <a:t> pass of a three pass design, and yet more in a four pass design.  The majority of heat transfer occurs in the furnace and the 2</a:t>
            </a:r>
            <a:r>
              <a:rPr lang="en-US" sz="1200" b="1" i="1" baseline="30000" dirty="0">
                <a:solidFill>
                  <a:schemeClr val="tx1">
                    <a:lumMod val="65000"/>
                    <a:lumOff val="35000"/>
                  </a:schemeClr>
                </a:solidFill>
                <a:latin typeface="Arial Narrow" panose="020B0606020202030204" pitchFamily="34" charset="0"/>
              </a:rPr>
              <a:t>nd</a:t>
            </a:r>
            <a:r>
              <a:rPr lang="en-US" sz="1200" b="1" i="1" dirty="0">
                <a:solidFill>
                  <a:schemeClr val="tx1">
                    <a:lumMod val="65000"/>
                    <a:lumOff val="35000"/>
                  </a:schemeClr>
                </a:solidFill>
                <a:latin typeface="Arial Narrow" panose="020B0606020202030204" pitchFamily="34" charset="0"/>
              </a:rPr>
              <a:t> pass.  Consequently, the 2</a:t>
            </a:r>
            <a:r>
              <a:rPr lang="en-US" sz="1200" b="1" i="1" baseline="30000" dirty="0">
                <a:solidFill>
                  <a:schemeClr val="tx1">
                    <a:lumMod val="65000"/>
                    <a:lumOff val="35000"/>
                  </a:schemeClr>
                </a:solidFill>
                <a:latin typeface="Arial Narrow" panose="020B0606020202030204" pitchFamily="34" charset="0"/>
              </a:rPr>
              <a:t>nd</a:t>
            </a:r>
            <a:r>
              <a:rPr lang="en-US" sz="1200" b="1" i="1" dirty="0">
                <a:solidFill>
                  <a:schemeClr val="tx1">
                    <a:lumMod val="65000"/>
                    <a:lumOff val="35000"/>
                  </a:schemeClr>
                </a:solidFill>
                <a:latin typeface="Arial Narrow" panose="020B0606020202030204" pitchFamily="34" charset="0"/>
              </a:rPr>
              <a:t> pass is where rifled tubing (vs. plain tubing) is most effective in terms of improving boiler efficiency.</a:t>
            </a:r>
          </a:p>
        </p:txBody>
      </p:sp>
      <p:pic>
        <p:nvPicPr>
          <p:cNvPr id="5" name="Picture 4" descr="A close up of a device&#10;&#10;Description automatically generated">
            <a:extLst>
              <a:ext uri="{FF2B5EF4-FFF2-40B4-BE49-F238E27FC236}">
                <a16:creationId xmlns:a16="http://schemas.microsoft.com/office/drawing/2014/main" id="{66112D5D-ABFE-4A11-AA3F-9CEA23DE3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542" y="2487927"/>
            <a:ext cx="2053172" cy="1719072"/>
          </a:xfrm>
          <a:prstGeom prst="rect">
            <a:avLst/>
          </a:prstGeom>
        </p:spPr>
      </p:pic>
      <p:pic>
        <p:nvPicPr>
          <p:cNvPr id="15" name="Picture 14" descr="A large clock hanging from the ceiling&#10;&#10;Description automatically generated">
            <a:extLst>
              <a:ext uri="{FF2B5EF4-FFF2-40B4-BE49-F238E27FC236}">
                <a16:creationId xmlns:a16="http://schemas.microsoft.com/office/drawing/2014/main" id="{C1AF47EF-4B77-4571-8F46-C9E40EFAC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37" b="6227"/>
          <a:stretch/>
        </p:blipFill>
        <p:spPr>
          <a:xfrm>
            <a:off x="4600136" y="2486092"/>
            <a:ext cx="2058988" cy="17197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
        <p:nvSpPr>
          <p:cNvPr id="7"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TYPES</a:t>
            </a:r>
          </a:p>
        </p:txBody>
      </p:sp>
      <p:sp>
        <p:nvSpPr>
          <p:cNvPr id="4" name="TextBox 3"/>
          <p:cNvSpPr txBox="1"/>
          <p:nvPr/>
        </p:nvSpPr>
        <p:spPr>
          <a:xfrm>
            <a:off x="1055486" y="3211465"/>
            <a:ext cx="1400255" cy="276999"/>
          </a:xfrm>
          <a:prstGeom prst="rect">
            <a:avLst/>
          </a:prstGeom>
          <a:noFill/>
        </p:spPr>
        <p:txBody>
          <a:bodyPr wrap="none" rtlCol="0">
            <a:spAutoFit/>
          </a:bodyPr>
          <a:lstStyle/>
          <a:p>
            <a:pPr algn="r"/>
            <a:r>
              <a:rPr lang="en-US" sz="1200" b="1" i="1" dirty="0">
                <a:solidFill>
                  <a:srgbClr val="0070C0"/>
                </a:solidFill>
                <a:latin typeface="Arial Narrow" panose="020B0606020202030204" pitchFamily="34" charset="0"/>
              </a:rPr>
              <a:t>DRYBACK – 3-PASS</a:t>
            </a:r>
          </a:p>
        </p:txBody>
      </p:sp>
      <p:sp>
        <p:nvSpPr>
          <p:cNvPr id="9" name="TextBox 8"/>
          <p:cNvSpPr txBox="1"/>
          <p:nvPr/>
        </p:nvSpPr>
        <p:spPr>
          <a:xfrm>
            <a:off x="6670698" y="3211465"/>
            <a:ext cx="1418786" cy="276999"/>
          </a:xfrm>
          <a:prstGeom prst="rect">
            <a:avLst/>
          </a:prstGeom>
          <a:noFill/>
        </p:spPr>
        <p:txBody>
          <a:bodyPr wrap="none" rtlCol="0">
            <a:spAutoFit/>
          </a:bodyPr>
          <a:lstStyle/>
          <a:p>
            <a:r>
              <a:rPr lang="en-US" sz="1200" b="1" i="1" dirty="0">
                <a:solidFill>
                  <a:srgbClr val="0070C0"/>
                </a:solidFill>
                <a:latin typeface="Arial Narrow" panose="020B0606020202030204" pitchFamily="34" charset="0"/>
              </a:rPr>
              <a:t>WETBACK – 3-PASS</a:t>
            </a:r>
          </a:p>
        </p:txBody>
      </p:sp>
    </p:spTree>
    <p:extLst>
      <p:ext uri="{BB962C8B-B14F-4D97-AF65-F5344CB8AC3E}">
        <p14:creationId xmlns:p14="http://schemas.microsoft.com/office/powerpoint/2010/main" val="4715344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 SCOTCH MARINE, 2-PASS </a:t>
            </a:r>
          </a:p>
        </p:txBody>
      </p:sp>
      <p:sp>
        <p:nvSpPr>
          <p:cNvPr id="4" name="Rectangle 3"/>
          <p:cNvSpPr/>
          <p:nvPr/>
        </p:nvSpPr>
        <p:spPr>
          <a:xfrm>
            <a:off x="455613" y="1466851"/>
            <a:ext cx="4080175" cy="266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25B1EAF-20C9-4CA7-BB7D-60B2645B4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05" y="2081639"/>
            <a:ext cx="4023360" cy="1910339"/>
          </a:xfrm>
          <a:prstGeom prst="rect">
            <a:avLst/>
          </a:prstGeom>
        </p:spPr>
      </p:pic>
      <p:sp>
        <p:nvSpPr>
          <p:cNvPr id="9" name="Rectangle 8"/>
          <p:cNvSpPr/>
          <p:nvPr/>
        </p:nvSpPr>
        <p:spPr>
          <a:xfrm>
            <a:off x="4608214" y="1466850"/>
            <a:ext cx="4080174" cy="26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751F3AF2-CD02-4337-B140-1097A9054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037" y="2077426"/>
            <a:ext cx="4023360" cy="191033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sp>
        <p:nvSpPr>
          <p:cNvPr id="12" name="TextBox 11"/>
          <p:cNvSpPr txBox="1"/>
          <p:nvPr/>
        </p:nvSpPr>
        <p:spPr>
          <a:xfrm>
            <a:off x="1999286" y="1626031"/>
            <a:ext cx="1020215" cy="338554"/>
          </a:xfrm>
          <a:prstGeom prst="rect">
            <a:avLst/>
          </a:prstGeom>
          <a:noFill/>
        </p:spPr>
        <p:txBody>
          <a:bodyPr wrap="none" rtlCol="0">
            <a:spAutoFit/>
          </a:bodyPr>
          <a:lstStyle/>
          <a:p>
            <a:pPr algn="r"/>
            <a:r>
              <a:rPr lang="en-US" sz="1600" b="1" i="1" dirty="0">
                <a:solidFill>
                  <a:srgbClr val="0070C0"/>
                </a:solidFill>
                <a:latin typeface="Arial Narrow" panose="020B0606020202030204" pitchFamily="34" charset="0"/>
              </a:rPr>
              <a:t>DRYBACK</a:t>
            </a:r>
          </a:p>
        </p:txBody>
      </p:sp>
      <p:sp>
        <p:nvSpPr>
          <p:cNvPr id="13" name="TextBox 12"/>
          <p:cNvSpPr txBox="1"/>
          <p:nvPr/>
        </p:nvSpPr>
        <p:spPr>
          <a:xfrm>
            <a:off x="6099702" y="1626030"/>
            <a:ext cx="1045478" cy="338554"/>
          </a:xfrm>
          <a:prstGeom prst="rect">
            <a:avLst/>
          </a:prstGeom>
          <a:noFill/>
        </p:spPr>
        <p:txBody>
          <a:bodyPr wrap="none" rtlCol="0">
            <a:spAutoFit/>
          </a:bodyPr>
          <a:lstStyle/>
          <a:p>
            <a:pPr algn="r"/>
            <a:r>
              <a:rPr lang="en-US" sz="1600" b="1" i="1" dirty="0">
                <a:solidFill>
                  <a:srgbClr val="0070C0"/>
                </a:solidFill>
                <a:latin typeface="Arial Narrow" panose="020B0606020202030204" pitchFamily="34" charset="0"/>
              </a:rPr>
              <a:t>WETBACK</a:t>
            </a:r>
          </a:p>
        </p:txBody>
      </p:sp>
    </p:spTree>
    <p:extLst>
      <p:ext uri="{BB962C8B-B14F-4D97-AF65-F5344CB8AC3E}">
        <p14:creationId xmlns:p14="http://schemas.microsoft.com/office/powerpoint/2010/main" val="13965107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38601" y="816482"/>
            <a:ext cx="8249787" cy="578469"/>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518" y="2038633"/>
            <a:ext cx="7686393" cy="1449799"/>
          </a:xfrm>
          <a:prstGeom prst="rect">
            <a:avLst/>
          </a:prstGeom>
        </p:spPr>
      </p:pic>
    </p:spTree>
    <p:extLst>
      <p:ext uri="{BB962C8B-B14F-4D97-AF65-F5344CB8AC3E}">
        <p14:creationId xmlns:p14="http://schemas.microsoft.com/office/powerpoint/2010/main" val="31272689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 SCOTCH MARINE, 3-PASS </a:t>
            </a:r>
          </a:p>
        </p:txBody>
      </p:sp>
      <p:sp>
        <p:nvSpPr>
          <p:cNvPr id="4" name="Rectangle 3"/>
          <p:cNvSpPr/>
          <p:nvPr/>
        </p:nvSpPr>
        <p:spPr>
          <a:xfrm>
            <a:off x="455613" y="1466851"/>
            <a:ext cx="4080175" cy="266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99286" y="1626031"/>
            <a:ext cx="1020215" cy="338554"/>
          </a:xfrm>
          <a:prstGeom prst="rect">
            <a:avLst/>
          </a:prstGeom>
          <a:noFill/>
        </p:spPr>
        <p:txBody>
          <a:bodyPr wrap="none" rtlCol="0">
            <a:spAutoFit/>
          </a:bodyPr>
          <a:lstStyle/>
          <a:p>
            <a:pPr algn="r"/>
            <a:r>
              <a:rPr lang="en-US" sz="1600" b="1" i="1" dirty="0">
                <a:solidFill>
                  <a:srgbClr val="0070C0"/>
                </a:solidFill>
                <a:latin typeface="Arial Narrow" panose="020B0606020202030204" pitchFamily="34" charset="0"/>
              </a:rPr>
              <a:t>DRYBACK</a:t>
            </a:r>
          </a:p>
        </p:txBody>
      </p:sp>
      <p:sp>
        <p:nvSpPr>
          <p:cNvPr id="9" name="Rectangle 8"/>
          <p:cNvSpPr/>
          <p:nvPr/>
        </p:nvSpPr>
        <p:spPr>
          <a:xfrm>
            <a:off x="4608214" y="1466850"/>
            <a:ext cx="4080174" cy="26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9702" y="1626030"/>
            <a:ext cx="1045478" cy="338554"/>
          </a:xfrm>
          <a:prstGeom prst="rect">
            <a:avLst/>
          </a:prstGeom>
          <a:noFill/>
        </p:spPr>
        <p:txBody>
          <a:bodyPr wrap="none" rtlCol="0">
            <a:spAutoFit/>
          </a:bodyPr>
          <a:lstStyle/>
          <a:p>
            <a:pPr algn="r"/>
            <a:r>
              <a:rPr lang="en-US" sz="1600" b="1" i="1" dirty="0">
                <a:solidFill>
                  <a:srgbClr val="0070C0"/>
                </a:solidFill>
                <a:latin typeface="Arial Narrow" panose="020B0606020202030204" pitchFamily="34" charset="0"/>
              </a:rPr>
              <a:t>WETBACK</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pic>
        <p:nvPicPr>
          <p:cNvPr id="12" name="Picture 11">
            <a:extLst>
              <a:ext uri="{FF2B5EF4-FFF2-40B4-BE49-F238E27FC236}">
                <a16:creationId xmlns:a16="http://schemas.microsoft.com/office/drawing/2014/main" id="{0FFF856E-AE13-4B34-80AE-209BD202C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12" y="2074249"/>
            <a:ext cx="4023360" cy="1902123"/>
          </a:xfrm>
          <a:prstGeom prst="rect">
            <a:avLst/>
          </a:prstGeom>
        </p:spPr>
      </p:pic>
      <p:pic>
        <p:nvPicPr>
          <p:cNvPr id="13" name="Picture 12" descr="A picture containing screenshot, sign, drawing&#10;&#10;Description automatically generated">
            <a:extLst>
              <a:ext uri="{FF2B5EF4-FFF2-40B4-BE49-F238E27FC236}">
                <a16:creationId xmlns:a16="http://schemas.microsoft.com/office/drawing/2014/main" id="{D17444D1-7444-465C-A442-7E7AE3B52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282" y="2065196"/>
            <a:ext cx="4023360" cy="1894031"/>
          </a:xfrm>
          <a:prstGeom prst="rect">
            <a:avLst/>
          </a:prstGeom>
        </p:spPr>
      </p:pic>
    </p:spTree>
    <p:extLst>
      <p:ext uri="{BB962C8B-B14F-4D97-AF65-F5344CB8AC3E}">
        <p14:creationId xmlns:p14="http://schemas.microsoft.com/office/powerpoint/2010/main" val="1950276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FIRETUBE BOILER – SCOTCH MARINE, 4-PASS </a:t>
            </a:r>
          </a:p>
        </p:txBody>
      </p:sp>
      <p:sp>
        <p:nvSpPr>
          <p:cNvPr id="4" name="Rectangle 3"/>
          <p:cNvSpPr/>
          <p:nvPr/>
        </p:nvSpPr>
        <p:spPr>
          <a:xfrm>
            <a:off x="455613" y="1466851"/>
            <a:ext cx="4080175" cy="266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99286" y="1626031"/>
            <a:ext cx="1020215" cy="338554"/>
          </a:xfrm>
          <a:prstGeom prst="rect">
            <a:avLst/>
          </a:prstGeom>
          <a:noFill/>
        </p:spPr>
        <p:txBody>
          <a:bodyPr wrap="none" rtlCol="0">
            <a:spAutoFit/>
          </a:bodyPr>
          <a:lstStyle/>
          <a:p>
            <a:pPr algn="r"/>
            <a:r>
              <a:rPr lang="en-US" sz="1600" b="1" i="1" dirty="0">
                <a:solidFill>
                  <a:srgbClr val="0070C0"/>
                </a:solidFill>
                <a:latin typeface="Arial Narrow" panose="020B0606020202030204" pitchFamily="34" charset="0"/>
              </a:rPr>
              <a:t>DRYBACK</a:t>
            </a:r>
          </a:p>
        </p:txBody>
      </p:sp>
      <p:sp>
        <p:nvSpPr>
          <p:cNvPr id="9" name="Rectangle 8"/>
          <p:cNvSpPr/>
          <p:nvPr/>
        </p:nvSpPr>
        <p:spPr>
          <a:xfrm>
            <a:off x="4608214" y="1466850"/>
            <a:ext cx="4080174" cy="26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9702" y="1626030"/>
            <a:ext cx="1045478" cy="338554"/>
          </a:xfrm>
          <a:prstGeom prst="rect">
            <a:avLst/>
          </a:prstGeom>
          <a:noFill/>
        </p:spPr>
        <p:txBody>
          <a:bodyPr wrap="none" rtlCol="0">
            <a:spAutoFit/>
          </a:bodyPr>
          <a:lstStyle/>
          <a:p>
            <a:pPr algn="r"/>
            <a:r>
              <a:rPr lang="en-US" sz="1600" b="1" i="1" dirty="0">
                <a:solidFill>
                  <a:srgbClr val="0070C0"/>
                </a:solidFill>
                <a:latin typeface="Arial Narrow" panose="020B0606020202030204" pitchFamily="34" charset="0"/>
              </a:rPr>
              <a:t>WETBACK</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072" y="4329561"/>
            <a:ext cx="1628242" cy="46607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FA612F8-7B2C-4E98-B6F4-C2146CC32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55" y="2064118"/>
            <a:ext cx="4023360" cy="1895128"/>
          </a:xfrm>
          <a:prstGeom prst="rect">
            <a:avLst/>
          </a:prstGeom>
        </p:spPr>
      </p:pic>
      <p:pic>
        <p:nvPicPr>
          <p:cNvPr id="15" name="Picture 14" descr="A close up of a sign&#10;&#10;Description automatically generated">
            <a:extLst>
              <a:ext uri="{FF2B5EF4-FFF2-40B4-BE49-F238E27FC236}">
                <a16:creationId xmlns:a16="http://schemas.microsoft.com/office/drawing/2014/main" id="{0FE4A799-6A33-45CA-B4C5-15C57DDE2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3370" y="2064119"/>
            <a:ext cx="4023360" cy="1895129"/>
          </a:xfrm>
          <a:prstGeom prst="rect">
            <a:avLst/>
          </a:prstGeom>
        </p:spPr>
      </p:pic>
    </p:spTree>
    <p:extLst>
      <p:ext uri="{BB962C8B-B14F-4D97-AF65-F5344CB8AC3E}">
        <p14:creationId xmlns:p14="http://schemas.microsoft.com/office/powerpoint/2010/main" val="27224700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130" y="1276529"/>
            <a:ext cx="8544618" cy="3431709"/>
          </a:xfrm>
          <a:prstGeom prst="rect">
            <a:avLst/>
          </a:prstGeom>
          <a:noFill/>
        </p:spPr>
        <p:txBody>
          <a:bodyPr wrap="square" rtlCol="0">
            <a:spAutoFit/>
          </a:bodyPr>
          <a:lstStyle/>
          <a:p>
            <a:pPr marL="174625" indent="-174625" defTabSz="731520">
              <a:lnSpc>
                <a:spcPct val="150000"/>
              </a:lnSpc>
              <a:buFont typeface="Wingdings" charset="2"/>
              <a:buChar char="§"/>
              <a:tabLst>
                <a:tab pos="730250" algn="l"/>
              </a:tabLst>
            </a:pPr>
            <a:r>
              <a:rPr lang="en-US" b="1" i="1" dirty="0">
                <a:solidFill>
                  <a:schemeClr val="tx1">
                    <a:lumMod val="65000"/>
                    <a:lumOff val="35000"/>
                  </a:schemeClr>
                </a:solidFill>
                <a:latin typeface="Arial Narrow" panose="020B0606020202030204" pitchFamily="34" charset="0"/>
              </a:rPr>
              <a:t>2-Pass Wetback* with Integral Economizer, 200-2500 HP**</a:t>
            </a:r>
          </a:p>
          <a:p>
            <a:pPr marL="174625" indent="-174625" defTabSz="731520">
              <a:lnSpc>
                <a:spcPct val="150000"/>
              </a:lnSpc>
              <a:buFont typeface="Wingdings" charset="2"/>
              <a:buChar char="§"/>
              <a:tabLst>
                <a:tab pos="730250" algn="l"/>
              </a:tabLst>
            </a:pPr>
            <a:r>
              <a:rPr lang="en-US" b="1" i="1" dirty="0">
                <a:solidFill>
                  <a:schemeClr val="tx1">
                    <a:lumMod val="65000"/>
                    <a:lumOff val="35000"/>
                  </a:schemeClr>
                </a:solidFill>
                <a:latin typeface="Arial Narrow" panose="020B0606020202030204" pitchFamily="34" charset="0"/>
              </a:rPr>
              <a:t>2-Pass Dryback* (Integral Economizer option available), 200-2500 HP**</a:t>
            </a:r>
          </a:p>
          <a:p>
            <a:pPr marL="174625" indent="-174625" defTabSz="731520">
              <a:lnSpc>
                <a:spcPct val="150000"/>
              </a:lnSpc>
              <a:buFont typeface="Wingdings" charset="2"/>
              <a:buChar char="§"/>
              <a:tabLst>
                <a:tab pos="730250" algn="l"/>
              </a:tabLst>
            </a:pPr>
            <a:r>
              <a:rPr lang="en-US" b="1" i="1" dirty="0">
                <a:solidFill>
                  <a:schemeClr val="tx1">
                    <a:lumMod val="65000"/>
                    <a:lumOff val="35000"/>
                  </a:schemeClr>
                </a:solidFill>
                <a:latin typeface="Arial Narrow" panose="020B0606020202030204" pitchFamily="34" charset="0"/>
              </a:rPr>
              <a:t>3-Pass Wetback* (Integral Economizer option available), 200-2500 HP**</a:t>
            </a:r>
          </a:p>
          <a:p>
            <a:pPr marL="174625" indent="-174625" defTabSz="731520">
              <a:lnSpc>
                <a:spcPct val="150000"/>
              </a:lnSpc>
              <a:buFont typeface="Wingdings" charset="2"/>
              <a:buChar char="§"/>
              <a:tabLst>
                <a:tab pos="730250" algn="l"/>
              </a:tabLst>
            </a:pPr>
            <a:r>
              <a:rPr lang="en-US" b="1" i="1" dirty="0">
                <a:solidFill>
                  <a:schemeClr val="tx1">
                    <a:lumMod val="65000"/>
                    <a:lumOff val="35000"/>
                  </a:schemeClr>
                </a:solidFill>
                <a:latin typeface="Arial Narrow" panose="020B0606020202030204" pitchFamily="34" charset="0"/>
              </a:rPr>
              <a:t>3-Pass Dryback With Center Furnace (Integral Economizer option available), 50-1500 HP**</a:t>
            </a:r>
          </a:p>
          <a:p>
            <a:pPr marL="174625" indent="-174625" defTabSz="731520">
              <a:lnSpc>
                <a:spcPct val="150000"/>
              </a:lnSpc>
              <a:buFont typeface="Wingdings" charset="2"/>
              <a:buChar char="§"/>
              <a:tabLst>
                <a:tab pos="730250" algn="l"/>
              </a:tabLst>
            </a:pPr>
            <a:r>
              <a:rPr lang="en-US" b="1" i="1" dirty="0">
                <a:solidFill>
                  <a:schemeClr val="tx1">
                    <a:lumMod val="65000"/>
                    <a:lumOff val="35000"/>
                  </a:schemeClr>
                </a:solidFill>
                <a:latin typeface="Arial Narrow" panose="020B0606020202030204" pitchFamily="34" charset="0"/>
              </a:rPr>
              <a:t>4-Pass Wetback* 200-1500 HP** </a:t>
            </a:r>
          </a:p>
          <a:p>
            <a:pPr marL="174625" indent="-174625" defTabSz="731520">
              <a:lnSpc>
                <a:spcPct val="150000"/>
              </a:lnSpc>
              <a:spcAft>
                <a:spcPts val="1800"/>
              </a:spcAft>
              <a:buFont typeface="Wingdings" charset="2"/>
              <a:buChar char="§"/>
              <a:tabLst>
                <a:tab pos="730250" algn="l"/>
              </a:tabLst>
            </a:pPr>
            <a:r>
              <a:rPr lang="en-US" b="1" i="1" dirty="0">
                <a:solidFill>
                  <a:schemeClr val="tx1">
                    <a:lumMod val="65000"/>
                    <a:lumOff val="35000"/>
                  </a:schemeClr>
                </a:solidFill>
                <a:latin typeface="Arial Narrow" panose="020B0606020202030204" pitchFamily="34" charset="0"/>
              </a:rPr>
              <a:t>4-Pass Dryback With Center Furnace, 200-1500 HP</a:t>
            </a:r>
          </a:p>
          <a:p>
            <a:pPr marL="174625" defTabSz="731520">
              <a:tabLst>
                <a:tab pos="730250" algn="l"/>
              </a:tabLst>
            </a:pPr>
            <a:r>
              <a:rPr lang="en-US" sz="2000" b="1" i="1" dirty="0">
                <a:solidFill>
                  <a:srgbClr val="0070C0"/>
                </a:solidFill>
                <a:latin typeface="Arial Narrow" panose="020B0606020202030204" pitchFamily="34" charset="0"/>
              </a:rPr>
              <a:t>*</a:t>
            </a:r>
            <a:r>
              <a:rPr lang="en-US" sz="1600" b="1" i="1" dirty="0">
                <a:solidFill>
                  <a:srgbClr val="0070C0"/>
                </a:solidFill>
                <a:latin typeface="Arial Narrow" panose="020B0606020202030204" pitchFamily="34" charset="0"/>
              </a:rPr>
              <a:t>Wetback designs are typically not offered below 200 HP</a:t>
            </a:r>
          </a:p>
          <a:p>
            <a:pPr marL="174625" defTabSz="731520">
              <a:tabLst>
                <a:tab pos="730250" algn="l"/>
              </a:tabLst>
            </a:pPr>
            <a:r>
              <a:rPr lang="en-US" sz="2000" b="1" i="1" dirty="0">
                <a:solidFill>
                  <a:srgbClr val="0070C0"/>
                </a:solidFill>
                <a:latin typeface="Arial Narrow" panose="020B0606020202030204" pitchFamily="34" charset="0"/>
              </a:rPr>
              <a:t>**</a:t>
            </a:r>
            <a:r>
              <a:rPr lang="en-US" sz="1600" b="1" i="1" dirty="0">
                <a:solidFill>
                  <a:srgbClr val="0070C0"/>
                </a:solidFill>
                <a:latin typeface="Arial Narrow" panose="020B0606020202030204" pitchFamily="34" charset="0"/>
              </a:rPr>
              <a:t>2-pass and 3-pass designs utilize Extended Surface “Rifled” Tubes in the 2</a:t>
            </a:r>
            <a:r>
              <a:rPr lang="en-US" sz="1600" b="1" i="1" baseline="30000" dirty="0">
                <a:solidFill>
                  <a:srgbClr val="0070C0"/>
                </a:solidFill>
                <a:latin typeface="Arial Narrow" panose="020B0606020202030204" pitchFamily="34" charset="0"/>
              </a:rPr>
              <a:t>nd</a:t>
            </a:r>
            <a:r>
              <a:rPr lang="en-US" sz="1600" b="1" i="1" dirty="0">
                <a:solidFill>
                  <a:srgbClr val="0070C0"/>
                </a:solidFill>
                <a:latin typeface="Arial Narrow" panose="020B0606020202030204" pitchFamily="34" charset="0"/>
              </a:rPr>
              <a:t> pass</a:t>
            </a:r>
          </a:p>
        </p:txBody>
      </p:sp>
      <p:sp>
        <p:nvSpPr>
          <p:cNvPr id="4" name="TextBox 3"/>
          <p:cNvSpPr txBox="1"/>
          <p:nvPr/>
        </p:nvSpPr>
        <p:spPr>
          <a:xfrm>
            <a:off x="434542" y="835933"/>
            <a:ext cx="8270174" cy="461665"/>
          </a:xfrm>
          <a:prstGeom prst="rect">
            <a:avLst/>
          </a:prstGeom>
          <a:noFill/>
        </p:spPr>
        <p:txBody>
          <a:bodyPr wrap="square" rtlCol="0">
            <a:spAutoFit/>
          </a:bodyPr>
          <a:lstStyle/>
          <a:p>
            <a:pPr algn="ctr"/>
            <a:r>
              <a:rPr lang="en-US" sz="2400" b="1" i="1" dirty="0">
                <a:solidFill>
                  <a:srgbClr val="0070C0"/>
                </a:solidFill>
                <a:latin typeface="Arial Narrow" pitchFamily="34" charset="0"/>
              </a:rPr>
              <a:t>STANDARD FRONTIER FIRETUBE PRODUCT OFFERINGS</a:t>
            </a:r>
            <a:endParaRPr lang="en-US" sz="2400" dirty="0"/>
          </a:p>
        </p:txBody>
      </p:sp>
    </p:spTree>
    <p:extLst>
      <p:ext uri="{BB962C8B-B14F-4D97-AF65-F5344CB8AC3E}">
        <p14:creationId xmlns:p14="http://schemas.microsoft.com/office/powerpoint/2010/main" val="3987950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345" b="8345"/>
          <a:stretch/>
        </p:blipFill>
        <p:spPr>
          <a:xfrm>
            <a:off x="0" y="522776"/>
            <a:ext cx="9144000" cy="4620723"/>
          </a:xfrm>
          <a:prstGeom prst="rect">
            <a:avLst/>
          </a:prstGeom>
        </p:spPr>
      </p:pic>
      <p:sp>
        <p:nvSpPr>
          <p:cNvPr id="5" name="Rectangle 4"/>
          <p:cNvSpPr>
            <a:spLocks noChangeArrowheads="1"/>
          </p:cNvSpPr>
          <p:nvPr/>
        </p:nvSpPr>
        <p:spPr bwMode="auto">
          <a:xfrm>
            <a:off x="343190" y="1365101"/>
            <a:ext cx="2511330" cy="578469"/>
          </a:xfrm>
          <a:prstGeom prst="rect">
            <a:avLst/>
          </a:prstGeom>
          <a:noFill/>
          <a:ln w="9525">
            <a:noFill/>
            <a:miter lim="800000"/>
            <a:headEnd/>
            <a:tailEnd/>
          </a:ln>
        </p:spPr>
        <p:txBody>
          <a:bodyPr/>
          <a:lstStyle/>
          <a:p>
            <a:r>
              <a:rPr lang="en-US" b="1" i="1" dirty="0">
                <a:solidFill>
                  <a:schemeClr val="bg1"/>
                </a:solidFill>
                <a:latin typeface="Arial Narrow" pitchFamily="34" charset="0"/>
              </a:rPr>
              <a:t>FOLLOW A LEADER!</a:t>
            </a:r>
          </a:p>
        </p:txBody>
      </p:sp>
      <p:sp>
        <p:nvSpPr>
          <p:cNvPr id="7" name="Rectangle 6"/>
          <p:cNvSpPr/>
          <p:nvPr/>
        </p:nvSpPr>
        <p:spPr>
          <a:xfrm>
            <a:off x="0" y="499918"/>
            <a:ext cx="9144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0320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CBF58-63AC-4DDC-9A70-CAABF03B252F}"/>
              </a:ext>
            </a:extLst>
          </p:cNvPr>
          <p:cNvSpPr txBox="1"/>
          <p:nvPr/>
        </p:nvSpPr>
        <p:spPr>
          <a:xfrm>
            <a:off x="352096" y="1353552"/>
            <a:ext cx="8421701" cy="3385542"/>
          </a:xfrm>
          <a:prstGeom prst="rect">
            <a:avLst/>
          </a:prstGeom>
          <a:noFill/>
        </p:spPr>
        <p:txBody>
          <a:bodyPr wrap="square" rtlCol="0">
            <a:spAutoFit/>
          </a:bodyPr>
          <a:lstStyle/>
          <a:p>
            <a:pPr>
              <a:spcAft>
                <a:spcPts val="1200"/>
              </a:spcAft>
            </a:pPr>
            <a:r>
              <a:rPr lang="en-US" sz="1600" b="1" i="1" dirty="0">
                <a:solidFill>
                  <a:schemeClr val="tx1">
                    <a:lumMod val="65000"/>
                    <a:lumOff val="35000"/>
                  </a:schemeClr>
                </a:solidFill>
                <a:latin typeface="Arial Narrow" pitchFamily="34" charset="0"/>
              </a:rPr>
              <a:t>We take pride in the fact that we are not considered ‘a cookie cutter’ provider.  Nor are we strangers to custom engineering or demanding applications.  Our leadership is a team of dedicated professionals, each with over 30 / 40 years of experience in the industrial boiler industry.  Located in Collinsville, Oklahoma, just 20 minutes north of Tulsa, Victory Energy is able to tap into a highly skilled talent pool.</a:t>
            </a:r>
            <a:endParaRPr lang="en-US" sz="1600" b="1" dirty="0">
              <a:solidFill>
                <a:srgbClr val="0070C0"/>
              </a:solidFill>
              <a:latin typeface="Arial Narrow" pitchFamily="34" charset="0"/>
            </a:endParaRP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1999 VEO founded by John Viskup and Jim </a:t>
            </a:r>
            <a:r>
              <a:rPr lang="en-US" sz="1400" b="1" i="1" dirty="0" err="1">
                <a:solidFill>
                  <a:schemeClr val="tx1">
                    <a:lumMod val="65000"/>
                    <a:lumOff val="35000"/>
                  </a:schemeClr>
                </a:solidFill>
                <a:latin typeface="Arial Narrow" pitchFamily="34" charset="0"/>
              </a:rPr>
              <a:t>Sponder</a:t>
            </a:r>
            <a:endParaRPr lang="en-US" sz="1400" b="1" i="1" dirty="0">
              <a:solidFill>
                <a:schemeClr val="tx1">
                  <a:lumMod val="65000"/>
                  <a:lumOff val="35000"/>
                </a:schemeClr>
              </a:solidFill>
              <a:latin typeface="Arial Narrow" pitchFamily="34" charset="0"/>
            </a:endParaRP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2003 Acquires a license to manufacture </a:t>
            </a:r>
            <a:r>
              <a:rPr lang="en-US" sz="1400" b="1" i="1" dirty="0" err="1">
                <a:solidFill>
                  <a:schemeClr val="tx1">
                    <a:lumMod val="65000"/>
                    <a:lumOff val="35000"/>
                  </a:schemeClr>
                </a:solidFill>
                <a:latin typeface="Arial Narrow" pitchFamily="34" charset="0"/>
              </a:rPr>
              <a:t>watertube</a:t>
            </a:r>
            <a:r>
              <a:rPr lang="en-US" sz="1400" b="1" i="1" dirty="0">
                <a:solidFill>
                  <a:schemeClr val="tx1">
                    <a:lumMod val="65000"/>
                    <a:lumOff val="35000"/>
                  </a:schemeClr>
                </a:solidFill>
                <a:latin typeface="Arial Narrow" pitchFamily="34" charset="0"/>
              </a:rPr>
              <a:t> boilers</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2005 Hires 100</a:t>
            </a:r>
            <a:r>
              <a:rPr lang="en-US" sz="1400" b="1" i="1" baseline="30000" dirty="0">
                <a:solidFill>
                  <a:schemeClr val="tx1">
                    <a:lumMod val="65000"/>
                    <a:lumOff val="35000"/>
                  </a:schemeClr>
                </a:solidFill>
                <a:latin typeface="Arial Narrow" pitchFamily="34" charset="0"/>
              </a:rPr>
              <a:t>th</a:t>
            </a:r>
            <a:r>
              <a:rPr lang="en-US" sz="1400" b="1" i="1" dirty="0">
                <a:solidFill>
                  <a:schemeClr val="tx1">
                    <a:lumMod val="65000"/>
                    <a:lumOff val="35000"/>
                  </a:schemeClr>
                </a:solidFill>
                <a:latin typeface="Arial Narrow" pitchFamily="34" charset="0"/>
              </a:rPr>
              <a:t> employee</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2008 VEO is ranked #1 fastest growing manufacturer in the nation by Entrepreneur Magazine</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2009 FRONTIER </a:t>
            </a:r>
            <a:r>
              <a:rPr lang="en-US" sz="1400" b="1" i="1" dirty="0" err="1">
                <a:solidFill>
                  <a:schemeClr val="tx1">
                    <a:lumMod val="65000"/>
                    <a:lumOff val="35000"/>
                  </a:schemeClr>
                </a:solidFill>
                <a:latin typeface="Arial Narrow" pitchFamily="34" charset="0"/>
              </a:rPr>
              <a:t>Firetube</a:t>
            </a:r>
            <a:r>
              <a:rPr lang="en-US" sz="1400" b="1" i="1" dirty="0">
                <a:solidFill>
                  <a:schemeClr val="tx1">
                    <a:lumMod val="65000"/>
                    <a:lumOff val="35000"/>
                  </a:schemeClr>
                </a:solidFill>
                <a:latin typeface="Arial Narrow" pitchFamily="34" charset="0"/>
              </a:rPr>
              <a:t> wetback production commences</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2014 Industrial “VISION” burner product line is introduced</a:t>
            </a:r>
          </a:p>
          <a:p>
            <a:pPr marL="285750" indent="-168275">
              <a:buFont typeface="Wingdings" panose="05000000000000000000" pitchFamily="2" charset="2"/>
              <a:buChar char="§"/>
            </a:pPr>
            <a:r>
              <a:rPr lang="en-US" sz="1400" b="1" i="1">
                <a:solidFill>
                  <a:schemeClr val="tx1">
                    <a:lumMod val="65000"/>
                    <a:lumOff val="35000"/>
                  </a:schemeClr>
                </a:solidFill>
                <a:latin typeface="Arial Narrow" pitchFamily="34" charset="0"/>
              </a:rPr>
              <a:t>2016 FRONTIER </a:t>
            </a:r>
            <a:r>
              <a:rPr lang="en-US" sz="1400" b="1" i="1" dirty="0" err="1">
                <a:solidFill>
                  <a:schemeClr val="tx1">
                    <a:lumMod val="65000"/>
                    <a:lumOff val="35000"/>
                  </a:schemeClr>
                </a:solidFill>
                <a:latin typeface="Arial Narrow" pitchFamily="34" charset="0"/>
              </a:rPr>
              <a:t>Firetube</a:t>
            </a:r>
            <a:r>
              <a:rPr lang="en-US" sz="1400" b="1" i="1" dirty="0">
                <a:solidFill>
                  <a:schemeClr val="tx1">
                    <a:lumMod val="65000"/>
                    <a:lumOff val="35000"/>
                  </a:schemeClr>
                </a:solidFill>
                <a:latin typeface="Arial Narrow" pitchFamily="34" charset="0"/>
              </a:rPr>
              <a:t> center furnace three pass dryback product line is introduced</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2017 Boiler Steam Test Facility is completed with capability to fully test boilers of capacities up to 100,000 pph.</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2018 FRONTIER </a:t>
            </a:r>
            <a:r>
              <a:rPr lang="en-US" sz="1400" b="1" i="1" dirty="0" err="1">
                <a:solidFill>
                  <a:schemeClr val="tx1">
                    <a:lumMod val="65000"/>
                    <a:lumOff val="35000"/>
                  </a:schemeClr>
                </a:solidFill>
                <a:latin typeface="Arial Narrow" pitchFamily="34" charset="0"/>
              </a:rPr>
              <a:t>Firetube</a:t>
            </a:r>
            <a:r>
              <a:rPr lang="en-US" sz="1400" b="1" i="1" dirty="0">
                <a:solidFill>
                  <a:schemeClr val="tx1">
                    <a:lumMod val="65000"/>
                    <a:lumOff val="35000"/>
                  </a:schemeClr>
                </a:solidFill>
                <a:latin typeface="Arial Narrow" pitchFamily="34" charset="0"/>
              </a:rPr>
              <a:t> two pass dryback product line is introduced</a:t>
            </a:r>
          </a:p>
          <a:p>
            <a:pPr marL="285750" indent="-168275">
              <a:buFont typeface="Wingdings" panose="05000000000000000000" pitchFamily="2" charset="2"/>
              <a:buChar char="§"/>
            </a:pPr>
            <a:r>
              <a:rPr lang="en-US" sz="1400" b="1" i="1" dirty="0">
                <a:solidFill>
                  <a:schemeClr val="tx1">
                    <a:lumMod val="65000"/>
                    <a:lumOff val="35000"/>
                  </a:schemeClr>
                </a:solidFill>
                <a:latin typeface="Arial Narrow" pitchFamily="34" charset="0"/>
              </a:rPr>
              <a:t>2019 FRONTIER </a:t>
            </a:r>
            <a:r>
              <a:rPr lang="en-US" sz="1400" b="1" i="1" dirty="0" err="1">
                <a:solidFill>
                  <a:schemeClr val="tx1">
                    <a:lumMod val="65000"/>
                    <a:lumOff val="35000"/>
                  </a:schemeClr>
                </a:solidFill>
                <a:latin typeface="Arial Narrow" pitchFamily="34" charset="0"/>
              </a:rPr>
              <a:t>Firetube</a:t>
            </a:r>
            <a:r>
              <a:rPr lang="en-US" sz="1400" b="1" i="1" dirty="0">
                <a:solidFill>
                  <a:schemeClr val="tx1">
                    <a:lumMod val="65000"/>
                    <a:lumOff val="35000"/>
                  </a:schemeClr>
                </a:solidFill>
                <a:latin typeface="Arial Narrow" pitchFamily="34" charset="0"/>
              </a:rPr>
              <a:t> four pass dryback product line is introduced</a:t>
            </a:r>
            <a:endParaRPr lang="en-US" sz="1400" i="1" dirty="0">
              <a:solidFill>
                <a:schemeClr val="tx1">
                  <a:lumMod val="65000"/>
                  <a:lumOff val="35000"/>
                </a:schemeClr>
              </a:solidFill>
            </a:endParaRPr>
          </a:p>
        </p:txBody>
      </p:sp>
      <p:sp>
        <p:nvSpPr>
          <p:cNvPr id="3" name="Rectangle 2"/>
          <p:cNvSpPr>
            <a:spLocks noChangeArrowheads="1"/>
          </p:cNvSpPr>
          <p:nvPr/>
        </p:nvSpPr>
        <p:spPr bwMode="auto">
          <a:xfrm>
            <a:off x="438601" y="816482"/>
            <a:ext cx="8249787" cy="578469"/>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VICTORY ENERGY OPERATIONS, LLC</a:t>
            </a:r>
          </a:p>
        </p:txBody>
      </p:sp>
    </p:spTree>
    <p:extLst>
      <p:ext uri="{BB962C8B-B14F-4D97-AF65-F5344CB8AC3E}">
        <p14:creationId xmlns:p14="http://schemas.microsoft.com/office/powerpoint/2010/main" val="228161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5BC10-477C-4481-9F25-82C12A8E674C}"/>
              </a:ext>
            </a:extLst>
          </p:cNvPr>
          <p:cNvSpPr txBox="1"/>
          <p:nvPr/>
        </p:nvSpPr>
        <p:spPr>
          <a:xfrm>
            <a:off x="364605" y="1363487"/>
            <a:ext cx="3994311" cy="3285515"/>
          </a:xfrm>
          <a:prstGeom prst="rect">
            <a:avLst/>
          </a:prstGeom>
          <a:noFill/>
        </p:spPr>
        <p:txBody>
          <a:bodyPr wrap="square" rtlCol="0">
            <a:spAutoFit/>
          </a:bodyPr>
          <a:lstStyle/>
          <a:p>
            <a:r>
              <a:rPr lang="en-US" b="1" i="1" dirty="0">
                <a:solidFill>
                  <a:srgbClr val="0070C0"/>
                </a:solidFill>
                <a:latin typeface="Arial Narrow" panose="020B0606020202030204" pitchFamily="34" charset="0"/>
                <a:cs typeface="Arial" panose="020B0604020202020204" pitchFamily="34" charset="0"/>
              </a:rPr>
              <a:t>Al Wasinger</a:t>
            </a:r>
            <a:br>
              <a:rPr lang="en-US" sz="1600" b="1" i="1" dirty="0">
                <a:solidFill>
                  <a:srgbClr val="0070C0"/>
                </a:solidFill>
                <a:latin typeface="Arial Narrow" panose="020B0606020202030204" pitchFamily="34" charset="0"/>
                <a:cs typeface="Arial" panose="020B0604020202020204" pitchFamily="34" charset="0"/>
              </a:rPr>
            </a:br>
            <a:r>
              <a:rPr lang="en-US" sz="1200" b="1" i="1" dirty="0">
                <a:solidFill>
                  <a:srgbClr val="0070C0"/>
                </a:solidFill>
                <a:latin typeface="Arial Narrow" panose="020B0606020202030204" pitchFamily="34" charset="0"/>
                <a:cs typeface="Arial" panose="020B0604020202020204" pitchFamily="34" charset="0"/>
              </a:rPr>
              <a:t>VP of Operations</a:t>
            </a:r>
          </a:p>
          <a:p>
            <a:pPr marL="227013" indent="-109538">
              <a:spcAft>
                <a:spcPts val="1200"/>
              </a:spcAft>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Oversees all design, purchasing, production  and shipping (Collinsville and Cushing plants). </a:t>
            </a:r>
            <a:br>
              <a:rPr lang="en-US" sz="1050" b="1" i="1" dirty="0">
                <a:solidFill>
                  <a:schemeClr val="tx1">
                    <a:lumMod val="65000"/>
                    <a:lumOff val="35000"/>
                  </a:schemeClr>
                </a:solidFill>
                <a:latin typeface="Arial Narrow" panose="020B0606020202030204" pitchFamily="34" charset="0"/>
                <a:cs typeface="Arial" panose="020B0604020202020204" pitchFamily="34" charset="0"/>
              </a:rPr>
            </a:br>
            <a:br>
              <a:rPr lang="en-US" sz="1050" b="1" i="1" dirty="0">
                <a:solidFill>
                  <a:schemeClr val="tx1">
                    <a:lumMod val="65000"/>
                    <a:lumOff val="35000"/>
                  </a:schemeClr>
                </a:solidFill>
                <a:latin typeface="Arial Narrow" panose="020B0606020202030204" pitchFamily="34" charset="0"/>
                <a:cs typeface="Arial" panose="020B0604020202020204" pitchFamily="34" charset="0"/>
              </a:rPr>
            </a:br>
            <a:r>
              <a:rPr lang="en-US" sz="1050" b="1" i="1" dirty="0">
                <a:solidFill>
                  <a:schemeClr val="tx1">
                    <a:lumMod val="65000"/>
                    <a:lumOff val="35000"/>
                  </a:schemeClr>
                </a:solidFill>
                <a:latin typeface="Arial Narrow" panose="020B0606020202030204" pitchFamily="34" charset="0"/>
                <a:cs typeface="Arial" panose="020B0604020202020204" pitchFamily="34" charset="0"/>
              </a:rPr>
              <a:t>Manages </a:t>
            </a:r>
            <a:r>
              <a:rPr lang="en-US" sz="1050" b="1" i="1" dirty="0" err="1">
                <a:solidFill>
                  <a:schemeClr val="tx1">
                    <a:lumMod val="65000"/>
                    <a:lumOff val="35000"/>
                  </a:schemeClr>
                </a:solidFill>
                <a:latin typeface="Arial Narrow" panose="020B0606020202030204" pitchFamily="34" charset="0"/>
                <a:cs typeface="Arial" panose="020B0604020202020204" pitchFamily="34" charset="0"/>
              </a:rPr>
              <a:t>firetube</a:t>
            </a:r>
            <a:r>
              <a:rPr lang="en-US" sz="1050" b="1" i="1" dirty="0">
                <a:solidFill>
                  <a:schemeClr val="tx1">
                    <a:lumMod val="65000"/>
                    <a:lumOff val="35000"/>
                  </a:schemeClr>
                </a:solidFill>
                <a:latin typeface="Arial Narrow" panose="020B0606020202030204" pitchFamily="34" charset="0"/>
                <a:cs typeface="Arial" panose="020B0604020202020204" pitchFamily="34" charset="0"/>
              </a:rPr>
              <a:t> team including sales, Rep development, </a:t>
            </a:r>
            <a:br>
              <a:rPr lang="en-US" sz="1050" b="1" i="1" dirty="0">
                <a:solidFill>
                  <a:schemeClr val="tx1">
                    <a:lumMod val="65000"/>
                    <a:lumOff val="35000"/>
                  </a:schemeClr>
                </a:solidFill>
                <a:latin typeface="Arial Narrow" panose="020B0606020202030204" pitchFamily="34" charset="0"/>
                <a:cs typeface="Arial" panose="020B0604020202020204" pitchFamily="34" charset="0"/>
              </a:rPr>
            </a:br>
            <a:r>
              <a:rPr lang="en-US" sz="1050" b="1" i="1" dirty="0">
                <a:solidFill>
                  <a:schemeClr val="tx1">
                    <a:lumMod val="65000"/>
                    <a:lumOff val="35000"/>
                  </a:schemeClr>
                </a:solidFill>
                <a:latin typeface="Arial Narrow" panose="020B0606020202030204" pitchFamily="34" charset="0"/>
                <a:cs typeface="Arial" panose="020B0604020202020204" pitchFamily="34" charset="0"/>
              </a:rPr>
              <a:t>project management and engineering.</a:t>
            </a:r>
          </a:p>
          <a:p>
            <a:r>
              <a:rPr lang="en-US" b="1" i="1" dirty="0">
                <a:solidFill>
                  <a:srgbClr val="0070C0"/>
                </a:solidFill>
                <a:latin typeface="Arial Narrow" panose="020B0606020202030204" pitchFamily="34" charset="0"/>
                <a:cs typeface="Arial" panose="020B0604020202020204" pitchFamily="34" charset="0"/>
              </a:rPr>
              <a:t>Oren Hardesty</a:t>
            </a:r>
          </a:p>
          <a:p>
            <a:r>
              <a:rPr lang="en-US" sz="1200" b="1" i="1" dirty="0">
                <a:solidFill>
                  <a:srgbClr val="0070C0"/>
                </a:solidFill>
                <a:latin typeface="Arial Narrow" panose="020B0606020202030204" pitchFamily="34" charset="0"/>
                <a:cs typeface="Arial" panose="020B0604020202020204" pitchFamily="34" charset="0"/>
              </a:rPr>
              <a:t>National Sales Manager</a:t>
            </a:r>
          </a:p>
          <a:p>
            <a:pPr marL="227013" indent="-109538">
              <a:spcAft>
                <a:spcPts val="1200"/>
              </a:spcAft>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Quotations, handles all firetube waste heat boiler (HRSG) RFQ’s.</a:t>
            </a:r>
          </a:p>
          <a:p>
            <a:r>
              <a:rPr lang="en-US" b="1" i="1" dirty="0">
                <a:solidFill>
                  <a:srgbClr val="0070C0"/>
                </a:solidFill>
                <a:latin typeface="Arial Narrow" panose="020B0606020202030204" pitchFamily="34" charset="0"/>
                <a:cs typeface="Arial" panose="020B0604020202020204" pitchFamily="34" charset="0"/>
              </a:rPr>
              <a:t>Jim Atkinson </a:t>
            </a:r>
          </a:p>
          <a:p>
            <a:r>
              <a:rPr lang="en-US" sz="1200" b="1" i="1" dirty="0">
                <a:solidFill>
                  <a:srgbClr val="0070C0"/>
                </a:solidFill>
                <a:latin typeface="Arial Narrow" panose="020B0606020202030204" pitchFamily="34" charset="0"/>
                <a:cs typeface="Arial" panose="020B0604020202020204" pitchFamily="34" charset="0"/>
              </a:rPr>
              <a:t>Regional Sales Manager - Central and Eastern Region</a:t>
            </a:r>
          </a:p>
          <a:p>
            <a:pPr marL="227013" indent="-109538">
              <a:spcAft>
                <a:spcPts val="1200"/>
              </a:spcAft>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Quotations, Rep recruitment, Rep training and presentations.</a:t>
            </a:r>
          </a:p>
          <a:p>
            <a:endParaRPr lang="en-US" sz="1400" b="1" i="1" dirty="0">
              <a:solidFill>
                <a:schemeClr val="tx1">
                  <a:lumMod val="65000"/>
                  <a:lumOff val="35000"/>
                </a:schemeClr>
              </a:solidFill>
              <a:latin typeface="Arial Narrow" panose="020B0606020202030204" pitchFamily="34" charset="0"/>
              <a:cs typeface="Arial" panose="020B0604020202020204" pitchFamily="34" charset="0"/>
            </a:endParaRPr>
          </a:p>
        </p:txBody>
      </p:sp>
      <p:sp>
        <p:nvSpPr>
          <p:cNvPr id="3" name="Rectangle 2"/>
          <p:cNvSpPr>
            <a:spLocks noChangeArrowheads="1"/>
          </p:cNvSpPr>
          <p:nvPr/>
        </p:nvSpPr>
        <p:spPr bwMode="auto">
          <a:xfrm>
            <a:off x="438601" y="816482"/>
            <a:ext cx="8249787" cy="578469"/>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KEY CONTACTS – FRONTIER FIRETUBE TEAM</a:t>
            </a:r>
          </a:p>
        </p:txBody>
      </p:sp>
      <p:sp>
        <p:nvSpPr>
          <p:cNvPr id="4" name="Rectangle 3"/>
          <p:cNvSpPr/>
          <p:nvPr/>
        </p:nvSpPr>
        <p:spPr>
          <a:xfrm>
            <a:off x="4641547" y="1362075"/>
            <a:ext cx="4297680" cy="3208571"/>
          </a:xfrm>
          <a:prstGeom prst="rect">
            <a:avLst/>
          </a:prstGeom>
        </p:spPr>
        <p:txBody>
          <a:bodyPr wrap="square">
            <a:spAutoFit/>
          </a:bodyPr>
          <a:lstStyle/>
          <a:p>
            <a:r>
              <a:rPr lang="en-US" b="1" i="1" dirty="0">
                <a:solidFill>
                  <a:srgbClr val="0070C0"/>
                </a:solidFill>
                <a:latin typeface="Arial Narrow" panose="020B0606020202030204" pitchFamily="34" charset="0"/>
                <a:cs typeface="Arial" panose="020B0604020202020204" pitchFamily="34" charset="0"/>
              </a:rPr>
              <a:t>Carson Lushin</a:t>
            </a:r>
          </a:p>
          <a:p>
            <a:r>
              <a:rPr lang="en-US" sz="1200" b="1" i="1" dirty="0">
                <a:solidFill>
                  <a:srgbClr val="0070C0"/>
                </a:solidFill>
                <a:latin typeface="Arial Narrow" panose="020B0606020202030204" pitchFamily="34" charset="0"/>
                <a:cs typeface="Arial" panose="020B0604020202020204" pitchFamily="34" charset="0"/>
              </a:rPr>
              <a:t>Regional Sales Manager- Western Region</a:t>
            </a:r>
          </a:p>
          <a:p>
            <a:pPr marL="227013" indent="-109538">
              <a:spcAft>
                <a:spcPts val="1200"/>
              </a:spcAft>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Quotations, Rep recruitment, Rep training and presentations.</a:t>
            </a:r>
          </a:p>
          <a:p>
            <a:r>
              <a:rPr lang="en-US" b="1" i="1" dirty="0">
                <a:solidFill>
                  <a:srgbClr val="0070C0"/>
                </a:solidFill>
                <a:latin typeface="Arial Narrow" panose="020B0606020202030204" pitchFamily="34" charset="0"/>
                <a:cs typeface="Arial" panose="020B0604020202020204" pitchFamily="34" charset="0"/>
              </a:rPr>
              <a:t>Clay Viskup</a:t>
            </a:r>
          </a:p>
          <a:p>
            <a:r>
              <a:rPr lang="en-US" sz="1200" b="1" i="1" dirty="0">
                <a:solidFill>
                  <a:srgbClr val="0070C0"/>
                </a:solidFill>
                <a:latin typeface="Arial Narrow" panose="020B0606020202030204" pitchFamily="34" charset="0"/>
                <a:cs typeface="Arial" panose="020B0604020202020204" pitchFamily="34" charset="0"/>
              </a:rPr>
              <a:t>Sales Engineer</a:t>
            </a:r>
          </a:p>
          <a:p>
            <a:pPr marL="227013" indent="-109538">
              <a:spcAft>
                <a:spcPts val="1200"/>
              </a:spcAft>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Quotations, Rep configurator / pricing tool development.</a:t>
            </a:r>
          </a:p>
          <a:p>
            <a:r>
              <a:rPr lang="en-US" b="1" i="1" dirty="0">
                <a:solidFill>
                  <a:srgbClr val="0070C0"/>
                </a:solidFill>
                <a:latin typeface="Arial Narrow" panose="020B0606020202030204" pitchFamily="34" charset="0"/>
                <a:cs typeface="Arial" panose="020B0604020202020204" pitchFamily="34" charset="0"/>
              </a:rPr>
              <a:t>Sara Rawn</a:t>
            </a:r>
          </a:p>
          <a:p>
            <a:r>
              <a:rPr lang="en-US" sz="1200" b="1" i="1" dirty="0">
                <a:solidFill>
                  <a:srgbClr val="0070C0"/>
                </a:solidFill>
                <a:latin typeface="Arial Narrow" panose="020B0606020202030204" pitchFamily="34" charset="0"/>
                <a:cs typeface="Arial" panose="020B0604020202020204" pitchFamily="34" charset="0"/>
              </a:rPr>
              <a:t>Project Manager</a:t>
            </a:r>
          </a:p>
          <a:p>
            <a:pPr marL="227013" indent="-109538">
              <a:spcAft>
                <a:spcPts val="1200"/>
              </a:spcAft>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Handles after-sale functions including transition of projects from </a:t>
            </a:r>
            <a:br>
              <a:rPr lang="en-US" sz="1050" b="1" i="1" dirty="0">
                <a:solidFill>
                  <a:schemeClr val="tx1">
                    <a:lumMod val="65000"/>
                    <a:lumOff val="35000"/>
                  </a:schemeClr>
                </a:solidFill>
                <a:latin typeface="Arial Narrow" panose="020B0606020202030204" pitchFamily="34" charset="0"/>
                <a:cs typeface="Arial" panose="020B0604020202020204" pitchFamily="34" charset="0"/>
              </a:rPr>
            </a:br>
            <a:r>
              <a:rPr lang="en-US" sz="1050" b="1" i="1" dirty="0">
                <a:solidFill>
                  <a:schemeClr val="tx1">
                    <a:lumMod val="65000"/>
                    <a:lumOff val="35000"/>
                  </a:schemeClr>
                </a:solidFill>
                <a:latin typeface="Arial Narrow" panose="020B0606020202030204" pitchFamily="34" charset="0"/>
                <a:cs typeface="Arial" panose="020B0604020202020204" pitchFamily="34" charset="0"/>
              </a:rPr>
              <a:t>order, to submittal, to production.</a:t>
            </a:r>
          </a:p>
          <a:p>
            <a:r>
              <a:rPr lang="en-US" b="1" i="1" dirty="0">
                <a:solidFill>
                  <a:srgbClr val="0070C0"/>
                </a:solidFill>
                <a:latin typeface="Arial Narrow" panose="020B0606020202030204" pitchFamily="34" charset="0"/>
                <a:cs typeface="Arial" panose="020B0604020202020204" pitchFamily="34" charset="0"/>
              </a:rPr>
              <a:t>Charles Swallow</a:t>
            </a:r>
          </a:p>
          <a:p>
            <a:r>
              <a:rPr lang="en-US" sz="1200" b="1" i="1" dirty="0">
                <a:solidFill>
                  <a:srgbClr val="0070C0"/>
                </a:solidFill>
                <a:latin typeface="Arial Narrow" panose="020B0606020202030204" pitchFamily="34" charset="0"/>
                <a:cs typeface="Arial" panose="020B0604020202020204" pitchFamily="34" charset="0"/>
              </a:rPr>
              <a:t>Marketing Manager</a:t>
            </a:r>
          </a:p>
          <a:p>
            <a:pPr marL="227013" indent="-109538">
              <a:buFont typeface="Wingdings" panose="05000000000000000000" pitchFamily="2" charset="2"/>
              <a:buChar char="§"/>
            </a:pPr>
            <a:r>
              <a:rPr lang="en-US" sz="1050" b="1" i="1" dirty="0">
                <a:solidFill>
                  <a:schemeClr val="tx1">
                    <a:lumMod val="65000"/>
                    <a:lumOff val="35000"/>
                  </a:schemeClr>
                </a:solidFill>
                <a:latin typeface="Arial Narrow" panose="020B0606020202030204" pitchFamily="34" charset="0"/>
                <a:cs typeface="Arial" panose="020B0604020202020204" pitchFamily="34" charset="0"/>
              </a:rPr>
              <a:t>Website, social media, literature, trade shows, promotional items, etc.</a:t>
            </a:r>
          </a:p>
        </p:txBody>
      </p:sp>
    </p:spTree>
    <p:extLst>
      <p:ext uri="{BB962C8B-B14F-4D97-AF65-F5344CB8AC3E}">
        <p14:creationId xmlns:p14="http://schemas.microsoft.com/office/powerpoint/2010/main" val="17116547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DE040-3D98-49B6-8A45-10C091D55E14}"/>
              </a:ext>
            </a:extLst>
          </p:cNvPr>
          <p:cNvSpPr txBox="1"/>
          <p:nvPr/>
        </p:nvSpPr>
        <p:spPr>
          <a:xfrm>
            <a:off x="335241" y="1330107"/>
            <a:ext cx="4219200" cy="3370153"/>
          </a:xfrm>
          <a:prstGeom prst="rect">
            <a:avLst/>
          </a:prstGeom>
          <a:noFill/>
        </p:spPr>
        <p:txBody>
          <a:bodyPr wrap="square" rtlCol="0">
            <a:spAutoFit/>
          </a:bodyPr>
          <a:lstStyle/>
          <a:p>
            <a:pPr marL="288925" indent="-288925">
              <a:spcAft>
                <a:spcPts val="1800"/>
              </a:spcAft>
              <a:buFont typeface="Wingdings" panose="05000000000000000000" pitchFamily="2" charset="2"/>
              <a:buChar char="§"/>
            </a:pPr>
            <a:r>
              <a:rPr lang="en-US" sz="2400" b="1" i="1" dirty="0" err="1">
                <a:solidFill>
                  <a:schemeClr val="tx1">
                    <a:lumMod val="65000"/>
                    <a:lumOff val="35000"/>
                  </a:schemeClr>
                </a:solidFill>
                <a:latin typeface="Arial Narrow" panose="020B0606020202030204" pitchFamily="34" charset="0"/>
              </a:rPr>
              <a:t>Firetube</a:t>
            </a:r>
            <a:r>
              <a:rPr lang="en-US" sz="2400" b="1" i="1" dirty="0">
                <a:solidFill>
                  <a:schemeClr val="tx1">
                    <a:lumMod val="65000"/>
                    <a:lumOff val="35000"/>
                  </a:schemeClr>
                </a:solidFill>
                <a:latin typeface="Arial Narrow" panose="020B0606020202030204" pitchFamily="34" charset="0"/>
              </a:rPr>
              <a:t> Boilers</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Industrial </a:t>
            </a:r>
            <a:r>
              <a:rPr lang="en-US" sz="2400" b="1" i="1" dirty="0" err="1">
                <a:solidFill>
                  <a:schemeClr val="tx1">
                    <a:lumMod val="65000"/>
                    <a:lumOff val="35000"/>
                  </a:schemeClr>
                </a:solidFill>
                <a:latin typeface="Arial Narrow" panose="020B0606020202030204" pitchFamily="34" charset="0"/>
              </a:rPr>
              <a:t>Watertube</a:t>
            </a:r>
            <a:r>
              <a:rPr lang="en-US" sz="2400" b="1" i="1" dirty="0">
                <a:solidFill>
                  <a:schemeClr val="tx1">
                    <a:lumMod val="65000"/>
                    <a:lumOff val="35000"/>
                  </a:schemeClr>
                </a:solidFill>
                <a:latin typeface="Arial Narrow" panose="020B0606020202030204" pitchFamily="34" charset="0"/>
              </a:rPr>
              <a:t> Steam Boilers (O, D and A Style)</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Heat Recovery Steam </a:t>
            </a:r>
            <a:br>
              <a:rPr lang="en-US" sz="2400" b="1" i="1" dirty="0">
                <a:solidFill>
                  <a:schemeClr val="tx1">
                    <a:lumMod val="65000"/>
                    <a:lumOff val="35000"/>
                  </a:schemeClr>
                </a:solidFill>
                <a:latin typeface="Arial Narrow" panose="020B0606020202030204" pitchFamily="34" charset="0"/>
              </a:rPr>
            </a:br>
            <a:r>
              <a:rPr lang="en-US" sz="2400" b="1" i="1" dirty="0">
                <a:solidFill>
                  <a:schemeClr val="tx1">
                    <a:lumMod val="65000"/>
                    <a:lumOff val="35000"/>
                  </a:schemeClr>
                </a:solidFill>
                <a:latin typeface="Arial Narrow" panose="020B0606020202030204" pitchFamily="34" charset="0"/>
              </a:rPr>
              <a:t>Generators (HRSG)</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High Temperature Hot Water Generators (HTHW)</a:t>
            </a:r>
          </a:p>
        </p:txBody>
      </p:sp>
      <p:sp>
        <p:nvSpPr>
          <p:cNvPr id="3" name="Rectangle 2"/>
          <p:cNvSpPr>
            <a:spLocks noChangeArrowheads="1"/>
          </p:cNvSpPr>
          <p:nvPr/>
        </p:nvSpPr>
        <p:spPr bwMode="auto">
          <a:xfrm>
            <a:off x="438601" y="816482"/>
            <a:ext cx="8249787" cy="578469"/>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PRODUCTS MANUFACTURED BY VICTORY ENERGY</a:t>
            </a:r>
          </a:p>
        </p:txBody>
      </p:sp>
      <p:sp>
        <p:nvSpPr>
          <p:cNvPr id="4" name="TextBox 3">
            <a:extLst>
              <a:ext uri="{FF2B5EF4-FFF2-40B4-BE49-F238E27FC236}">
                <a16:creationId xmlns:a16="http://schemas.microsoft.com/office/drawing/2014/main" id="{176DE040-3D98-49B6-8A45-10C091D55E14}"/>
              </a:ext>
            </a:extLst>
          </p:cNvPr>
          <p:cNvSpPr txBox="1"/>
          <p:nvPr/>
        </p:nvSpPr>
        <p:spPr>
          <a:xfrm>
            <a:off x="4577819" y="1333247"/>
            <a:ext cx="4228257" cy="2862322"/>
          </a:xfrm>
          <a:prstGeom prst="rect">
            <a:avLst/>
          </a:prstGeom>
          <a:noFill/>
        </p:spPr>
        <p:txBody>
          <a:bodyPr wrap="square" rtlCol="0">
            <a:spAutoFit/>
          </a:bodyPr>
          <a:lstStyle/>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Waste Heat Boilers (WHB)</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Economizers</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Industrial Burners / Controls</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Auxiliary Equipment</a:t>
            </a:r>
          </a:p>
          <a:p>
            <a:pPr marL="288925" indent="-288925">
              <a:spcAft>
                <a:spcPts val="1800"/>
              </a:spcAft>
              <a:buFont typeface="Wingdings" panose="05000000000000000000" pitchFamily="2" charset="2"/>
              <a:buChar char="§"/>
            </a:pPr>
            <a:r>
              <a:rPr lang="en-US" sz="2400" b="1" i="1" dirty="0">
                <a:solidFill>
                  <a:schemeClr val="tx1">
                    <a:lumMod val="65000"/>
                    <a:lumOff val="35000"/>
                  </a:schemeClr>
                </a:solidFill>
                <a:latin typeface="Arial Narrow" panose="020B0606020202030204" pitchFamily="34" charset="0"/>
              </a:rPr>
              <a:t>Water Level Equipment</a:t>
            </a:r>
          </a:p>
        </p:txBody>
      </p:sp>
    </p:spTree>
    <p:extLst>
      <p:ext uri="{BB962C8B-B14F-4D97-AF65-F5344CB8AC3E}">
        <p14:creationId xmlns:p14="http://schemas.microsoft.com/office/powerpoint/2010/main" val="38569224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38601" y="816482"/>
            <a:ext cx="8249787" cy="578469"/>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THE COMPANY WE KEEP</a:t>
            </a:r>
          </a:p>
        </p:txBody>
      </p:sp>
      <p:sp>
        <p:nvSpPr>
          <p:cNvPr id="5" name="Rectangle 4"/>
          <p:cNvSpPr/>
          <p:nvPr/>
        </p:nvSpPr>
        <p:spPr>
          <a:xfrm>
            <a:off x="447373" y="1432443"/>
            <a:ext cx="8232775" cy="3183255"/>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1590" y="1435832"/>
            <a:ext cx="8266798" cy="3183255"/>
            <a:chOff x="421590" y="1539195"/>
            <a:chExt cx="8266798" cy="3183255"/>
          </a:xfrm>
        </p:grpSpPr>
        <p:cxnSp>
          <p:nvCxnSpPr>
            <p:cNvPr id="6" name="Straight Connector 5"/>
            <p:cNvCxnSpPr/>
            <p:nvPr/>
          </p:nvCxnSpPr>
          <p:spPr>
            <a:xfrm>
              <a:off x="1280306"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10978"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26546"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57218"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80338"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1010"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26579"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57251"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72819" y="1539195"/>
              <a:ext cx="0" cy="31832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108" y="2618230"/>
              <a:ext cx="823277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8602" y="3680782"/>
              <a:ext cx="823277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0096" y="4212060"/>
              <a:ext cx="823277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1590" y="2086954"/>
              <a:ext cx="823277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5613" y="3149506"/>
              <a:ext cx="823277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63" name="Picture 57" descr="conagra-logo_lr"/>
          <p:cNvPicPr>
            <a:picLocks noChangeAspect="1" noChangeArrowheads="1"/>
          </p:cNvPicPr>
          <p:nvPr/>
        </p:nvPicPr>
        <p:blipFill>
          <a:blip r:embed="rId3" cstate="print"/>
          <a:srcRect l="400" t="710" r="400" b="710"/>
          <a:stretch>
            <a:fillRect/>
          </a:stretch>
        </p:blipFill>
        <p:spPr bwMode="auto">
          <a:xfrm>
            <a:off x="2155518" y="1519580"/>
            <a:ext cx="721325" cy="404800"/>
          </a:xfrm>
          <a:prstGeom prst="rect">
            <a:avLst/>
          </a:prstGeom>
          <a:noFill/>
          <a:ln w="9525">
            <a:noFill/>
            <a:miter lim="800000"/>
            <a:headEnd/>
            <a:tailEnd/>
          </a:ln>
        </p:spPr>
      </p:pic>
      <p:pic>
        <p:nvPicPr>
          <p:cNvPr id="64" name="Picture 58" descr="nasa-logo_lr"/>
          <p:cNvPicPr>
            <a:picLocks noChangeAspect="1" noChangeArrowheads="1"/>
          </p:cNvPicPr>
          <p:nvPr/>
        </p:nvPicPr>
        <p:blipFill>
          <a:blip r:embed="rId4" cstate="print"/>
          <a:srcRect l="200" t="232" r="200" b="232"/>
          <a:stretch>
            <a:fillRect/>
          </a:stretch>
        </p:blipFill>
        <p:spPr bwMode="auto">
          <a:xfrm>
            <a:off x="3093992" y="1481391"/>
            <a:ext cx="524271" cy="453128"/>
          </a:xfrm>
          <a:prstGeom prst="rect">
            <a:avLst/>
          </a:prstGeom>
          <a:noFill/>
          <a:ln w="9525">
            <a:noFill/>
            <a:miter lim="800000"/>
            <a:headEnd/>
            <a:tailEnd/>
          </a:ln>
        </p:spPr>
      </p:pic>
      <p:pic>
        <p:nvPicPr>
          <p:cNvPr id="65" name="Picture 60" descr="ROQUETTE LOGO_lr"/>
          <p:cNvPicPr>
            <a:picLocks noChangeAspect="1" noChangeArrowheads="1"/>
          </p:cNvPicPr>
          <p:nvPr/>
        </p:nvPicPr>
        <p:blipFill>
          <a:blip r:embed="rId5" cstate="print"/>
          <a:srcRect l="10001" t="1810" r="10001" b="1810"/>
          <a:stretch>
            <a:fillRect/>
          </a:stretch>
        </p:blipFill>
        <p:spPr bwMode="auto">
          <a:xfrm>
            <a:off x="4662888" y="1485389"/>
            <a:ext cx="680971" cy="455242"/>
          </a:xfrm>
          <a:prstGeom prst="rect">
            <a:avLst/>
          </a:prstGeom>
          <a:noFill/>
          <a:ln w="9525">
            <a:noFill/>
            <a:miter lim="800000"/>
            <a:headEnd/>
            <a:tailEnd/>
          </a:ln>
        </p:spPr>
      </p:pic>
      <p:pic>
        <p:nvPicPr>
          <p:cNvPr id="66" name="Picture 61" descr="Veterans_Administration_lr"/>
          <p:cNvPicPr>
            <a:picLocks noChangeAspect="1" noChangeArrowheads="1"/>
          </p:cNvPicPr>
          <p:nvPr/>
        </p:nvPicPr>
        <p:blipFill>
          <a:blip r:embed="rId6" cstate="print"/>
          <a:srcRect l="8682" t="5490" r="500" b="11752"/>
          <a:stretch>
            <a:fillRect/>
          </a:stretch>
        </p:blipFill>
        <p:spPr bwMode="auto">
          <a:xfrm>
            <a:off x="5594365" y="1516344"/>
            <a:ext cx="437456" cy="398637"/>
          </a:xfrm>
          <a:prstGeom prst="rect">
            <a:avLst/>
          </a:prstGeom>
          <a:noFill/>
          <a:ln w="9525">
            <a:noFill/>
            <a:miter lim="800000"/>
            <a:headEnd/>
            <a:tailEnd/>
          </a:ln>
        </p:spPr>
      </p:pic>
      <p:pic>
        <p:nvPicPr>
          <p:cNvPr id="67" name="Picture 62" descr="OXY_OCCIDENTAL PETROLEUM LOGO_lr"/>
          <p:cNvPicPr>
            <a:picLocks noChangeAspect="1" noChangeArrowheads="1"/>
          </p:cNvPicPr>
          <p:nvPr/>
        </p:nvPicPr>
        <p:blipFill>
          <a:blip r:embed="rId7" cstate="print"/>
          <a:srcRect l="7316" t="10584" r="7947" b="9359"/>
          <a:stretch>
            <a:fillRect/>
          </a:stretch>
        </p:blipFill>
        <p:spPr bwMode="auto">
          <a:xfrm>
            <a:off x="6405568" y="1494363"/>
            <a:ext cx="456344" cy="447652"/>
          </a:xfrm>
          <a:prstGeom prst="rect">
            <a:avLst/>
          </a:prstGeom>
          <a:noFill/>
          <a:ln w="9525">
            <a:noFill/>
            <a:miter lim="800000"/>
            <a:headEnd/>
            <a:tailEnd/>
          </a:ln>
        </p:spPr>
      </p:pic>
      <p:pic>
        <p:nvPicPr>
          <p:cNvPr id="68" name="Picture 64" descr="MARATHON_lr"/>
          <p:cNvPicPr>
            <a:picLocks noChangeAspect="1" noChangeArrowheads="1"/>
          </p:cNvPicPr>
          <p:nvPr/>
        </p:nvPicPr>
        <p:blipFill>
          <a:blip r:embed="rId8" cstate="print"/>
          <a:srcRect l="13562" t="13449" r="10742" b="14928"/>
          <a:stretch>
            <a:fillRect/>
          </a:stretch>
        </p:blipFill>
        <p:spPr bwMode="auto">
          <a:xfrm>
            <a:off x="1448178" y="1514901"/>
            <a:ext cx="512350" cy="397133"/>
          </a:xfrm>
          <a:prstGeom prst="rect">
            <a:avLst/>
          </a:prstGeom>
          <a:noFill/>
          <a:ln w="9525">
            <a:noFill/>
            <a:miter lim="800000"/>
            <a:headEnd/>
            <a:tailEnd/>
          </a:ln>
        </p:spPr>
      </p:pic>
      <p:pic>
        <p:nvPicPr>
          <p:cNvPr id="69" name="Picture 94" descr="MOSAIC LOGO_LR"/>
          <p:cNvPicPr>
            <a:picLocks noChangeAspect="1" noChangeArrowheads="1"/>
          </p:cNvPicPr>
          <p:nvPr/>
        </p:nvPicPr>
        <p:blipFill>
          <a:blip r:embed="rId9" cstate="print"/>
          <a:srcRect l="7361" t="10410"/>
          <a:stretch>
            <a:fillRect/>
          </a:stretch>
        </p:blipFill>
        <p:spPr bwMode="auto">
          <a:xfrm>
            <a:off x="7961482" y="1591487"/>
            <a:ext cx="650706" cy="358140"/>
          </a:xfrm>
          <a:prstGeom prst="rect">
            <a:avLst/>
          </a:prstGeom>
          <a:noFill/>
          <a:ln w="9525">
            <a:noFill/>
            <a:miter lim="800000"/>
            <a:headEnd/>
            <a:tailEnd/>
          </a:ln>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7186" y="1526883"/>
            <a:ext cx="485264" cy="371227"/>
          </a:xfrm>
          <a:prstGeom prst="rect">
            <a:avLst/>
          </a:prstGeom>
        </p:spPr>
      </p:pic>
      <p:pic>
        <p:nvPicPr>
          <p:cNvPr id="72" name="Picture 66" descr="bp_logo_lr"/>
          <p:cNvPicPr>
            <a:picLocks noChangeAspect="1" noChangeArrowheads="1"/>
          </p:cNvPicPr>
          <p:nvPr/>
        </p:nvPicPr>
        <p:blipFill>
          <a:blip r:embed="rId11" cstate="print"/>
          <a:srcRect l="1666" t="16518" r="1666" b="13335"/>
          <a:stretch>
            <a:fillRect/>
          </a:stretch>
        </p:blipFill>
        <p:spPr bwMode="auto">
          <a:xfrm>
            <a:off x="631054" y="2565480"/>
            <a:ext cx="487897" cy="442900"/>
          </a:xfrm>
          <a:prstGeom prst="rect">
            <a:avLst/>
          </a:prstGeom>
          <a:noFill/>
          <a:ln w="9525">
            <a:noFill/>
            <a:miter lim="800000"/>
            <a:headEnd/>
            <a:tailEnd/>
          </a:ln>
        </p:spPr>
      </p:pic>
      <p:pic>
        <p:nvPicPr>
          <p:cNvPr id="73" name="Picture 67" descr="Veolia_Logo_lr"/>
          <p:cNvPicPr>
            <a:picLocks noChangeAspect="1" noChangeArrowheads="1"/>
          </p:cNvPicPr>
          <p:nvPr/>
        </p:nvPicPr>
        <p:blipFill>
          <a:blip r:embed="rId12" cstate="print"/>
          <a:srcRect l="1666" t="2209" r="1666" b="2209"/>
          <a:stretch>
            <a:fillRect/>
          </a:stretch>
        </p:blipFill>
        <p:spPr bwMode="auto">
          <a:xfrm>
            <a:off x="1356769" y="2645837"/>
            <a:ext cx="696883" cy="260913"/>
          </a:xfrm>
          <a:prstGeom prst="rect">
            <a:avLst/>
          </a:prstGeom>
          <a:noFill/>
          <a:ln w="9525">
            <a:noFill/>
            <a:miter lim="800000"/>
            <a:headEnd/>
            <a:tailEnd/>
          </a:ln>
        </p:spPr>
      </p:pic>
      <p:pic>
        <p:nvPicPr>
          <p:cNvPr id="74" name="Picture 68" descr="Valero-renewables_logo_LR"/>
          <p:cNvPicPr>
            <a:picLocks noChangeAspect="1" noChangeArrowheads="1"/>
          </p:cNvPicPr>
          <p:nvPr/>
        </p:nvPicPr>
        <p:blipFill>
          <a:blip r:embed="rId13" cstate="print"/>
          <a:srcRect l="15862" t="10844" r="15862" b="6506"/>
          <a:stretch>
            <a:fillRect/>
          </a:stretch>
        </p:blipFill>
        <p:spPr bwMode="auto">
          <a:xfrm>
            <a:off x="2251782" y="2550759"/>
            <a:ext cx="537689" cy="475420"/>
          </a:xfrm>
          <a:prstGeom prst="rect">
            <a:avLst/>
          </a:prstGeom>
          <a:noFill/>
          <a:ln w="9525">
            <a:noFill/>
            <a:miter lim="800000"/>
            <a:headEnd/>
            <a:tailEnd/>
          </a:ln>
        </p:spPr>
      </p:pic>
      <p:pic>
        <p:nvPicPr>
          <p:cNvPr id="75" name="Picture 69" descr="Conoco_logo_lr"/>
          <p:cNvPicPr>
            <a:picLocks noChangeAspect="1" noChangeArrowheads="1"/>
          </p:cNvPicPr>
          <p:nvPr/>
        </p:nvPicPr>
        <p:blipFill>
          <a:blip r:embed="rId14" cstate="print"/>
          <a:srcRect l="4001" t="7742" r="4001" b="7742"/>
          <a:stretch>
            <a:fillRect/>
          </a:stretch>
        </p:blipFill>
        <p:spPr bwMode="auto">
          <a:xfrm>
            <a:off x="2958920" y="2614311"/>
            <a:ext cx="756635" cy="359402"/>
          </a:xfrm>
          <a:prstGeom prst="rect">
            <a:avLst/>
          </a:prstGeom>
          <a:noFill/>
          <a:ln w="9525">
            <a:noFill/>
            <a:miter lim="800000"/>
            <a:headEnd/>
            <a:tailEnd/>
          </a:ln>
        </p:spPr>
      </p:pic>
      <p:pic>
        <p:nvPicPr>
          <p:cNvPr id="76" name="Picture 70" descr="Cargil lLogo_lr"/>
          <p:cNvPicPr>
            <a:picLocks noChangeAspect="1" noChangeArrowheads="1"/>
          </p:cNvPicPr>
          <p:nvPr/>
        </p:nvPicPr>
        <p:blipFill>
          <a:blip r:embed="rId15" cstate="print"/>
          <a:srcRect/>
          <a:stretch>
            <a:fillRect/>
          </a:stretch>
        </p:blipFill>
        <p:spPr bwMode="auto">
          <a:xfrm>
            <a:off x="3781183" y="2553780"/>
            <a:ext cx="771768" cy="440110"/>
          </a:xfrm>
          <a:prstGeom prst="rect">
            <a:avLst/>
          </a:prstGeom>
          <a:noFill/>
          <a:ln w="9525">
            <a:noFill/>
            <a:miter lim="800000"/>
            <a:headEnd/>
            <a:tailEnd/>
          </a:ln>
        </p:spPr>
      </p:pic>
      <p:pic>
        <p:nvPicPr>
          <p:cNvPr id="77" name="Picture 71" descr="Xcel Energy Logo_lr"/>
          <p:cNvPicPr>
            <a:picLocks noChangeAspect="1" noChangeArrowheads="1"/>
          </p:cNvPicPr>
          <p:nvPr/>
        </p:nvPicPr>
        <p:blipFill>
          <a:blip r:embed="rId16" cstate="print"/>
          <a:srcRect l="8334" t="23080" r="8334" b="23080"/>
          <a:stretch>
            <a:fillRect/>
          </a:stretch>
        </p:blipFill>
        <p:spPr bwMode="auto">
          <a:xfrm>
            <a:off x="4616111" y="2706368"/>
            <a:ext cx="754113" cy="175287"/>
          </a:xfrm>
          <a:prstGeom prst="rect">
            <a:avLst/>
          </a:prstGeom>
          <a:noFill/>
          <a:ln w="9525">
            <a:noFill/>
            <a:miter lim="800000"/>
            <a:headEnd/>
            <a:tailEnd/>
          </a:ln>
        </p:spPr>
      </p:pic>
      <p:pic>
        <p:nvPicPr>
          <p:cNvPr id="78" name="Picture 72" descr="TOTAL LOGO_lr"/>
          <p:cNvPicPr>
            <a:picLocks noChangeAspect="1" noChangeArrowheads="1"/>
          </p:cNvPicPr>
          <p:nvPr/>
        </p:nvPicPr>
        <p:blipFill>
          <a:blip r:embed="rId17" cstate="print"/>
          <a:srcRect l="17502" t="11011" r="17502" b="11011"/>
          <a:stretch>
            <a:fillRect/>
          </a:stretch>
        </p:blipFill>
        <p:spPr bwMode="auto">
          <a:xfrm>
            <a:off x="5651797" y="2563159"/>
            <a:ext cx="334926" cy="456806"/>
          </a:xfrm>
          <a:prstGeom prst="rect">
            <a:avLst/>
          </a:prstGeom>
          <a:noFill/>
          <a:ln w="9525">
            <a:noFill/>
            <a:miter lim="800000"/>
            <a:headEnd/>
            <a:tailEnd/>
          </a:ln>
        </p:spPr>
      </p:pic>
      <p:pic>
        <p:nvPicPr>
          <p:cNvPr id="79" name="Picture 73" descr="nestle purina logo_lr"/>
          <p:cNvPicPr>
            <a:picLocks noChangeAspect="1" noChangeArrowheads="1"/>
          </p:cNvPicPr>
          <p:nvPr/>
        </p:nvPicPr>
        <p:blipFill>
          <a:blip r:embed="rId18" cstate="print"/>
          <a:srcRect l="12001" t="15192" r="12001" b="15192"/>
          <a:stretch>
            <a:fillRect/>
          </a:stretch>
        </p:blipFill>
        <p:spPr bwMode="auto">
          <a:xfrm>
            <a:off x="6273195" y="2581523"/>
            <a:ext cx="723847" cy="436326"/>
          </a:xfrm>
          <a:prstGeom prst="rect">
            <a:avLst/>
          </a:prstGeom>
          <a:noFill/>
          <a:ln w="9525">
            <a:noFill/>
            <a:miter lim="800000"/>
            <a:headEnd/>
            <a:tailEnd/>
          </a:ln>
        </p:spPr>
      </p:pic>
      <p:pic>
        <p:nvPicPr>
          <p:cNvPr id="80" name="Picture 90" descr="cummins_logo_lr"/>
          <p:cNvPicPr>
            <a:picLocks noChangeAspect="1" noChangeArrowheads="1"/>
          </p:cNvPicPr>
          <p:nvPr/>
        </p:nvPicPr>
        <p:blipFill>
          <a:blip r:embed="rId19" cstate="print"/>
          <a:srcRect l="7501" t="7799" r="10001" b="7799"/>
          <a:stretch>
            <a:fillRect/>
          </a:stretch>
        </p:blipFill>
        <p:spPr bwMode="auto">
          <a:xfrm>
            <a:off x="7254631" y="2594714"/>
            <a:ext cx="399682" cy="393989"/>
          </a:xfrm>
          <a:prstGeom prst="rect">
            <a:avLst/>
          </a:prstGeom>
          <a:noFill/>
          <a:ln w="9525">
            <a:noFill/>
            <a:miter lim="800000"/>
            <a:headEnd/>
            <a:tailEnd/>
          </a:ln>
        </p:spPr>
      </p:pic>
      <p:pic>
        <p:nvPicPr>
          <p:cNvPr id="81" name="Picture 8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23210" y="2737347"/>
            <a:ext cx="713026" cy="127896"/>
          </a:xfrm>
          <a:prstGeom prst="rect">
            <a:avLst/>
          </a:prstGeom>
        </p:spPr>
      </p:pic>
      <p:pic>
        <p:nvPicPr>
          <p:cNvPr id="82" name="Picture 74" descr="sunoco Logo_lr"/>
          <p:cNvPicPr>
            <a:picLocks noChangeAspect="1" noChangeArrowheads="1"/>
          </p:cNvPicPr>
          <p:nvPr/>
        </p:nvPicPr>
        <p:blipFill>
          <a:blip r:embed="rId21" cstate="print"/>
          <a:srcRect l="10001" t="14345" r="10001" b="14345"/>
          <a:stretch>
            <a:fillRect/>
          </a:stretch>
        </p:blipFill>
        <p:spPr bwMode="auto">
          <a:xfrm>
            <a:off x="584382" y="3136162"/>
            <a:ext cx="591579" cy="368044"/>
          </a:xfrm>
          <a:prstGeom prst="rect">
            <a:avLst/>
          </a:prstGeom>
          <a:noFill/>
          <a:ln w="9525">
            <a:noFill/>
            <a:miter lim="800000"/>
            <a:headEnd/>
            <a:tailEnd/>
          </a:ln>
        </p:spPr>
      </p:pic>
      <p:pic>
        <p:nvPicPr>
          <p:cNvPr id="83" name="Picture 75" descr="beechnut_lr"/>
          <p:cNvPicPr>
            <a:picLocks noChangeAspect="1" noChangeArrowheads="1"/>
          </p:cNvPicPr>
          <p:nvPr/>
        </p:nvPicPr>
        <p:blipFill>
          <a:blip r:embed="rId22" cstate="print"/>
          <a:srcRect l="10001" t="16002" r="10001" b="20003"/>
          <a:stretch>
            <a:fillRect/>
          </a:stretch>
        </p:blipFill>
        <p:spPr bwMode="auto">
          <a:xfrm>
            <a:off x="1365541" y="3211639"/>
            <a:ext cx="674371" cy="268605"/>
          </a:xfrm>
          <a:prstGeom prst="rect">
            <a:avLst/>
          </a:prstGeom>
          <a:noFill/>
          <a:ln w="9525">
            <a:noFill/>
            <a:miter lim="800000"/>
            <a:headEnd/>
            <a:tailEnd/>
          </a:ln>
        </p:spPr>
      </p:pic>
      <p:pic>
        <p:nvPicPr>
          <p:cNvPr id="84" name="Picture 76" descr="MOTIVA Refinery_SHELL_lr"/>
          <p:cNvPicPr>
            <a:picLocks noChangeAspect="1" noChangeArrowheads="1"/>
          </p:cNvPicPr>
          <p:nvPr/>
        </p:nvPicPr>
        <p:blipFill>
          <a:blip r:embed="rId23" cstate="print"/>
          <a:srcRect l="10001" t="22932" r="10001" b="22932"/>
          <a:stretch>
            <a:fillRect/>
          </a:stretch>
        </p:blipFill>
        <p:spPr bwMode="auto">
          <a:xfrm>
            <a:off x="2180660" y="3206194"/>
            <a:ext cx="696604" cy="204292"/>
          </a:xfrm>
          <a:prstGeom prst="rect">
            <a:avLst/>
          </a:prstGeom>
          <a:noFill/>
          <a:ln w="9525">
            <a:noFill/>
            <a:miter lim="800000"/>
            <a:headEnd/>
            <a:tailEnd/>
          </a:ln>
        </p:spPr>
      </p:pic>
      <p:pic>
        <p:nvPicPr>
          <p:cNvPr id="85" name="Picture 77" descr="temple university_lr"/>
          <p:cNvPicPr>
            <a:picLocks noChangeAspect="1" noChangeArrowheads="1"/>
          </p:cNvPicPr>
          <p:nvPr/>
        </p:nvPicPr>
        <p:blipFill>
          <a:blip r:embed="rId24" cstate="print"/>
          <a:srcRect l="10001" t="18230" r="10001" b="18230"/>
          <a:stretch>
            <a:fillRect/>
          </a:stretch>
        </p:blipFill>
        <p:spPr bwMode="auto">
          <a:xfrm>
            <a:off x="3009362" y="3189155"/>
            <a:ext cx="682232" cy="237079"/>
          </a:xfrm>
          <a:prstGeom prst="rect">
            <a:avLst/>
          </a:prstGeom>
          <a:noFill/>
          <a:ln w="9525">
            <a:noFill/>
            <a:miter lim="800000"/>
            <a:headEnd/>
            <a:tailEnd/>
          </a:ln>
        </p:spPr>
      </p:pic>
      <p:pic>
        <p:nvPicPr>
          <p:cNvPr id="86" name="Picture 78" descr="BUNGE_lr"/>
          <p:cNvPicPr>
            <a:picLocks noChangeAspect="1" noChangeArrowheads="1"/>
          </p:cNvPicPr>
          <p:nvPr/>
        </p:nvPicPr>
        <p:blipFill>
          <a:blip r:embed="rId25" cstate="print"/>
          <a:srcRect l="10001" t="23688" r="10001" b="23688"/>
          <a:stretch>
            <a:fillRect/>
          </a:stretch>
        </p:blipFill>
        <p:spPr bwMode="auto">
          <a:xfrm>
            <a:off x="3804653" y="3197483"/>
            <a:ext cx="740875" cy="205148"/>
          </a:xfrm>
          <a:prstGeom prst="rect">
            <a:avLst/>
          </a:prstGeom>
          <a:noFill/>
          <a:ln w="9525">
            <a:noFill/>
            <a:miter lim="800000"/>
            <a:headEnd/>
            <a:tailEnd/>
          </a:ln>
        </p:spPr>
      </p:pic>
      <p:pic>
        <p:nvPicPr>
          <p:cNvPr id="87" name="Picture 79" descr="university of oklahoma_OU_logo_lr"/>
          <p:cNvPicPr>
            <a:picLocks noChangeAspect="1" noChangeArrowheads="1"/>
          </p:cNvPicPr>
          <p:nvPr/>
        </p:nvPicPr>
        <p:blipFill>
          <a:blip r:embed="rId26" cstate="print"/>
          <a:srcRect l="14001" t="11952" r="14001" b="14940"/>
          <a:stretch>
            <a:fillRect/>
          </a:stretch>
        </p:blipFill>
        <p:spPr bwMode="auto">
          <a:xfrm>
            <a:off x="4671892" y="3092440"/>
            <a:ext cx="652227" cy="442938"/>
          </a:xfrm>
          <a:prstGeom prst="rect">
            <a:avLst/>
          </a:prstGeom>
          <a:noFill/>
          <a:ln w="9525">
            <a:noFill/>
            <a:miter lim="800000"/>
            <a:headEnd/>
            <a:tailEnd/>
          </a:ln>
        </p:spPr>
      </p:pic>
      <p:pic>
        <p:nvPicPr>
          <p:cNvPr id="88" name="Picture 80" descr="DFW-Airport-Logo_lr"/>
          <p:cNvPicPr>
            <a:picLocks noChangeAspect="1" noChangeArrowheads="1"/>
          </p:cNvPicPr>
          <p:nvPr/>
        </p:nvPicPr>
        <p:blipFill>
          <a:blip r:embed="rId27" cstate="print"/>
          <a:srcRect l="12502" t="10190" r="12502" b="16983"/>
          <a:stretch>
            <a:fillRect/>
          </a:stretch>
        </p:blipFill>
        <p:spPr bwMode="auto">
          <a:xfrm>
            <a:off x="5514001" y="3098687"/>
            <a:ext cx="627353" cy="450012"/>
          </a:xfrm>
          <a:prstGeom prst="rect">
            <a:avLst/>
          </a:prstGeom>
          <a:noFill/>
          <a:ln w="9525">
            <a:noFill/>
            <a:miter lim="800000"/>
            <a:headEnd/>
            <a:tailEnd/>
          </a:ln>
        </p:spPr>
      </p:pic>
      <p:pic>
        <p:nvPicPr>
          <p:cNvPr id="89" name="Picture 81" descr="musco-family-olive-co-logo_lr"/>
          <p:cNvPicPr>
            <a:picLocks noChangeAspect="1" noChangeArrowheads="1"/>
          </p:cNvPicPr>
          <p:nvPr/>
        </p:nvPicPr>
        <p:blipFill>
          <a:blip r:embed="rId28" cstate="print"/>
          <a:srcRect l="12502" t="12859" r="12502" b="12859"/>
          <a:stretch>
            <a:fillRect/>
          </a:stretch>
        </p:blipFill>
        <p:spPr bwMode="auto">
          <a:xfrm>
            <a:off x="6353103" y="3097432"/>
            <a:ext cx="589006" cy="453894"/>
          </a:xfrm>
          <a:prstGeom prst="rect">
            <a:avLst/>
          </a:prstGeom>
          <a:noFill/>
          <a:ln w="9525">
            <a:noFill/>
            <a:miter lim="800000"/>
            <a:headEnd/>
            <a:tailEnd/>
          </a:ln>
        </p:spPr>
      </p:pic>
      <p:pic>
        <p:nvPicPr>
          <p:cNvPr id="90" name="Picture 92" descr="INVISTA LOGO_LR"/>
          <p:cNvPicPr>
            <a:picLocks noChangeAspect="1" noChangeArrowheads="1"/>
          </p:cNvPicPr>
          <p:nvPr/>
        </p:nvPicPr>
        <p:blipFill>
          <a:blip r:embed="rId29" cstate="print"/>
          <a:srcRect l="10399" t="11252" r="10399" b="11252"/>
          <a:stretch>
            <a:fillRect/>
          </a:stretch>
        </p:blipFill>
        <p:spPr bwMode="auto">
          <a:xfrm>
            <a:off x="7112248" y="3064251"/>
            <a:ext cx="702409" cy="476680"/>
          </a:xfrm>
          <a:prstGeom prst="rect">
            <a:avLst/>
          </a:prstGeom>
          <a:noFill/>
          <a:ln w="9525">
            <a:noFill/>
            <a:miter lim="800000"/>
            <a:headEnd/>
            <a:tailEnd/>
          </a:ln>
        </p:spPr>
      </p:pic>
      <p:pic>
        <p:nvPicPr>
          <p:cNvPr id="91" name="Picture 96" descr="Cameco logo_lr"/>
          <p:cNvPicPr>
            <a:picLocks noChangeAspect="1" noChangeArrowheads="1"/>
          </p:cNvPicPr>
          <p:nvPr/>
        </p:nvPicPr>
        <p:blipFill>
          <a:blip r:embed="rId30" cstate="print"/>
          <a:srcRect l="8002" t="7715" r="8002" b="7715"/>
          <a:stretch>
            <a:fillRect/>
          </a:stretch>
        </p:blipFill>
        <p:spPr bwMode="auto">
          <a:xfrm>
            <a:off x="7961310" y="3079491"/>
            <a:ext cx="599002" cy="469114"/>
          </a:xfrm>
          <a:prstGeom prst="rect">
            <a:avLst/>
          </a:prstGeom>
          <a:noFill/>
          <a:ln w="9525">
            <a:noFill/>
            <a:miter lim="800000"/>
            <a:headEnd/>
            <a:tailEnd/>
          </a:ln>
        </p:spPr>
      </p:pic>
      <p:pic>
        <p:nvPicPr>
          <p:cNvPr id="92" name="Picture 42" descr="aventine renewable logo"/>
          <p:cNvPicPr>
            <a:picLocks noChangeAspect="1" noChangeArrowheads="1"/>
          </p:cNvPicPr>
          <p:nvPr/>
        </p:nvPicPr>
        <p:blipFill>
          <a:blip r:embed="rId31" cstate="print">
            <a:clrChange>
              <a:clrFrom>
                <a:srgbClr val="FDFDFD"/>
              </a:clrFrom>
              <a:clrTo>
                <a:srgbClr val="FDFDFD">
                  <a:alpha val="0"/>
                </a:srgbClr>
              </a:clrTo>
            </a:clrChange>
          </a:blip>
          <a:srcRect l="1767" t="1477"/>
          <a:stretch>
            <a:fillRect/>
          </a:stretch>
        </p:blipFill>
        <p:spPr bwMode="auto">
          <a:xfrm>
            <a:off x="1370356" y="4176058"/>
            <a:ext cx="657250" cy="393324"/>
          </a:xfrm>
          <a:prstGeom prst="rect">
            <a:avLst/>
          </a:prstGeom>
          <a:noFill/>
          <a:ln w="9525">
            <a:noFill/>
            <a:miter lim="800000"/>
            <a:headEnd/>
            <a:tailEnd/>
          </a:ln>
        </p:spPr>
      </p:pic>
      <p:pic>
        <p:nvPicPr>
          <p:cNvPr id="93" name="Picture 82" descr="We Energies Logo_LR"/>
          <p:cNvPicPr>
            <a:picLocks noChangeAspect="1" noChangeArrowheads="1"/>
          </p:cNvPicPr>
          <p:nvPr/>
        </p:nvPicPr>
        <p:blipFill>
          <a:blip r:embed="rId32" cstate="print"/>
          <a:srcRect l="13847" t="19463" r="13847" b="19463"/>
          <a:stretch>
            <a:fillRect/>
          </a:stretch>
        </p:blipFill>
        <p:spPr bwMode="auto">
          <a:xfrm>
            <a:off x="585002" y="4158664"/>
            <a:ext cx="586414" cy="439811"/>
          </a:xfrm>
          <a:prstGeom prst="rect">
            <a:avLst/>
          </a:prstGeom>
          <a:noFill/>
          <a:ln w="9525">
            <a:noFill/>
            <a:miter lim="800000"/>
            <a:headEnd/>
            <a:tailEnd/>
          </a:ln>
        </p:spPr>
      </p:pic>
      <p:pic>
        <p:nvPicPr>
          <p:cNvPr id="95" name="Picture 86" descr="CONNACHER OIL_GAS LOGO_lr"/>
          <p:cNvPicPr>
            <a:picLocks noChangeAspect="1" noChangeArrowheads="1"/>
          </p:cNvPicPr>
          <p:nvPr/>
        </p:nvPicPr>
        <p:blipFill>
          <a:blip r:embed="rId33" cstate="print"/>
          <a:srcRect l="8002" t="15739" r="8002" b="15739"/>
          <a:stretch>
            <a:fillRect/>
          </a:stretch>
        </p:blipFill>
        <p:spPr bwMode="auto">
          <a:xfrm>
            <a:off x="7920678" y="3687080"/>
            <a:ext cx="726369" cy="301393"/>
          </a:xfrm>
          <a:prstGeom prst="rect">
            <a:avLst/>
          </a:prstGeom>
          <a:noFill/>
          <a:ln w="9525">
            <a:noFill/>
            <a:miter lim="800000"/>
            <a:headEnd/>
            <a:tailEnd/>
          </a:ln>
        </p:spPr>
      </p:pic>
      <p:pic>
        <p:nvPicPr>
          <p:cNvPr id="96" name="Picture 87" descr="technip-logo_lr"/>
          <p:cNvPicPr>
            <a:picLocks noChangeAspect="1" noChangeArrowheads="1"/>
          </p:cNvPicPr>
          <p:nvPr/>
        </p:nvPicPr>
        <p:blipFill>
          <a:blip r:embed="rId34" cstate="print"/>
          <a:srcRect l="10001" t="18184" r="8002" b="18184"/>
          <a:stretch>
            <a:fillRect/>
          </a:stretch>
        </p:blipFill>
        <p:spPr bwMode="auto">
          <a:xfrm>
            <a:off x="7147565" y="3704853"/>
            <a:ext cx="659534" cy="281216"/>
          </a:xfrm>
          <a:prstGeom prst="rect">
            <a:avLst/>
          </a:prstGeom>
          <a:noFill/>
          <a:ln w="9525">
            <a:noFill/>
            <a:miter lim="800000"/>
            <a:headEnd/>
            <a:tailEnd/>
          </a:ln>
        </p:spPr>
      </p:pic>
      <p:pic>
        <p:nvPicPr>
          <p:cNvPr id="97" name="Picture 88" descr="AK STEEL LOGO_LR"/>
          <p:cNvPicPr>
            <a:picLocks noChangeAspect="1" noChangeArrowheads="1"/>
          </p:cNvPicPr>
          <p:nvPr/>
        </p:nvPicPr>
        <p:blipFill>
          <a:blip r:embed="rId35" cstate="print"/>
          <a:srcRect l="13286" t="8890" r="13286" b="8890"/>
          <a:stretch>
            <a:fillRect/>
          </a:stretch>
        </p:blipFill>
        <p:spPr bwMode="auto">
          <a:xfrm>
            <a:off x="5632546" y="2070658"/>
            <a:ext cx="383907" cy="384926"/>
          </a:xfrm>
          <a:prstGeom prst="rect">
            <a:avLst/>
          </a:prstGeom>
          <a:noFill/>
          <a:ln w="9525">
            <a:noFill/>
            <a:miter lim="800000"/>
            <a:headEnd/>
            <a:tailEnd/>
          </a:ln>
        </p:spPr>
      </p:pic>
      <p:pic>
        <p:nvPicPr>
          <p:cNvPr id="98" name="Picture 93" descr="canexus logo_lr"/>
          <p:cNvPicPr>
            <a:picLocks noChangeAspect="1" noChangeArrowheads="1"/>
          </p:cNvPicPr>
          <p:nvPr/>
        </p:nvPicPr>
        <p:blipFill>
          <a:blip r:embed="rId36" cstate="print"/>
          <a:srcRect l="10178" t="10214" r="10178" b="10214"/>
          <a:stretch>
            <a:fillRect/>
          </a:stretch>
        </p:blipFill>
        <p:spPr bwMode="auto">
          <a:xfrm>
            <a:off x="4664053" y="3615785"/>
            <a:ext cx="675435" cy="334926"/>
          </a:xfrm>
          <a:prstGeom prst="rect">
            <a:avLst/>
          </a:prstGeom>
          <a:noFill/>
          <a:ln w="9525">
            <a:noFill/>
            <a:miter lim="800000"/>
            <a:headEnd/>
            <a:tailEnd/>
          </a:ln>
        </p:spPr>
      </p:pic>
      <p:pic>
        <p:nvPicPr>
          <p:cNvPr id="99" name="Picture 97" descr="PPL_PennsylvaniaPower&amp;Light_lr"/>
          <p:cNvPicPr>
            <a:picLocks noChangeAspect="1" noChangeArrowheads="1"/>
          </p:cNvPicPr>
          <p:nvPr/>
        </p:nvPicPr>
        <p:blipFill rotWithShape="1">
          <a:blip r:embed="rId37" cstate="print"/>
          <a:srcRect l="20003" t="15908" r="20003" b="18992"/>
          <a:stretch/>
        </p:blipFill>
        <p:spPr bwMode="auto">
          <a:xfrm>
            <a:off x="6419210" y="3630259"/>
            <a:ext cx="427334" cy="400059"/>
          </a:xfrm>
          <a:prstGeom prst="rect">
            <a:avLst/>
          </a:prstGeom>
          <a:noFill/>
          <a:ln w="9525">
            <a:noFill/>
            <a:miter lim="800000"/>
            <a:headEnd/>
            <a:tailEnd/>
          </a:ln>
        </p:spPr>
      </p:pic>
      <p:pic>
        <p:nvPicPr>
          <p:cNvPr id="101" name="Picture 10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1867" y="4235018"/>
            <a:ext cx="682232" cy="256087"/>
          </a:xfrm>
          <a:prstGeom prst="rect">
            <a:avLst/>
          </a:prstGeom>
        </p:spPr>
      </p:pic>
      <p:sp>
        <p:nvSpPr>
          <p:cNvPr id="103" name="Rectangle 2"/>
          <p:cNvSpPr>
            <a:spLocks noChangeArrowheads="1"/>
          </p:cNvSpPr>
          <p:nvPr/>
        </p:nvSpPr>
        <p:spPr bwMode="auto">
          <a:xfrm>
            <a:off x="2092146" y="4431426"/>
            <a:ext cx="866774" cy="167049"/>
          </a:xfrm>
          <a:prstGeom prst="rect">
            <a:avLst/>
          </a:prstGeom>
          <a:noFill/>
          <a:ln w="9525">
            <a:noFill/>
            <a:miter lim="800000"/>
            <a:headEnd/>
            <a:tailEnd/>
          </a:ln>
        </p:spPr>
        <p:txBody>
          <a:bodyPr/>
          <a:lstStyle/>
          <a:p>
            <a:pPr algn="ctr"/>
            <a:r>
              <a:rPr lang="en-US" sz="600" b="1" dirty="0">
                <a:solidFill>
                  <a:srgbClr val="080808"/>
                </a:solidFill>
                <a:latin typeface="Arial Narrow" pitchFamily="34" charset="0"/>
              </a:rPr>
              <a:t>University of Colorado</a:t>
            </a:r>
          </a:p>
        </p:txBody>
      </p:sp>
      <p:pic>
        <p:nvPicPr>
          <p:cNvPr id="104" name="Picture 103"/>
          <p:cNvPicPr>
            <a:picLocks noChangeAspect="1"/>
          </p:cNvPicPr>
          <p:nvPr/>
        </p:nvPicPr>
        <p:blipFill rotWithShape="1">
          <a:blip r:embed="rId39" cstate="print">
            <a:extLst>
              <a:ext uri="{28A0092B-C50C-407E-A947-70E740481C1C}">
                <a14:useLocalDpi xmlns:a14="http://schemas.microsoft.com/office/drawing/2010/main" val="0"/>
              </a:ext>
            </a:extLst>
          </a:blip>
          <a:srcRect t="8319" b="6996"/>
          <a:stretch/>
        </p:blipFill>
        <p:spPr>
          <a:xfrm>
            <a:off x="2272259" y="4174846"/>
            <a:ext cx="487829" cy="309842"/>
          </a:xfrm>
          <a:prstGeom prst="rect">
            <a:avLst/>
          </a:prstGeom>
        </p:spPr>
      </p:pic>
      <p:pic>
        <p:nvPicPr>
          <p:cNvPr id="3" name="Picture 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124852" y="2083934"/>
            <a:ext cx="689931" cy="340501"/>
          </a:xfrm>
          <a:prstGeom prst="rect">
            <a:avLst/>
          </a:prstGeom>
        </p:spPr>
      </p:pic>
      <p:pic>
        <p:nvPicPr>
          <p:cNvPr id="105" name="Picture 10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472227" y="3765648"/>
            <a:ext cx="708014" cy="144258"/>
          </a:xfrm>
          <a:prstGeom prst="rect">
            <a:avLst/>
          </a:prstGeom>
        </p:spPr>
      </p:pic>
      <p:pic>
        <p:nvPicPr>
          <p:cNvPr id="106" name="Picture 105"/>
          <p:cNvPicPr>
            <a:picLocks noChangeAspect="1"/>
          </p:cNvPicPr>
          <p:nvPr/>
        </p:nvPicPr>
        <p:blipFill rotWithShape="1">
          <a:blip r:embed="rId42" cstate="print">
            <a:extLst>
              <a:ext uri="{28A0092B-C50C-407E-A947-70E740481C1C}">
                <a14:useLocalDpi xmlns:a14="http://schemas.microsoft.com/office/drawing/2010/main" val="0"/>
              </a:ext>
            </a:extLst>
          </a:blip>
          <a:srcRect t="13176" r="12247" b="21516"/>
          <a:stretch/>
        </p:blipFill>
        <p:spPr>
          <a:xfrm>
            <a:off x="529985" y="3658684"/>
            <a:ext cx="719585" cy="376690"/>
          </a:xfrm>
          <a:prstGeom prst="rect">
            <a:avLst/>
          </a:prstGeom>
        </p:spPr>
      </p:pic>
      <p:pic>
        <p:nvPicPr>
          <p:cNvPr id="107" name="Picture 106"/>
          <p:cNvPicPr>
            <a:picLocks noChangeAspect="1"/>
          </p:cNvPicPr>
          <p:nvPr/>
        </p:nvPicPr>
        <p:blipFill rotWithShape="1">
          <a:blip r:embed="rId43" cstate="print">
            <a:extLst>
              <a:ext uri="{28A0092B-C50C-407E-A947-70E740481C1C}">
                <a14:useLocalDpi xmlns:a14="http://schemas.microsoft.com/office/drawing/2010/main" val="0"/>
              </a:ext>
            </a:extLst>
          </a:blip>
          <a:srcRect l="1" t="8412" r="3880" b="25118"/>
          <a:stretch/>
        </p:blipFill>
        <p:spPr>
          <a:xfrm>
            <a:off x="3812281" y="3643316"/>
            <a:ext cx="710731" cy="369005"/>
          </a:xfrm>
          <a:prstGeom prst="rect">
            <a:avLst/>
          </a:prstGeom>
        </p:spPr>
      </p:pic>
      <p:pic>
        <p:nvPicPr>
          <p:cNvPr id="108" name="Picture 107"/>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172976" y="2167328"/>
            <a:ext cx="686278" cy="173714"/>
          </a:xfrm>
          <a:prstGeom prst="rect">
            <a:avLst/>
          </a:prstGeom>
        </p:spPr>
      </p:pic>
      <p:pic>
        <p:nvPicPr>
          <p:cNvPr id="109" name="Picture 10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500605" y="2016643"/>
            <a:ext cx="388790" cy="454995"/>
          </a:xfrm>
          <a:prstGeom prst="rect">
            <a:avLst/>
          </a:prstGeom>
        </p:spPr>
      </p:pic>
      <p:pic>
        <p:nvPicPr>
          <p:cNvPr id="111" name="Picture 110"/>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188704" y="3666368"/>
            <a:ext cx="672659" cy="376689"/>
          </a:xfrm>
          <a:prstGeom prst="rect">
            <a:avLst/>
          </a:prstGeom>
        </p:spPr>
      </p:pic>
      <p:pic>
        <p:nvPicPr>
          <p:cNvPr id="112" name="Picture 111"/>
          <p:cNvPicPr>
            <a:picLocks noChangeAspect="1"/>
          </p:cNvPicPr>
          <p:nvPr/>
        </p:nvPicPr>
        <p:blipFill rotWithShape="1">
          <a:blip r:embed="rId47">
            <a:extLst>
              <a:ext uri="{28A0092B-C50C-407E-A947-70E740481C1C}">
                <a14:useLocalDpi xmlns:a14="http://schemas.microsoft.com/office/drawing/2010/main" val="0"/>
              </a:ext>
            </a:extLst>
          </a:blip>
          <a:srcRect l="9223" t="1" r="12681" b="-33357"/>
          <a:stretch/>
        </p:blipFill>
        <p:spPr>
          <a:xfrm>
            <a:off x="3811959" y="2093701"/>
            <a:ext cx="718334" cy="306655"/>
          </a:xfrm>
          <a:prstGeom prst="rect">
            <a:avLst/>
          </a:prstGeom>
        </p:spPr>
      </p:pic>
      <p:pic>
        <p:nvPicPr>
          <p:cNvPr id="113" name="Picture 112"/>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078624" y="2075943"/>
            <a:ext cx="533898" cy="375538"/>
          </a:xfrm>
          <a:prstGeom prst="rect">
            <a:avLst/>
          </a:prstGeom>
        </p:spPr>
      </p:pic>
      <p:pic>
        <p:nvPicPr>
          <p:cNvPr id="115" name="Picture 114"/>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60721" y="2133900"/>
            <a:ext cx="626063" cy="240571"/>
          </a:xfrm>
          <a:prstGeom prst="rect">
            <a:avLst/>
          </a:prstGeom>
        </p:spPr>
      </p:pic>
      <p:pic>
        <p:nvPicPr>
          <p:cNvPr id="116" name="Picture 11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7923506" y="2172840"/>
            <a:ext cx="708014" cy="181744"/>
          </a:xfrm>
          <a:prstGeom prst="rect">
            <a:avLst/>
          </a:prstGeom>
        </p:spPr>
      </p:pic>
      <p:pic>
        <p:nvPicPr>
          <p:cNvPr id="117" name="Picture 116"/>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044536" y="3630265"/>
            <a:ext cx="611883" cy="430392"/>
          </a:xfrm>
          <a:prstGeom prst="rect">
            <a:avLst/>
          </a:prstGeom>
        </p:spPr>
      </p:pic>
      <p:pic>
        <p:nvPicPr>
          <p:cNvPr id="118" name="Picture 117"/>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3802624" y="1576120"/>
            <a:ext cx="736929" cy="278524"/>
          </a:xfrm>
          <a:prstGeom prst="rect">
            <a:avLst/>
          </a:prstGeom>
        </p:spPr>
      </p:pic>
      <p:pic>
        <p:nvPicPr>
          <p:cNvPr id="18" name="Picture 17"/>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4676710" y="4162333"/>
            <a:ext cx="637302" cy="358222"/>
          </a:xfrm>
          <a:prstGeom prst="rect">
            <a:avLst/>
          </a:prstGeom>
        </p:spPr>
      </p:pic>
      <p:pic>
        <p:nvPicPr>
          <p:cNvPr id="19" name="Picture 18"/>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7226183" y="4165182"/>
            <a:ext cx="490754" cy="370363"/>
          </a:xfrm>
          <a:prstGeom prst="rect">
            <a:avLst/>
          </a:prstGeom>
        </p:spPr>
      </p:pic>
      <p:pic>
        <p:nvPicPr>
          <p:cNvPr id="20" name="Picture 19"/>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7929348" y="4148980"/>
            <a:ext cx="719544" cy="460508"/>
          </a:xfrm>
          <a:prstGeom prst="rect">
            <a:avLst/>
          </a:prstGeom>
        </p:spPr>
      </p:pic>
      <p:pic>
        <p:nvPicPr>
          <p:cNvPr id="22" name="Picture 21"/>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6311015" y="4216230"/>
            <a:ext cx="672445" cy="296667"/>
          </a:xfrm>
          <a:prstGeom prst="rect">
            <a:avLst/>
          </a:prstGeom>
        </p:spPr>
      </p:pic>
      <p:pic>
        <p:nvPicPr>
          <p:cNvPr id="100" name="Picture 99"/>
          <p:cNvPicPr>
            <a:picLocks noChangeAspect="1"/>
          </p:cNvPicPr>
          <p:nvPr/>
        </p:nvPicPr>
        <p:blipFill rotWithShape="1">
          <a:blip r:embed="rId57" cstate="print">
            <a:extLst>
              <a:ext uri="{28A0092B-C50C-407E-A947-70E740481C1C}">
                <a14:useLocalDpi xmlns:a14="http://schemas.microsoft.com/office/drawing/2010/main" val="0"/>
              </a:ext>
            </a:extLst>
          </a:blip>
          <a:srcRect l="6593" t="6520" r="6445" b="6462"/>
          <a:stretch/>
        </p:blipFill>
        <p:spPr>
          <a:xfrm>
            <a:off x="6461432" y="2062001"/>
            <a:ext cx="376214" cy="376456"/>
          </a:xfrm>
          <a:prstGeom prst="rect">
            <a:avLst/>
          </a:prstGeom>
        </p:spPr>
      </p:pic>
      <p:pic>
        <p:nvPicPr>
          <p:cNvPr id="23" name="Picture 22"/>
          <p:cNvPicPr>
            <a:picLocks noChangeAspect="1"/>
          </p:cNvPicPr>
          <p:nvPr/>
        </p:nvPicPr>
        <p:blipFill rotWithShape="1">
          <a:blip r:embed="rId58" cstate="print">
            <a:extLst>
              <a:ext uri="{28A0092B-C50C-407E-A947-70E740481C1C}">
                <a14:useLocalDpi xmlns:a14="http://schemas.microsoft.com/office/drawing/2010/main" val="0"/>
              </a:ext>
            </a:extLst>
          </a:blip>
          <a:srcRect l="28106" t="3606" r="29342" b="4807"/>
          <a:stretch/>
        </p:blipFill>
        <p:spPr>
          <a:xfrm>
            <a:off x="3960800" y="4154285"/>
            <a:ext cx="347003" cy="420117"/>
          </a:xfrm>
          <a:prstGeom prst="rect">
            <a:avLst/>
          </a:prstGeom>
        </p:spPr>
      </p:pic>
      <p:pic>
        <p:nvPicPr>
          <p:cNvPr id="25" name="Picture 24" descr="A close up of a sign&#10;&#10;Description automatically generated">
            <a:extLst>
              <a:ext uri="{FF2B5EF4-FFF2-40B4-BE49-F238E27FC236}">
                <a16:creationId xmlns:a16="http://schemas.microsoft.com/office/drawing/2014/main" id="{E2472D4C-4FE1-4BA9-A039-D855FB898C51}"/>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490255" y="1533761"/>
            <a:ext cx="769919" cy="347318"/>
          </a:xfrm>
          <a:prstGeom prst="rect">
            <a:avLst/>
          </a:prstGeom>
        </p:spPr>
      </p:pic>
      <p:pic>
        <p:nvPicPr>
          <p:cNvPr id="27" name="Picture 26" descr="A close up of a sign&#10;&#10;Description automatically generated">
            <a:extLst>
              <a:ext uri="{FF2B5EF4-FFF2-40B4-BE49-F238E27FC236}">
                <a16:creationId xmlns:a16="http://schemas.microsoft.com/office/drawing/2014/main" id="{F606D131-55E0-476F-9798-F8B21EB032F5}"/>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360828" y="3616463"/>
            <a:ext cx="702003" cy="459415"/>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F15EE490-C7C7-4BD7-B3DD-AAA3D83FD360}"/>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4596013" y="2034999"/>
            <a:ext cx="823236" cy="433877"/>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764D0155-E8CD-4466-87CA-C06E2D42711F}"/>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5410383" y="4192012"/>
            <a:ext cx="815402" cy="290187"/>
          </a:xfrm>
          <a:prstGeom prst="rect">
            <a:avLst/>
          </a:prstGeom>
        </p:spPr>
      </p:pic>
    </p:spTree>
    <p:extLst>
      <p:ext uri="{BB962C8B-B14F-4D97-AF65-F5344CB8AC3E}">
        <p14:creationId xmlns:p14="http://schemas.microsoft.com/office/powerpoint/2010/main" val="67713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nvPicPr>
        <p:blipFill rotWithShape="1">
          <a:blip r:embed="rId3" cstate="print">
            <a:extLst>
              <a:ext uri="{BEBA8EAE-BF5A-486C-A8C5-ECC9F3942E4B}">
                <a14:imgProps xmlns:a14="http://schemas.microsoft.com/office/drawing/2010/main">
                  <a14:imgLayer r:embed="rId4">
                    <a14:imgEffect>
                      <a14:brightnessContrast bright="-13000" contrast="3000"/>
                    </a14:imgEffect>
                  </a14:imgLayer>
                </a14:imgProps>
              </a:ext>
              <a:ext uri="{28A0092B-C50C-407E-A947-70E740481C1C}">
                <a14:useLocalDpi xmlns:a14="http://schemas.microsoft.com/office/drawing/2010/main" val="0"/>
              </a:ext>
            </a:extLst>
          </a:blip>
          <a:srcRect l="15835" t="21575" r="6238" b="20882"/>
          <a:stretch/>
        </p:blipFill>
        <p:spPr>
          <a:xfrm>
            <a:off x="4598752" y="1466850"/>
            <a:ext cx="4089636" cy="1557579"/>
          </a:xfrm>
          <a:prstGeom prst="rect">
            <a:avLst/>
          </a:prstGeom>
        </p:spPr>
      </p:pic>
      <p:sp>
        <p:nvSpPr>
          <p:cNvPr id="4" name="Rectangle 2"/>
          <p:cNvSpPr>
            <a:spLocks noChangeArrowheads="1"/>
          </p:cNvSpPr>
          <p:nvPr/>
        </p:nvSpPr>
        <p:spPr bwMode="auto">
          <a:xfrm>
            <a:off x="455613" y="817563"/>
            <a:ext cx="8232775" cy="457200"/>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MANUFACTURING FACILITIES EQUIPPED TO MEET DEMANDS</a:t>
            </a:r>
          </a:p>
        </p:txBody>
      </p:sp>
      <p:pic>
        <p:nvPicPr>
          <p:cNvPr id="170" name="Picture 4"/>
          <p:cNvPicPr>
            <a:picLocks noChangeArrowheads="1"/>
          </p:cNvPicPr>
          <p:nvPr/>
        </p:nvPicPr>
        <p:blipFill rotWithShape="1">
          <a:blip r:embed="rId5" cstate="print">
            <a:extLst>
              <a:ext uri="{BEBA8EAE-BF5A-486C-A8C5-ECC9F3942E4B}">
                <a14:imgProps xmlns:a14="http://schemas.microsoft.com/office/drawing/2010/main">
                  <a14:imgLayer r:embed="rId6">
                    <a14:imgEffect>
                      <a14:brightnessContrast bright="-17000" contrast="18000"/>
                    </a14:imgEffect>
                  </a14:imgLayer>
                </a14:imgProps>
              </a:ext>
              <a:ext uri="{28A0092B-C50C-407E-A947-70E740481C1C}">
                <a14:useLocalDpi xmlns:a14="http://schemas.microsoft.com/office/drawing/2010/main" val="0"/>
              </a:ext>
            </a:extLst>
          </a:blip>
          <a:srcRect l="5546" t="26495" r="11099" b="26495"/>
          <a:stretch/>
        </p:blipFill>
        <p:spPr bwMode="auto">
          <a:xfrm>
            <a:off x="4601038" y="3086101"/>
            <a:ext cx="4087350" cy="1564248"/>
          </a:xfrm>
          <a:prstGeom prst="rect">
            <a:avLst/>
          </a:prstGeom>
          <a:noFill/>
          <a:ln>
            <a:noFill/>
          </a:ln>
        </p:spPr>
      </p:pic>
      <p:pic>
        <p:nvPicPr>
          <p:cNvPr id="3" name="Picture 2" descr="A view of a city&#10;&#10;Description automatically generated">
            <a:extLst>
              <a:ext uri="{FF2B5EF4-FFF2-40B4-BE49-F238E27FC236}">
                <a16:creationId xmlns:a16="http://schemas.microsoft.com/office/drawing/2014/main" id="{B59C645F-EE70-4891-B8D1-C698A86408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106" t="8529" r="27311"/>
          <a:stretch/>
        </p:blipFill>
        <p:spPr>
          <a:xfrm>
            <a:off x="469681" y="1466849"/>
            <a:ext cx="4067401" cy="3183499"/>
          </a:xfrm>
          <a:prstGeom prst="rect">
            <a:avLst/>
          </a:prstGeom>
        </p:spPr>
      </p:pic>
    </p:spTree>
    <p:extLst>
      <p:ext uri="{BB962C8B-B14F-4D97-AF65-F5344CB8AC3E}">
        <p14:creationId xmlns:p14="http://schemas.microsoft.com/office/powerpoint/2010/main" val="2889215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rotWithShape="1">
          <a:blip r:embed="rId3" cstate="print">
            <a:extLst>
              <a:ext uri="{28A0092B-C50C-407E-A947-70E740481C1C}">
                <a14:useLocalDpi xmlns:a14="http://schemas.microsoft.com/office/drawing/2010/main" val="0"/>
              </a:ext>
            </a:extLst>
          </a:blip>
          <a:srcRect l="14058" t="-1" r="42324" b="-1"/>
          <a:stretch/>
        </p:blipFill>
        <p:spPr>
          <a:xfrm>
            <a:off x="468313" y="3098801"/>
            <a:ext cx="1993392" cy="1563624"/>
          </a:xfrm>
          <a:prstGeom prst="rect">
            <a:avLst/>
          </a:prstGeom>
        </p:spPr>
      </p:pic>
      <p:pic>
        <p:nvPicPr>
          <p:cNvPr id="25" name="Picture 24"/>
          <p:cNvPicPr>
            <a:picLocks/>
          </p:cNvPicPr>
          <p:nvPr/>
        </p:nvPicPr>
        <p:blipFill rotWithShape="1">
          <a:blip r:embed="rId4" cstate="print">
            <a:extLst>
              <a:ext uri="{BEBA8EAE-BF5A-486C-A8C5-ECC9F3942E4B}">
                <a14:imgProps xmlns:a14="http://schemas.microsoft.com/office/drawing/2010/main">
                  <a14:imgLayer r:embed="rId5">
                    <a14:imgEffect>
                      <a14:brightnessContrast bright="34000"/>
                    </a14:imgEffect>
                  </a14:imgLayer>
                </a14:imgProps>
              </a:ext>
              <a:ext uri="{28A0092B-C50C-407E-A947-70E740481C1C}">
                <a14:useLocalDpi xmlns:a14="http://schemas.microsoft.com/office/drawing/2010/main" val="0"/>
              </a:ext>
            </a:extLst>
          </a:blip>
          <a:srcRect l="25000" r="16473" b="5772"/>
          <a:stretch/>
        </p:blipFill>
        <p:spPr>
          <a:xfrm>
            <a:off x="6696981" y="1475229"/>
            <a:ext cx="1991408" cy="1563519"/>
          </a:xfrm>
          <a:prstGeom prst="rect">
            <a:avLst/>
          </a:prstGeom>
          <a:ln w="38100">
            <a:noFill/>
          </a:ln>
        </p:spPr>
      </p:pic>
      <p:pic>
        <p:nvPicPr>
          <p:cNvPr id="21" name="Picture 20"/>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17000"/>
                    </a14:imgEffect>
                    <a14:imgEffect>
                      <a14:brightnessContrast bright="2000"/>
                    </a14:imgEffect>
                  </a14:imgLayer>
                </a14:imgProps>
              </a:ext>
              <a:ext uri="{28A0092B-C50C-407E-A947-70E740481C1C}">
                <a14:useLocalDpi xmlns:a14="http://schemas.microsoft.com/office/drawing/2010/main" val="0"/>
              </a:ext>
            </a:extLst>
          </a:blip>
          <a:srcRect l="7893" t="7941" r="10781" b="6669"/>
          <a:stretch/>
        </p:blipFill>
        <p:spPr>
          <a:xfrm>
            <a:off x="2527300" y="1475230"/>
            <a:ext cx="4108338" cy="3190433"/>
          </a:xfrm>
          <a:prstGeom prst="rect">
            <a:avLst/>
          </a:prstGeom>
        </p:spPr>
      </p:pic>
      <p:pic>
        <p:nvPicPr>
          <p:cNvPr id="20" name="Picture 19"/>
          <p:cNvPicPr>
            <a:picLocks/>
          </p:cNvPicPr>
          <p:nvPr/>
        </p:nvPicPr>
        <p:blipFill rotWithShape="1">
          <a:blip r:embed="rId8" cstate="print">
            <a:extLst>
              <a:ext uri="{28A0092B-C50C-407E-A947-70E740481C1C}">
                <a14:useLocalDpi xmlns:a14="http://schemas.microsoft.com/office/drawing/2010/main" val="0"/>
              </a:ext>
            </a:extLst>
          </a:blip>
          <a:srcRect l="4156" r="7683"/>
          <a:stretch/>
        </p:blipFill>
        <p:spPr>
          <a:xfrm>
            <a:off x="6691111" y="3102249"/>
            <a:ext cx="1997278" cy="1563414"/>
          </a:xfrm>
          <a:prstGeom prst="rect">
            <a:avLst/>
          </a:prstGeom>
        </p:spPr>
      </p:pic>
      <p:sp>
        <p:nvSpPr>
          <p:cNvPr id="4" name="Rectangle 2"/>
          <p:cNvSpPr>
            <a:spLocks noChangeArrowheads="1"/>
          </p:cNvSpPr>
          <p:nvPr/>
        </p:nvSpPr>
        <p:spPr bwMode="auto">
          <a:xfrm>
            <a:off x="455613" y="817563"/>
            <a:ext cx="8232776" cy="649288"/>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INVESTED IN MANUFACTURING EFFICIENCY</a:t>
            </a:r>
          </a:p>
        </p:txBody>
      </p:sp>
      <p:pic>
        <p:nvPicPr>
          <p:cNvPr id="6" name="Picture 5"/>
          <p:cNvPicPr>
            <a:picLocks/>
          </p:cNvPicPr>
          <p:nvPr/>
        </p:nvPicPr>
        <p:blipFill rotWithShape="1">
          <a:blip r:embed="rId9" cstate="print">
            <a:extLst>
              <a:ext uri="{28A0092B-C50C-407E-A947-70E740481C1C}">
                <a14:useLocalDpi xmlns:a14="http://schemas.microsoft.com/office/drawing/2010/main" val="0"/>
              </a:ext>
            </a:extLst>
          </a:blip>
          <a:srcRect l="19132" r="9368"/>
          <a:stretch/>
        </p:blipFill>
        <p:spPr>
          <a:xfrm>
            <a:off x="463766" y="1470025"/>
            <a:ext cx="1993392" cy="1563624"/>
          </a:xfrm>
          <a:prstGeom prst="rect">
            <a:avLst/>
          </a:prstGeom>
          <a:ln>
            <a:noFill/>
          </a:ln>
        </p:spPr>
      </p:pic>
    </p:spTree>
    <p:extLst>
      <p:ext uri="{BB962C8B-B14F-4D97-AF65-F5344CB8AC3E}">
        <p14:creationId xmlns:p14="http://schemas.microsoft.com/office/powerpoint/2010/main" val="33089866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5S MANUFACTURING_0068.jpg"/>
          <p:cNvPicPr>
            <a:picLocks/>
          </p:cNvPicPr>
          <p:nvPr/>
        </p:nvPicPr>
        <p:blipFill rotWithShape="1">
          <a:blip r:embed="rId3" cstate="print"/>
          <a:srcRect l="5378" r="7058" b="14149"/>
          <a:stretch/>
        </p:blipFill>
        <p:spPr>
          <a:xfrm>
            <a:off x="454196" y="1495366"/>
            <a:ext cx="1591056" cy="1097280"/>
          </a:xfrm>
          <a:prstGeom prst="rect">
            <a:avLst/>
          </a:prstGeom>
          <a:noFill/>
          <a:ln>
            <a:noFill/>
          </a:ln>
        </p:spPr>
      </p:pic>
      <p:pic>
        <p:nvPicPr>
          <p:cNvPr id="21" name="Picture 20" descr="5S_6L3A0255.jpg"/>
          <p:cNvPicPr>
            <a:picLocks/>
          </p:cNvPicPr>
          <p:nvPr/>
        </p:nvPicPr>
        <p:blipFill rotWithShape="1">
          <a:blip r:embed="rId4" cstate="print"/>
          <a:srcRect l="7949" t="6853" r="4226" b="6025"/>
          <a:stretch/>
        </p:blipFill>
        <p:spPr>
          <a:xfrm>
            <a:off x="7097712" y="1495366"/>
            <a:ext cx="1591056" cy="1097280"/>
          </a:xfrm>
          <a:prstGeom prst="rect">
            <a:avLst/>
          </a:prstGeom>
          <a:noFill/>
          <a:ln>
            <a:noFill/>
          </a:ln>
        </p:spPr>
      </p:pic>
      <p:pic>
        <p:nvPicPr>
          <p:cNvPr id="18" name="Picture 17" descr="5S MANUFACTURING_0117.jpg"/>
          <p:cNvPicPr>
            <a:picLocks/>
          </p:cNvPicPr>
          <p:nvPr/>
        </p:nvPicPr>
        <p:blipFill rotWithShape="1">
          <a:blip r:embed="rId5" cstate="print"/>
          <a:srcRect b="9414"/>
          <a:stretch/>
        </p:blipFill>
        <p:spPr>
          <a:xfrm>
            <a:off x="2115075" y="1501838"/>
            <a:ext cx="1591056" cy="1097280"/>
          </a:xfrm>
          <a:prstGeom prst="rect">
            <a:avLst/>
          </a:prstGeom>
          <a:noFill/>
          <a:ln>
            <a:noFill/>
          </a:ln>
        </p:spPr>
      </p:pic>
      <p:pic>
        <p:nvPicPr>
          <p:cNvPr id="20" name="Picture 19" descr="IMG_0064.jpg"/>
          <p:cNvPicPr>
            <a:picLocks/>
          </p:cNvPicPr>
          <p:nvPr/>
        </p:nvPicPr>
        <p:blipFill rotWithShape="1">
          <a:blip r:embed="rId6" cstate="print"/>
          <a:srcRect t="14745" b="9903"/>
          <a:stretch/>
        </p:blipFill>
        <p:spPr>
          <a:xfrm>
            <a:off x="3775954" y="1501838"/>
            <a:ext cx="1591056" cy="1097280"/>
          </a:xfrm>
          <a:prstGeom prst="rect">
            <a:avLst/>
          </a:prstGeom>
          <a:noFill/>
          <a:ln>
            <a:noFill/>
          </a:ln>
        </p:spPr>
      </p:pic>
      <p:pic>
        <p:nvPicPr>
          <p:cNvPr id="22" name="Picture 21" descr="IMG_0137.jpg"/>
          <p:cNvPicPr>
            <a:picLocks/>
          </p:cNvPicPr>
          <p:nvPr/>
        </p:nvPicPr>
        <p:blipFill rotWithShape="1">
          <a:blip r:embed="rId7" cstate="print"/>
          <a:srcRect t="1" r="5334" b="22450"/>
          <a:stretch/>
        </p:blipFill>
        <p:spPr>
          <a:xfrm>
            <a:off x="5436833" y="1501838"/>
            <a:ext cx="1591056" cy="1097280"/>
          </a:xfrm>
          <a:prstGeom prst="rect">
            <a:avLst/>
          </a:prstGeom>
          <a:noFill/>
          <a:ln>
            <a:noFill/>
          </a:ln>
        </p:spPr>
      </p:pic>
      <p:sp>
        <p:nvSpPr>
          <p:cNvPr id="5" name="Rectangle 4"/>
          <p:cNvSpPr/>
          <p:nvPr/>
        </p:nvSpPr>
        <p:spPr>
          <a:xfrm>
            <a:off x="455613" y="1466850"/>
            <a:ext cx="8225636" cy="1736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454196" y="817563"/>
            <a:ext cx="8227054" cy="649288"/>
          </a:xfrm>
          <a:prstGeom prst="rect">
            <a:avLst/>
          </a:prstGeom>
          <a:noFill/>
          <a:ln w="9525">
            <a:noFill/>
            <a:miter lim="800000"/>
            <a:headEnd/>
            <a:tailEnd/>
          </a:ln>
        </p:spPr>
        <p:txBody>
          <a:bodyPr/>
          <a:lstStyle/>
          <a:p>
            <a:pPr algn="ctr"/>
            <a:r>
              <a:rPr lang="en-US" sz="2400" b="1" i="1" dirty="0">
                <a:solidFill>
                  <a:srgbClr val="0070C0"/>
                </a:solidFill>
                <a:latin typeface="Arial Narrow" pitchFamily="34" charset="0"/>
              </a:rPr>
              <a:t>5S LEAN &amp; CLEAN – MORE THAN A BUZZ WORD TO US</a:t>
            </a:r>
          </a:p>
        </p:txBody>
      </p:sp>
      <p:grpSp>
        <p:nvGrpSpPr>
          <p:cNvPr id="3" name="Group 2"/>
          <p:cNvGrpSpPr/>
          <p:nvPr/>
        </p:nvGrpSpPr>
        <p:grpSpPr>
          <a:xfrm>
            <a:off x="455613" y="1443039"/>
            <a:ext cx="8225637" cy="214767"/>
            <a:chOff x="373168" y="2355137"/>
            <a:chExt cx="8225637" cy="246222"/>
          </a:xfrm>
        </p:grpSpPr>
        <p:sp>
          <p:nvSpPr>
            <p:cNvPr id="15" name="TextBox 14"/>
            <p:cNvSpPr txBox="1"/>
            <p:nvPr/>
          </p:nvSpPr>
          <p:spPr>
            <a:xfrm>
              <a:off x="373168" y="2355137"/>
              <a:ext cx="1657938" cy="246221"/>
            </a:xfrm>
            <a:prstGeom prst="rect">
              <a:avLst/>
            </a:prstGeom>
            <a:noFill/>
          </p:spPr>
          <p:txBody>
            <a:bodyPr wrap="square" rtlCol="0">
              <a:spAutoFit/>
            </a:bodyPr>
            <a:lstStyle/>
            <a:p>
              <a:pPr lvl="0" algn="ctr">
                <a:spcAft>
                  <a:spcPts val="1200"/>
                </a:spcAft>
              </a:pPr>
              <a:r>
                <a:rPr lang="en-US" sz="800" b="1" i="1" dirty="0">
                  <a:solidFill>
                    <a:schemeClr val="bg1"/>
                  </a:solidFill>
                  <a:latin typeface="Arial Narrow" panose="020B0606020202030204" pitchFamily="34" charset="0"/>
                  <a:cs typeface="Arial" panose="020B0604020202020204" pitchFamily="34" charset="0"/>
                </a:rPr>
                <a:t>1 - SORT</a:t>
              </a:r>
            </a:p>
          </p:txBody>
        </p:sp>
        <p:sp>
          <p:nvSpPr>
            <p:cNvPr id="16" name="TextBox 15"/>
            <p:cNvSpPr txBox="1"/>
            <p:nvPr/>
          </p:nvSpPr>
          <p:spPr>
            <a:xfrm>
              <a:off x="2031107" y="2355137"/>
              <a:ext cx="1650153" cy="246221"/>
            </a:xfrm>
            <a:prstGeom prst="rect">
              <a:avLst/>
            </a:prstGeom>
            <a:noFill/>
          </p:spPr>
          <p:txBody>
            <a:bodyPr wrap="square" rtlCol="0">
              <a:spAutoFit/>
            </a:bodyPr>
            <a:lstStyle/>
            <a:p>
              <a:pPr lvl="0" algn="ctr">
                <a:spcAft>
                  <a:spcPts val="1200"/>
                </a:spcAft>
              </a:pPr>
              <a:r>
                <a:rPr lang="en-US" sz="800" b="1" i="1" dirty="0">
                  <a:solidFill>
                    <a:schemeClr val="bg1"/>
                  </a:solidFill>
                  <a:latin typeface="Arial Narrow" panose="020B0606020202030204" pitchFamily="34" charset="0"/>
                  <a:cs typeface="Arial" panose="020B0604020202020204" pitchFamily="34" charset="0"/>
                </a:rPr>
                <a:t>2 - STRAIGHTEN</a:t>
              </a:r>
            </a:p>
          </p:txBody>
        </p:sp>
        <p:sp>
          <p:nvSpPr>
            <p:cNvPr id="17" name="TextBox 16"/>
            <p:cNvSpPr txBox="1"/>
            <p:nvPr/>
          </p:nvSpPr>
          <p:spPr>
            <a:xfrm>
              <a:off x="3662269" y="2355137"/>
              <a:ext cx="1673884" cy="246221"/>
            </a:xfrm>
            <a:prstGeom prst="rect">
              <a:avLst/>
            </a:prstGeom>
            <a:noFill/>
          </p:spPr>
          <p:txBody>
            <a:bodyPr wrap="square" rtlCol="0">
              <a:spAutoFit/>
            </a:bodyPr>
            <a:lstStyle/>
            <a:p>
              <a:pPr lvl="0" algn="ctr">
                <a:spcAft>
                  <a:spcPts val="1200"/>
                </a:spcAft>
              </a:pPr>
              <a:r>
                <a:rPr lang="en-US" sz="800" b="1" i="1" dirty="0">
                  <a:solidFill>
                    <a:schemeClr val="bg1"/>
                  </a:solidFill>
                  <a:latin typeface="Arial Narrow" panose="020B0606020202030204" pitchFamily="34" charset="0"/>
                  <a:cs typeface="Arial" panose="020B0604020202020204" pitchFamily="34" charset="0"/>
                </a:rPr>
                <a:t>3 - SHINE</a:t>
              </a:r>
            </a:p>
          </p:txBody>
        </p:sp>
        <p:sp>
          <p:nvSpPr>
            <p:cNvPr id="19" name="TextBox 18"/>
            <p:cNvSpPr txBox="1"/>
            <p:nvPr/>
          </p:nvSpPr>
          <p:spPr>
            <a:xfrm>
              <a:off x="5336154" y="2355137"/>
              <a:ext cx="1660064" cy="246221"/>
            </a:xfrm>
            <a:prstGeom prst="rect">
              <a:avLst/>
            </a:prstGeom>
            <a:noFill/>
          </p:spPr>
          <p:txBody>
            <a:bodyPr wrap="square" rtlCol="0">
              <a:spAutoFit/>
            </a:bodyPr>
            <a:lstStyle/>
            <a:p>
              <a:pPr lvl="0" algn="ctr">
                <a:spcAft>
                  <a:spcPts val="1200"/>
                </a:spcAft>
              </a:pPr>
              <a:r>
                <a:rPr lang="en-US" sz="800" b="1" i="1" dirty="0">
                  <a:solidFill>
                    <a:schemeClr val="bg1"/>
                  </a:solidFill>
                  <a:latin typeface="Arial Narrow" panose="020B0606020202030204" pitchFamily="34" charset="0"/>
                  <a:cs typeface="Arial" panose="020B0604020202020204" pitchFamily="34" charset="0"/>
                </a:rPr>
                <a:t>4 - STANDARDIZE</a:t>
              </a:r>
            </a:p>
          </p:txBody>
        </p:sp>
        <p:sp>
          <p:nvSpPr>
            <p:cNvPr id="28" name="TextBox 27"/>
            <p:cNvSpPr txBox="1"/>
            <p:nvPr/>
          </p:nvSpPr>
          <p:spPr>
            <a:xfrm>
              <a:off x="6996219" y="2355138"/>
              <a:ext cx="1602586" cy="246221"/>
            </a:xfrm>
            <a:prstGeom prst="rect">
              <a:avLst/>
            </a:prstGeom>
            <a:noFill/>
          </p:spPr>
          <p:txBody>
            <a:bodyPr wrap="square" rtlCol="0">
              <a:spAutoFit/>
            </a:bodyPr>
            <a:lstStyle/>
            <a:p>
              <a:pPr lvl="0" algn="ctr">
                <a:spcAft>
                  <a:spcPts val="1200"/>
                </a:spcAft>
              </a:pPr>
              <a:r>
                <a:rPr lang="en-US" sz="800" b="1" i="1" dirty="0">
                  <a:solidFill>
                    <a:schemeClr val="bg1"/>
                  </a:solidFill>
                  <a:latin typeface="Arial Narrow" panose="020B0606020202030204" pitchFamily="34" charset="0"/>
                  <a:cs typeface="Arial" panose="020B0604020202020204" pitchFamily="34" charset="0"/>
                </a:rPr>
                <a:t>5 - SUSTAIN</a:t>
              </a:r>
            </a:p>
          </p:txBody>
        </p:sp>
      </p:grpSp>
      <p:pic>
        <p:nvPicPr>
          <p:cNvPr id="33" name="Picture 32" descr="Value Stream Mapping.png"/>
          <p:cNvPicPr>
            <a:picLocks noChangeAspect="1"/>
          </p:cNvPicPr>
          <p:nvPr/>
        </p:nvPicPr>
        <p:blipFill>
          <a:blip r:embed="rId8" cstate="print"/>
          <a:stretch>
            <a:fillRect/>
          </a:stretch>
        </p:blipFill>
        <p:spPr>
          <a:xfrm>
            <a:off x="1881854" y="2228850"/>
            <a:ext cx="5383343" cy="2584450"/>
          </a:xfrm>
          <a:prstGeom prst="rect">
            <a:avLst/>
          </a:prstGeom>
        </p:spPr>
      </p:pic>
    </p:spTree>
    <p:extLst>
      <p:ext uri="{BB962C8B-B14F-4D97-AF65-F5344CB8AC3E}">
        <p14:creationId xmlns:p14="http://schemas.microsoft.com/office/powerpoint/2010/main" val="7197926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47379</TotalTime>
  <Words>1403</Words>
  <Application>Microsoft Office PowerPoint</Application>
  <PresentationFormat>On-screen Show (16:9)</PresentationFormat>
  <Paragraphs>130</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cswallow</dc:creator>
  <cp:lastModifiedBy>Carson Lushin</cp:lastModifiedBy>
  <cp:revision>1428</cp:revision>
  <cp:lastPrinted>2019-10-29T13:01:00Z</cp:lastPrinted>
  <dcterms:created xsi:type="dcterms:W3CDTF">2012-11-27T21:44:42Z</dcterms:created>
  <dcterms:modified xsi:type="dcterms:W3CDTF">2020-05-11T16:51:34Z</dcterms:modified>
</cp:coreProperties>
</file>