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84" r:id="rId2"/>
    <p:sldId id="385" r:id="rId3"/>
    <p:sldId id="343" r:id="rId4"/>
    <p:sldId id="344" r:id="rId5"/>
    <p:sldId id="345" r:id="rId6"/>
    <p:sldId id="387" r:id="rId7"/>
    <p:sldId id="347" r:id="rId8"/>
    <p:sldId id="348" r:id="rId9"/>
    <p:sldId id="349" r:id="rId10"/>
    <p:sldId id="390" r:id="rId11"/>
    <p:sldId id="351" r:id="rId12"/>
    <p:sldId id="353" r:id="rId13"/>
    <p:sldId id="354" r:id="rId14"/>
    <p:sldId id="355" r:id="rId15"/>
    <p:sldId id="386" r:id="rId16"/>
    <p:sldId id="357" r:id="rId17"/>
    <p:sldId id="358" r:id="rId18"/>
    <p:sldId id="360" r:id="rId19"/>
    <p:sldId id="361" r:id="rId20"/>
    <p:sldId id="362" r:id="rId21"/>
    <p:sldId id="389" r:id="rId22"/>
    <p:sldId id="364" r:id="rId23"/>
    <p:sldId id="365" r:id="rId24"/>
    <p:sldId id="366" r:id="rId25"/>
    <p:sldId id="367" r:id="rId26"/>
    <p:sldId id="356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82" r:id="rId42"/>
    <p:sldId id="383" r:id="rId43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4">
          <p15:clr>
            <a:srgbClr val="A4A3A4"/>
          </p15:clr>
        </p15:guide>
        <p15:guide id="2" orient="horz" pos="969">
          <p15:clr>
            <a:srgbClr val="A4A3A4"/>
          </p15:clr>
        </p15:guide>
        <p15:guide id="3" orient="horz" pos="823">
          <p15:clr>
            <a:srgbClr val="A4A3A4"/>
          </p15:clr>
        </p15:guide>
        <p15:guide id="4" orient="horz" pos="2935">
          <p15:clr>
            <a:srgbClr val="A4A3A4"/>
          </p15:clr>
        </p15:guide>
        <p15:guide id="5" orient="horz" pos="2697">
          <p15:clr>
            <a:srgbClr val="A4A3A4"/>
          </p15:clr>
        </p15:guide>
        <p15:guide id="6" orient="horz" pos="167">
          <p15:clr>
            <a:srgbClr val="A4A3A4"/>
          </p15:clr>
        </p15:guide>
        <p15:guide id="7" orient="horz" pos="298">
          <p15:clr>
            <a:srgbClr val="A4A3A4"/>
          </p15:clr>
        </p15:guide>
        <p15:guide id="8" orient="horz" pos="2459">
          <p15:clr>
            <a:srgbClr val="A4A3A4"/>
          </p15:clr>
        </p15:guide>
        <p15:guide id="9" orient="horz" pos="1705">
          <p15:clr>
            <a:srgbClr val="A4A3A4"/>
          </p15:clr>
        </p15:guide>
        <p15:guide id="10" orient="horz" pos="2224">
          <p15:clr>
            <a:srgbClr val="A4A3A4"/>
          </p15:clr>
        </p15:guide>
        <p15:guide id="11" orient="horz" pos="1979">
          <p15:clr>
            <a:srgbClr val="A4A3A4"/>
          </p15:clr>
        </p15:guide>
        <p15:guide id="12" orient="horz" pos="1631">
          <p15:clr>
            <a:srgbClr val="A4A3A4"/>
          </p15:clr>
        </p15:guide>
        <p15:guide id="13" pos="5196">
          <p15:clr>
            <a:srgbClr val="A4A3A4"/>
          </p15:clr>
        </p15:guide>
        <p15:guide id="14" pos="5473">
          <p15:clr>
            <a:srgbClr val="A4A3A4"/>
          </p15:clr>
        </p15:guide>
        <p15:guide id="15" pos="287">
          <p15:clr>
            <a:srgbClr val="A4A3A4"/>
          </p15:clr>
        </p15:guide>
        <p15:guide id="16" pos="387">
          <p15:clr>
            <a:srgbClr val="A4A3A4"/>
          </p15:clr>
        </p15:guide>
        <p15:guide id="17" pos="912">
          <p15:clr>
            <a:srgbClr val="A4A3A4"/>
          </p15:clr>
        </p15:guide>
        <p15:guide id="18" pos="2881">
          <p15:clr>
            <a:srgbClr val="A4A3A4"/>
          </p15:clr>
        </p15:guide>
        <p15:guide id="19" pos="569">
          <p15:clr>
            <a:srgbClr val="A4A3A4"/>
          </p15:clr>
        </p15:guide>
        <p15:guide id="20" pos="4174">
          <p15:clr>
            <a:srgbClr val="A4A3A4"/>
          </p15:clr>
        </p15:guide>
        <p15:guide id="21" pos="666">
          <p15:clr>
            <a:srgbClr val="A4A3A4"/>
          </p15:clr>
        </p15:guide>
        <p15:guide id="22" pos="5109">
          <p15:clr>
            <a:srgbClr val="A4A3A4"/>
          </p15:clr>
        </p15:guide>
        <p15:guide id="23" pos="4856">
          <p15:clr>
            <a:srgbClr val="A4A3A4"/>
          </p15:clr>
        </p15:guide>
        <p15:guide id="24" pos="1585">
          <p15:clr>
            <a:srgbClr val="A4A3A4"/>
          </p15:clr>
        </p15:guide>
        <p15:guide id="25" pos="1368">
          <p15:clr>
            <a:srgbClr val="A4A3A4"/>
          </p15:clr>
        </p15:guide>
        <p15:guide id="26" pos="4392">
          <p15:clr>
            <a:srgbClr val="A4A3A4"/>
          </p15:clr>
        </p15:guide>
        <p15:guide id="27" orient="horz" pos="3045">
          <p15:clr>
            <a:srgbClr val="A4A3A4"/>
          </p15:clr>
        </p15:guide>
        <p15:guide id="28" orient="horz" pos="2160">
          <p15:clr>
            <a:srgbClr val="A4A3A4"/>
          </p15:clr>
        </p15:guide>
        <p15:guide id="29" pos="2209">
          <p15:clr>
            <a:srgbClr val="A4A3A4"/>
          </p15:clr>
        </p15:guide>
        <p15:guide id="30" orient="horz" pos="1228">
          <p15:clr>
            <a:srgbClr val="A4A3A4"/>
          </p15:clr>
        </p15:guide>
        <p15:guide id="31" orient="horz" pos="1689">
          <p15:clr>
            <a:srgbClr val="A4A3A4"/>
          </p15:clr>
        </p15:guide>
        <p15:guide id="32" orient="horz" pos="2041">
          <p15:clr>
            <a:srgbClr val="A4A3A4"/>
          </p15:clr>
        </p15:guide>
        <p15:guide id="33" orient="horz" pos="1785">
          <p15:clr>
            <a:srgbClr val="A4A3A4"/>
          </p15:clr>
        </p15:guide>
        <p15:guide id="34" orient="horz" pos="2981">
          <p15:clr>
            <a:srgbClr val="A4A3A4"/>
          </p15:clr>
        </p15:guide>
        <p15:guide id="35" orient="horz" pos="27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00"/>
    <a:srgbClr val="FFFF99"/>
    <a:srgbClr val="D3D3D3"/>
    <a:srgbClr val="003399"/>
    <a:srgbClr val="000000"/>
    <a:srgbClr val="00355C"/>
    <a:srgbClr val="0056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08" autoAdjust="0"/>
    <p:restoredTop sz="96405" autoAdjust="0"/>
  </p:normalViewPr>
  <p:slideViewPr>
    <p:cSldViewPr snapToGrid="0" showGuides="1">
      <p:cViewPr varScale="1">
        <p:scale>
          <a:sx n="108" d="100"/>
          <a:sy n="108" d="100"/>
        </p:scale>
        <p:origin x="149" y="-106"/>
      </p:cViewPr>
      <p:guideLst>
        <p:guide orient="horz" pos="684"/>
        <p:guide orient="horz" pos="969"/>
        <p:guide orient="horz" pos="823"/>
        <p:guide orient="horz" pos="2935"/>
        <p:guide orient="horz" pos="2697"/>
        <p:guide orient="horz" pos="167"/>
        <p:guide orient="horz" pos="298"/>
        <p:guide orient="horz" pos="2459"/>
        <p:guide orient="horz" pos="1705"/>
        <p:guide orient="horz" pos="2224"/>
        <p:guide orient="horz" pos="1979"/>
        <p:guide orient="horz" pos="1631"/>
        <p:guide pos="5196"/>
        <p:guide pos="5473"/>
        <p:guide pos="287"/>
        <p:guide pos="387"/>
        <p:guide pos="912"/>
        <p:guide pos="2881"/>
        <p:guide pos="569"/>
        <p:guide pos="4174"/>
        <p:guide pos="666"/>
        <p:guide pos="5109"/>
        <p:guide pos="4856"/>
        <p:guide pos="1585"/>
        <p:guide pos="1368"/>
        <p:guide pos="4392"/>
        <p:guide orient="horz" pos="3045"/>
        <p:guide orient="horz" pos="2160"/>
        <p:guide pos="2209"/>
        <p:guide orient="horz" pos="1228"/>
        <p:guide orient="horz" pos="1689"/>
        <p:guide orient="horz" pos="2041"/>
        <p:guide orient="horz" pos="1785"/>
        <p:guide orient="horz" pos="2981"/>
        <p:guide orient="horz" pos="27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-3115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AD38-39B8-40F8-BA73-86A730EB5E7E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F887-B561-4D45-8C60-148A614C6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9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E7304-A786-4A62-8CF5-D128C4B4C82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8B625-72B4-4F1F-98FA-F8850AF4B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5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73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53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69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6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73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2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5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08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0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6DC4CD-6EC3-4AAD-8E67-B7FF99EAF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DA10A93-AD8A-4F44-856B-31D3D5D9CCF5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6DC4CD-6EC3-4AAD-8E67-B7FF99EAF0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488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307120"/>
            <a:ext cx="9144000" cy="3749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1" y="368776"/>
            <a:ext cx="8232776" cy="250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09" y="5001"/>
            <a:ext cx="1122976" cy="10058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microsoft.com/office/2007/relationships/hdphoto" Target="../media/hdphoto17.wdp"/><Relationship Id="rId4" Type="http://schemas.openxmlformats.org/officeDocument/2006/relationships/image" Target="../media/image138.jpe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g"/><Relationship Id="rId4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0.jpeg"/><Relationship Id="rId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2.wdp"/><Relationship Id="rId4" Type="http://schemas.openxmlformats.org/officeDocument/2006/relationships/image" Target="../media/image1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jpe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jpeg"/><Relationship Id="rId50" Type="http://schemas.openxmlformats.org/officeDocument/2006/relationships/image" Target="../media/image74.jpeg"/><Relationship Id="rId55" Type="http://schemas.openxmlformats.org/officeDocument/2006/relationships/image" Target="../media/image7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jpeg"/><Relationship Id="rId37" Type="http://schemas.openxmlformats.org/officeDocument/2006/relationships/image" Target="../media/image61.png"/><Relationship Id="rId40" Type="http://schemas.openxmlformats.org/officeDocument/2006/relationships/image" Target="../media/image64.jpeg"/><Relationship Id="rId45" Type="http://schemas.openxmlformats.org/officeDocument/2006/relationships/image" Target="../media/image69.png"/><Relationship Id="rId53" Type="http://schemas.openxmlformats.org/officeDocument/2006/relationships/image" Target="../media/image77.jpeg"/><Relationship Id="rId58" Type="http://schemas.openxmlformats.org/officeDocument/2006/relationships/image" Target="../media/image82.png"/><Relationship Id="rId5" Type="http://schemas.openxmlformats.org/officeDocument/2006/relationships/image" Target="../media/image29.png"/><Relationship Id="rId61" Type="http://schemas.openxmlformats.org/officeDocument/2006/relationships/image" Target="../media/image85.jpeg"/><Relationship Id="rId19" Type="http://schemas.openxmlformats.org/officeDocument/2006/relationships/image" Target="../media/image4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jpeg"/><Relationship Id="rId48" Type="http://schemas.openxmlformats.org/officeDocument/2006/relationships/image" Target="../media/image72.jpeg"/><Relationship Id="rId56" Type="http://schemas.openxmlformats.org/officeDocument/2006/relationships/image" Target="../media/image80.jpeg"/><Relationship Id="rId8" Type="http://schemas.openxmlformats.org/officeDocument/2006/relationships/image" Target="../media/image32.png"/><Relationship Id="rId51" Type="http://schemas.openxmlformats.org/officeDocument/2006/relationships/image" Target="../media/image75.jpeg"/><Relationship Id="rId3" Type="http://schemas.openxmlformats.org/officeDocument/2006/relationships/image" Target="../media/image27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59" Type="http://schemas.openxmlformats.org/officeDocument/2006/relationships/image" Target="../media/image83.jpg"/><Relationship Id="rId20" Type="http://schemas.openxmlformats.org/officeDocument/2006/relationships/image" Target="../media/image44.png"/><Relationship Id="rId41" Type="http://schemas.openxmlformats.org/officeDocument/2006/relationships/image" Target="../media/image65.jpeg"/><Relationship Id="rId54" Type="http://schemas.openxmlformats.org/officeDocument/2006/relationships/image" Target="../media/image78.jpeg"/><Relationship Id="rId6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jpg"/><Relationship Id="rId57" Type="http://schemas.openxmlformats.org/officeDocument/2006/relationships/image" Target="../media/image81.jpeg"/><Relationship Id="rId10" Type="http://schemas.openxmlformats.org/officeDocument/2006/relationships/image" Target="../media/image34.png"/><Relationship Id="rId31" Type="http://schemas.openxmlformats.org/officeDocument/2006/relationships/image" Target="../media/image55.png"/><Relationship Id="rId44" Type="http://schemas.openxmlformats.org/officeDocument/2006/relationships/image" Target="../media/image68.jpeg"/><Relationship Id="rId52" Type="http://schemas.openxmlformats.org/officeDocument/2006/relationships/image" Target="../media/image76.jpeg"/><Relationship Id="rId60" Type="http://schemas.openxmlformats.org/officeDocument/2006/relationships/image" Target="../media/image8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2.jpeg"/><Relationship Id="rId18" Type="http://schemas.microsoft.com/office/2007/relationships/hdphoto" Target="../media/hdphoto8.wdp"/><Relationship Id="rId3" Type="http://schemas.openxmlformats.org/officeDocument/2006/relationships/image" Target="../media/image87.png"/><Relationship Id="rId21" Type="http://schemas.microsoft.com/office/2007/relationships/hdphoto" Target="../media/hdphoto9.wdp"/><Relationship Id="rId7" Type="http://schemas.openxmlformats.org/officeDocument/2006/relationships/image" Target="../media/image89.png"/><Relationship Id="rId12" Type="http://schemas.microsoft.com/office/2007/relationships/hdphoto" Target="../media/hdphoto5.wdp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24" Type="http://schemas.openxmlformats.org/officeDocument/2006/relationships/image" Target="../media/image98.jpe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openxmlformats.org/officeDocument/2006/relationships/image" Target="../media/image95.jpeg"/><Relationship Id="rId4" Type="http://schemas.microsoft.com/office/2007/relationships/hdphoto" Target="../media/hdphoto1.wdp"/><Relationship Id="rId9" Type="http://schemas.openxmlformats.org/officeDocument/2006/relationships/image" Target="../media/image90.png"/><Relationship Id="rId14" Type="http://schemas.microsoft.com/office/2007/relationships/hdphoto" Target="../media/hdphoto6.wdp"/><Relationship Id="rId22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99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00.jpe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jpeg"/><Relationship Id="rId7" Type="http://schemas.microsoft.com/office/2007/relationships/hdphoto" Target="../media/hdphoto1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microsoft.com/office/2007/relationships/hdphoto" Target="../media/hdphoto14.wdp"/><Relationship Id="rId4" Type="http://schemas.openxmlformats.org/officeDocument/2006/relationships/image" Target="../media/image103.png"/><Relationship Id="rId9" Type="http://schemas.openxmlformats.org/officeDocument/2006/relationships/image" Target="../media/image10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5151057"/>
          </a:xfrm>
          <a:prstGeom prst="rect">
            <a:avLst/>
          </a:prstGeom>
          <a:gradFill flip="none" rotWithShape="1">
            <a:gsLst>
              <a:gs pos="61000">
                <a:srgbClr val="000000"/>
              </a:gs>
              <a:gs pos="2000">
                <a:srgbClr val="003399">
                  <a:shade val="67500"/>
                  <a:satMod val="115000"/>
                </a:srgbClr>
              </a:gs>
              <a:gs pos="33000">
                <a:srgbClr val="00339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6" y="-308713"/>
            <a:ext cx="6895919" cy="57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3"/>
            <a:ext cx="8225848" cy="5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Steam Test Facility -  Able to Test Up to 2,500 HP / 86,250 lbs./hr.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6838" r="9504" b="203"/>
          <a:stretch/>
        </p:blipFill>
        <p:spPr>
          <a:xfrm>
            <a:off x="6690078" y="1543121"/>
            <a:ext cx="1998310" cy="15661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563" y="1456963"/>
            <a:ext cx="21289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6,500 Square Feet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Water Purification System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Control Room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Emissions and Performance Testing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Boil-Out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78" y="3175988"/>
            <a:ext cx="1998310" cy="155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4034" r="3294" b="7067"/>
          <a:stretch/>
        </p:blipFill>
        <p:spPr>
          <a:xfrm>
            <a:off x="2514599" y="1536650"/>
            <a:ext cx="4109051" cy="31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r="2074"/>
          <a:stretch/>
        </p:blipFill>
        <p:spPr>
          <a:xfrm>
            <a:off x="6676708" y="1537463"/>
            <a:ext cx="2002536" cy="1563624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4371" r="18489" b="2861"/>
          <a:stretch/>
        </p:blipFill>
        <p:spPr>
          <a:xfrm>
            <a:off x="464346" y="1537463"/>
            <a:ext cx="2002536" cy="1563624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4638" r="5690"/>
          <a:stretch/>
        </p:blipFill>
        <p:spPr>
          <a:xfrm>
            <a:off x="2535133" y="1537463"/>
            <a:ext cx="2002536" cy="1563624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r="-1"/>
          <a:stretch/>
        </p:blipFill>
        <p:spPr>
          <a:xfrm>
            <a:off x="4605920" y="1537463"/>
            <a:ext cx="2002536" cy="1563624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7571"/>
          <a:stretch/>
        </p:blipFill>
        <p:spPr>
          <a:xfrm>
            <a:off x="6676267" y="3162048"/>
            <a:ext cx="2002536" cy="1563624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8"/>
          <a:srcRect l="14704" t="10323" r="5432" b="1472"/>
          <a:stretch/>
        </p:blipFill>
        <p:spPr>
          <a:xfrm>
            <a:off x="4606670" y="3162048"/>
            <a:ext cx="2002536" cy="1563624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3"/>
            <a:ext cx="8232775" cy="5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 Full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>
                <a:solidFill>
                  <a:srgbClr val="0070C0"/>
                </a:solidFill>
                <a:latin typeface="Arial Narrow" pitchFamily="34" charset="0"/>
              </a:rPr>
              <a:t> Line - 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Fired and Heat Recovery boilers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73" y="3162048"/>
            <a:ext cx="2002536" cy="1563624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1012" r="7483" b="3865"/>
          <a:stretch/>
        </p:blipFill>
        <p:spPr>
          <a:xfrm>
            <a:off x="464346" y="3162049"/>
            <a:ext cx="2003724" cy="15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563" y="959209"/>
            <a:ext cx="843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VEO Pulse Line Extends Lean Manufacturing to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Production.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562" y="1433799"/>
            <a:ext cx="405393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Waste is minimized.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Emphasis on consistency and repeatability in the manufacturing processes and quality in </a:t>
            </a:r>
            <a:r>
              <a:rPr lang="en-US" sz="16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every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boiler produced.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A logical progression from order entry and engineering to final assembly where trim, burner, fuel train(s), and controls are installed and wired.</a:t>
            </a:r>
          </a:p>
          <a:p>
            <a:pPr marL="177800" indent="-177800" defTabSz="731520">
              <a:spcAft>
                <a:spcPts val="18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Production bottlenecks are avoided.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63" y="3966152"/>
            <a:ext cx="406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	The result?  </a:t>
            </a:r>
          </a:p>
          <a:p>
            <a:pPr marL="177800" indent="-177800">
              <a:spcAft>
                <a:spcPts val="1800"/>
              </a:spcAft>
            </a:pPr>
            <a:r>
              <a:rPr lang="en-US" sz="2000" b="1" i="1" dirty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INDUSTRY BEST quality and lead time!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2479" r="4195" b="8910"/>
          <a:stretch/>
        </p:blipFill>
        <p:spPr>
          <a:xfrm>
            <a:off x="4582514" y="1539195"/>
            <a:ext cx="4105873" cy="31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</a:t>
            </a:r>
            <a:r>
              <a:rPr lang="mr-IN" sz="2400" b="1" i="1" dirty="0">
                <a:solidFill>
                  <a:srgbClr val="0070C0"/>
                </a:solidFill>
                <a:latin typeface="Arial Narrow" pitchFamily="34" charset="0"/>
              </a:rPr>
              <a:t>–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Pre Assembly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1064" y="4455324"/>
            <a:ext cx="211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Plasma Cutting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0203" y="4452206"/>
            <a:ext cx="15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Plate Roll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7809" y="4451766"/>
            <a:ext cx="15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Welding</a:t>
            </a:r>
          </a:p>
        </p:txBody>
      </p:sp>
      <p:pic>
        <p:nvPicPr>
          <p:cNvPr id="21" name="Picture 2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0"/>
          <a:stretch/>
        </p:blipFill>
        <p:spPr>
          <a:xfrm>
            <a:off x="3228397" y="1532214"/>
            <a:ext cx="2688336" cy="29195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2706" r="14041" b="5336"/>
          <a:stretch/>
        </p:blipFill>
        <p:spPr>
          <a:xfrm>
            <a:off x="5981496" y="1532214"/>
            <a:ext cx="2706892" cy="291955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7612" r="27192" b="1666"/>
          <a:stretch/>
        </p:blipFill>
        <p:spPr>
          <a:xfrm>
            <a:off x="455612" y="1532214"/>
            <a:ext cx="2706117" cy="29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064" y="4453811"/>
            <a:ext cx="211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Furnace corrugation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6882" y="4452871"/>
            <a:ext cx="299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Drilling tube sheet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r="48158" b="3600"/>
          <a:stretch/>
        </p:blipFill>
        <p:spPr>
          <a:xfrm>
            <a:off x="454976" y="1535389"/>
            <a:ext cx="2011680" cy="2918074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1764" r="24093" b="29573"/>
          <a:stretch/>
        </p:blipFill>
        <p:spPr>
          <a:xfrm>
            <a:off x="2533650" y="1535389"/>
            <a:ext cx="2011680" cy="2916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3931" r="44008" b="3931"/>
          <a:stretch/>
        </p:blipFill>
        <p:spPr>
          <a:xfrm>
            <a:off x="4611117" y="1535389"/>
            <a:ext cx="4076001" cy="2916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</a:t>
            </a:r>
            <a:r>
              <a:rPr lang="mr-IN" sz="2400" b="1" i="1" dirty="0">
                <a:solidFill>
                  <a:srgbClr val="0070C0"/>
                </a:solidFill>
                <a:latin typeface="Arial Narrow" pitchFamily="34" charset="0"/>
              </a:rPr>
              <a:t>–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Pre Assembly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48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064" y="1438551"/>
            <a:ext cx="3899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Furnace corrugation</a:t>
            </a:r>
          </a:p>
          <a:p>
            <a:pPr marL="177800" indent="-177800" algn="ctr"/>
            <a:endParaRPr lang="en-US" sz="8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The VE corrugator, which was custom-designed in-house, is capable of corrugating 1” and greater thickness furnaces.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Corrugated furnace is standard on wetback units 1600 HP and larger and for design pressures exceeding 250 psi.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Corrugated furnace is standard on </a:t>
            </a:r>
            <a:r>
              <a:rPr lang="en-US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dryback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units 300 HP and larger regardless of design pressure.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Corrugated furnace can also be supplied upon customer request.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612" y="96296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</a:t>
            </a:r>
            <a:r>
              <a:rPr lang="mr-IN" sz="2400" b="1" i="1" dirty="0">
                <a:solidFill>
                  <a:srgbClr val="0070C0"/>
                </a:solidFill>
                <a:latin typeface="Arial Narrow" pitchFamily="34" charset="0"/>
              </a:rPr>
              <a:t>–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Pre Assembly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84B5A-744D-4D3C-AA34-E482F4B9F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6906" r="5695" b="5062"/>
          <a:stretch/>
        </p:blipFill>
        <p:spPr>
          <a:xfrm>
            <a:off x="4399609" y="1543630"/>
            <a:ext cx="4288779" cy="319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83" y="1029435"/>
            <a:ext cx="1488933" cy="1687940"/>
          </a:xfrm>
          <a:prstGeom prst="rect">
            <a:avLst/>
          </a:prstGeom>
          <a:ln w="57150" cmpd="sng">
            <a:solidFill>
              <a:schemeClr val="bg1">
                <a:lumMod val="85000"/>
              </a:schemeClr>
            </a:solidFill>
            <a:miter lim="800000"/>
          </a:ln>
        </p:spPr>
      </p:pic>
      <p:sp>
        <p:nvSpPr>
          <p:cNvPr id="8" name="Right Arrow 7"/>
          <p:cNvSpPr/>
          <p:nvPr/>
        </p:nvSpPr>
        <p:spPr>
          <a:xfrm>
            <a:off x="6246427" y="2094475"/>
            <a:ext cx="779238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612" y="96296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66717" y="1425898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Install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, furnace, coupling, manway, steam nozzle and lifting lugs.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" b="3466"/>
          <a:stretch/>
        </p:blipFill>
        <p:spPr>
          <a:xfrm>
            <a:off x="4605346" y="1934809"/>
            <a:ext cx="4076793" cy="2779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8176B-B0F7-4A4B-8986-143FBCBBB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" b="6444"/>
          <a:stretch/>
        </p:blipFill>
        <p:spPr>
          <a:xfrm>
            <a:off x="457695" y="1934809"/>
            <a:ext cx="4084019" cy="27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18" y="969943"/>
            <a:ext cx="82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2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9984" y="1432787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 install, expand, roll and bead tubes, hydro test.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t="3429" r="556" b="28320"/>
          <a:stretch/>
        </p:blipFill>
        <p:spPr>
          <a:xfrm>
            <a:off x="453234" y="1941790"/>
            <a:ext cx="4087368" cy="2779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45" y="1941790"/>
            <a:ext cx="4076700" cy="27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612" y="97566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3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9984" y="1430894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Install front and rear door, stack and insulate.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8026"/>
                    </a14:imgEffect>
                    <a14:imgEffect>
                      <a14:saturation sat="109000"/>
                    </a14:imgEffect>
                    <a14:imgEffect>
                      <a14:brightnessContrast bright="28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09" r="21599" b="5564"/>
          <a:stretch/>
        </p:blipFill>
        <p:spPr>
          <a:xfrm>
            <a:off x="4611596" y="1948770"/>
            <a:ext cx="4076792" cy="2779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  <a14:imgEffect>
                      <a14:colorTemperature colorTemp="7084"/>
                    </a14:imgEffect>
                    <a14:imgEffect>
                      <a14:saturation sat="148000"/>
                    </a14:imgEffect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2" t="7335" r="9295" b="7335"/>
          <a:stretch/>
        </p:blipFill>
        <p:spPr>
          <a:xfrm>
            <a:off x="461963" y="1948770"/>
            <a:ext cx="4078287" cy="2779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" y="1940027"/>
            <a:ext cx="4068573" cy="2775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26" y="1948771"/>
            <a:ext cx="4068563" cy="27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0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612" y="96296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4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2913" r="8476" b="3024"/>
          <a:stretch/>
        </p:blipFill>
        <p:spPr>
          <a:xfrm>
            <a:off x="457518" y="1948770"/>
            <a:ext cx="4083142" cy="2779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84" y="1430894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Install trim piping, mount burner / fuel train, paint and shrink wrap.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3857D-ECD7-4D83-8E4C-D7339AC9E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4970" r="2850" b="1978"/>
          <a:stretch/>
        </p:blipFill>
        <p:spPr>
          <a:xfrm>
            <a:off x="4606745" y="1948770"/>
            <a:ext cx="4075927" cy="27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4" y="1545162"/>
            <a:ext cx="7483846" cy="221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In-House Logistics – A Game Changer!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1064" y="4469284"/>
            <a:ext cx="41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Boiler loadout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9560" y="4466166"/>
            <a:ext cx="417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Shrink wrapped and ready for delivery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79" y="1536651"/>
            <a:ext cx="4078804" cy="292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10639" r="1979" b="7625"/>
          <a:stretch/>
        </p:blipFill>
        <p:spPr>
          <a:xfrm>
            <a:off x="455612" y="1536650"/>
            <a:ext cx="4085153" cy="29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591" y="1319220"/>
            <a:ext cx="88817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2-Pass Wetback with Integral Economizer, 100-2500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2-Pass Dryback (Integral Economizer option available), 200-2500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3-Pass Wetback (Integral Economizer option available), 200-2500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3-Pass Dryback With Center Furnace (Integral Economizer option available), 50-1500 HP*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4-Pass Wetback 200-1500 HP* 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4-Pass Dryback With Center Furnace, 200-1500 HP</a:t>
            </a:r>
          </a:p>
          <a:p>
            <a:pPr defTabSz="731520"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*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Two pass and 3 pass designs utilize Extended Surface “Rifled” Tubes in the 2</a:t>
            </a:r>
            <a:r>
              <a:rPr lang="en-US" sz="1600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nd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pass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Standard Frontier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Product Offerings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51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892664"/>
            <a:ext cx="8232775" cy="542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  <a:p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Arial Narrow" pitchFamily="34" charset="0"/>
              </a:rPr>
              <a:t>STANDARD </a:t>
            </a: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Arial Narrow" pitchFamily="34" charset="0"/>
              </a:rPr>
              <a:t>QUALITY FEATURES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94" y="3530600"/>
            <a:ext cx="3107036" cy="9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3237" y="1408225"/>
            <a:ext cx="4018731" cy="299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28600">
              <a:spcBef>
                <a:spcPct val="40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Optional painted jacket available upon request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8404" y="89434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5432" r="1714"/>
          <a:stretch/>
        </p:blipFill>
        <p:spPr>
          <a:xfrm>
            <a:off x="3996001" y="1534970"/>
            <a:ext cx="4692388" cy="3207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5612" y="96994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Stainless Steel Jacket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8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11612" y="1420762"/>
            <a:ext cx="5577988" cy="321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Extended Surface Rifled tubes used in 2</a:t>
            </a:r>
            <a:r>
              <a:rPr lang="en-US" sz="20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pass only.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Increase heating surface 23% over standard tubes.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Increase efficiency 1 - 2% over standard tubes.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Heavy wall 12 gauge tubes </a:t>
            </a:r>
            <a:b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(.105" wall thickness + rib height = .150")</a:t>
            </a:r>
          </a:p>
        </p:txBody>
      </p:sp>
      <p:pic>
        <p:nvPicPr>
          <p:cNvPr id="13" name="Picture 15" descr="Firetube_XID-tubes"/>
          <p:cNvPicPr>
            <a:picLocks noChangeAspect="1" noChangeArrowheads="1"/>
          </p:cNvPicPr>
          <p:nvPr/>
        </p:nvPicPr>
        <p:blipFill>
          <a:blip r:embed="rId2"/>
          <a:srcRect l="15175" r="11858"/>
          <a:stretch>
            <a:fillRect/>
          </a:stretch>
        </p:blipFill>
        <p:spPr bwMode="auto">
          <a:xfrm>
            <a:off x="5889600" y="1545652"/>
            <a:ext cx="2798788" cy="243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913941" y="3991460"/>
            <a:ext cx="273398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algn="ctr" defTabSz="1866900">
              <a:lnSpc>
                <a:spcPct val="85000"/>
              </a:lnSpc>
              <a:defRPr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12 gauge tubes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2" y="95716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Extended Surface Rifled Tubes</a:t>
            </a:r>
          </a:p>
        </p:txBody>
      </p:sp>
      <p:pic>
        <p:nvPicPr>
          <p:cNvPr id="9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1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2404" y="1422967"/>
            <a:ext cx="5574461" cy="283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NEVER built to ASME minimum standards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3/4" to 1.0" minimum thickness on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Thicker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promote more contact  area between the tubes and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  This significantly reduces tube leaks, upon start up and over the service life of the boiler.</a:t>
            </a:r>
            <a:br>
              <a:rPr lang="en-US" sz="16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br>
              <a:rPr lang="en-US" sz="1900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876865" y="4332435"/>
            <a:ext cx="2885649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algn="ctr" defTabSz="1866900">
              <a:defRPr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3/4" to 1.0" thickness</a:t>
            </a:r>
          </a:p>
        </p:txBody>
      </p:sp>
      <p:pic>
        <p:nvPicPr>
          <p:cNvPr id="18" name="Picture 14" descr="Firetube_cutaway_deep turn around"/>
          <p:cNvPicPr>
            <a:picLocks noChangeAspect="1" noChangeArrowheads="1"/>
          </p:cNvPicPr>
          <p:nvPr/>
        </p:nvPicPr>
        <p:blipFill>
          <a:blip r:embed="rId2"/>
          <a:srcRect l="12210" t="8986" r="10308" b="24127"/>
          <a:stretch>
            <a:fillRect/>
          </a:stretch>
        </p:blipFill>
        <p:spPr bwMode="auto">
          <a:xfrm>
            <a:off x="5947200" y="1536651"/>
            <a:ext cx="2739599" cy="27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5612" y="95716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Thicker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Tubesheets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642095" y="2041999"/>
            <a:ext cx="639271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064" y="1438552"/>
            <a:ext cx="60209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Victory Energy incorporates a practice more commonly utilized in the industrial watertube manufacturing process.  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During pre-assembly and after the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is drilled on our CNC 5-axis mill (shown during finishing of a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watertube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boiler drum), we add a 1/16” serration or “ring groove” on the inside of the tube hole as a final step.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When the tubes are installed, the tube ends expand into the ring groove.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RESULT is a better seated tube end and a stronger joint at the tube connection to the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with a reduced likelihood that the tubes can be loosened at this vital connection due to thermal stress or other factors.</a:t>
            </a:r>
          </a:p>
          <a:p>
            <a:pPr marL="237061" indent="-237061">
              <a:spcAft>
                <a:spcPts val="8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GOAL is to eliminate the need for re-rolling, re-beading, or re-flaring of tube ends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064" y="944883"/>
            <a:ext cx="823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“Ring Groove” in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Tubesheets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- robust tube-to-</a:t>
            </a:r>
            <a:r>
              <a:rPr lang="en-US" sz="24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tubesheet</a:t>
            </a:r>
            <a:r>
              <a:rPr lang="en-US" sz="2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connection</a:t>
            </a:r>
            <a:endParaRPr lang="en-US" sz="2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08BC-57CC-4E65-8834-F5500FBA453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t="18588" r="9368" b="13532"/>
          <a:stretch/>
        </p:blipFill>
        <p:spPr>
          <a:xfrm>
            <a:off x="6470872" y="1538288"/>
            <a:ext cx="2217516" cy="110439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4840E5-649D-447F-A7F6-B90E7B2654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r="13230"/>
          <a:stretch/>
        </p:blipFill>
        <p:spPr>
          <a:xfrm>
            <a:off x="6470872" y="2706688"/>
            <a:ext cx="2217516" cy="20256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6261316" y="3657521"/>
            <a:ext cx="1131376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4413" y="1423334"/>
            <a:ext cx="5689987" cy="294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VE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design utilizes a tube ligament design (shortest distance between tube hold edges) which is often greater than the competition - never less than ¾”.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Thicker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and ligaments eliminate costly repairs - re-rolling, re-beading or re-flaring tube ends.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benefit is better tube sealing and longer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life.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More space between tubes reduces temperature stratification in the boiler and promotes better internal circulation reducing the possibility of “hot spots”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12" name="Picture 12" descr="tubes_beaded"/>
          <p:cNvPicPr>
            <a:picLocks noChangeAspect="1" noChangeArrowheads="1"/>
          </p:cNvPicPr>
          <p:nvPr/>
        </p:nvPicPr>
        <p:blipFill rotWithShape="1">
          <a:blip r:embed="rId2"/>
          <a:srcRect l="1" t="-186" r="33227" b="1"/>
          <a:stretch/>
        </p:blipFill>
        <p:spPr bwMode="auto">
          <a:xfrm>
            <a:off x="6144270" y="1537615"/>
            <a:ext cx="2529718" cy="27552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960016"/>
            <a:ext cx="8304775" cy="64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Wall-to-Wall Super Structure</a:t>
            </a:r>
          </a:p>
        </p:txBody>
      </p:sp>
      <p:pic>
        <p:nvPicPr>
          <p:cNvPr id="10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9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7" descr="Frontier Piping"/>
          <p:cNvPicPr>
            <a:picLocks noChangeAspect="1" noChangeArrowheads="1"/>
          </p:cNvPicPr>
          <p:nvPr/>
        </p:nvPicPr>
        <p:blipFill rotWithShape="1">
          <a:blip r:embed="rId2"/>
          <a:srcRect t="1374" b="1444"/>
          <a:stretch/>
        </p:blipFill>
        <p:spPr bwMode="auto">
          <a:xfrm>
            <a:off x="5515200" y="1533422"/>
            <a:ext cx="3171600" cy="31873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95427" y="1397461"/>
            <a:ext cx="5352814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Aft>
                <a:spcPts val="1200"/>
              </a:spcAft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Frontier Wetback Series does not use couplings </a:t>
            </a:r>
            <a:b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water or blowdown piping.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All joints are slip-on flanges.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Elbows and T's are socket -welded for the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Wetback series.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Crosses have nipples and caps for cleaning access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5612" y="957163"/>
            <a:ext cx="827323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Socket Welded Fittings</a:t>
            </a:r>
          </a:p>
        </p:txBody>
      </p:sp>
      <p:pic>
        <p:nvPicPr>
          <p:cNvPr id="8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063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4700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10449" y="1414695"/>
            <a:ext cx="3155064" cy="285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Excess Air to Maximize Combustion Efficiency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NOx, Ultra Low NOx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Linkage-less Control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”set it and forget it”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Maximum Efficiency and Minimum Maintenance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668453" y="4157930"/>
            <a:ext cx="1745615" cy="57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  <a:t>Heavy-duty </a:t>
            </a:r>
            <a:b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  <a:t>boxed tube skid</a:t>
            </a: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5768340" y="4451299"/>
            <a:ext cx="95504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3305"/>
          <a:stretch/>
        </p:blipFill>
        <p:spPr>
          <a:xfrm>
            <a:off x="3432909" y="1536649"/>
            <a:ext cx="5255479" cy="3198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612" y="955731"/>
            <a:ext cx="8271685" cy="68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Advanced Combustion Technology – All Burner Manufacturers</a:t>
            </a:r>
          </a:p>
        </p:txBody>
      </p:sp>
      <p:pic>
        <p:nvPicPr>
          <p:cNvPr id="8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2941" r="17" b="8168"/>
          <a:stretch/>
        </p:blipFill>
        <p:spPr>
          <a:xfrm>
            <a:off x="0" y="1085851"/>
            <a:ext cx="9144000" cy="405764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118052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chemeClr val="bg1"/>
                </a:solidFill>
                <a:latin typeface="Arial Narrow" pitchFamily="34" charset="0"/>
              </a:rPr>
              <a:t>What Drives Us!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529" y="1666733"/>
            <a:ext cx="4838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Our mission: </a:t>
            </a:r>
            <a:b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… to provide our customers </a:t>
            </a:r>
            <a:b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best Boilers, Burners, HRSG’s, </a:t>
            </a:r>
            <a:b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Heat Transfer Solutions and Services.</a:t>
            </a:r>
          </a:p>
        </p:txBody>
      </p:sp>
    </p:spTree>
    <p:extLst>
      <p:ext uri="{BB962C8B-B14F-4D97-AF65-F5344CB8AC3E}">
        <p14:creationId xmlns:p14="http://schemas.microsoft.com/office/powerpoint/2010/main" val="14397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334495"/>
            <a:ext cx="2881947" cy="21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 descr="3-passFiretube-cutaway_h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20" y="1312417"/>
            <a:ext cx="2997695" cy="234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4-passFiretube-cutaway_h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18" y="1313002"/>
            <a:ext cx="2918232" cy="22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455613" y="1434427"/>
            <a:ext cx="2295207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2-Pass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314700" y="1434428"/>
            <a:ext cx="2461259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3-Pass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126480" y="1432169"/>
            <a:ext cx="2560319" cy="189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4-Pass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5612" y="957998"/>
            <a:ext cx="82796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Multiple Pass Designs</a:t>
            </a:r>
          </a:p>
        </p:txBody>
      </p:sp>
      <p:pic>
        <p:nvPicPr>
          <p:cNvPr id="11" name="Picture 9" descr="extreme-dut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RONTIER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9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98254" y="4127449"/>
            <a:ext cx="4196223" cy="15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Bef>
                <a:spcPct val="40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11267" y="1400707"/>
            <a:ext cx="4351866" cy="293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wetback design is the original VEO firetube product offering.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First 3 pass unit manufactured in 2009-  focus on demanding industrial users.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2 pass with integral economizer (shown here) introduced in 2012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Stainless steel jacket is standard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5612" y="960728"/>
            <a:ext cx="8261575" cy="64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Wetback Design - Highlights</a:t>
            </a:r>
          </a:p>
        </p:txBody>
      </p:sp>
      <p:pic>
        <p:nvPicPr>
          <p:cNvPr id="3" name="Picture 2" descr="A picture containing plane, indoor, building&#10;&#10;Description generated with very high confidence">
            <a:extLst>
              <a:ext uri="{FF2B5EF4-FFF2-40B4-BE49-F238E27FC236}">
                <a16:creationId xmlns:a16="http://schemas.microsoft.com/office/drawing/2014/main" id="{803C8B0B-A715-45A7-B67D-35AED8AB2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28" y="1536650"/>
            <a:ext cx="3908459" cy="2931088"/>
          </a:xfrm>
          <a:prstGeom prst="rect">
            <a:avLst/>
          </a:prstGeom>
        </p:spPr>
      </p:pic>
      <p:pic>
        <p:nvPicPr>
          <p:cNvPr id="9" name="Picture 9" descr="extreme-dut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FRONTIER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8054"/>
          <a:stretch/>
        </p:blipFill>
        <p:spPr>
          <a:xfrm>
            <a:off x="4373543" y="2247750"/>
            <a:ext cx="3875107" cy="2579839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0881" y="1407538"/>
            <a:ext cx="4274859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fire side pressure drop for better performance and minimal blower HP requirement.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Retains boiler footprint with minimal increase to height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Efficiency comparable or superior to 4-pass boilers </a:t>
            </a:r>
            <a:b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without high back pressure and minimal difference </a:t>
            </a:r>
            <a:b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</a:t>
            </a:r>
            <a:r>
              <a:rPr lang="en-US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temperatures.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Feedwater is preheated 50-70° above deaerator temperature, accelerating steam production </a:t>
            </a:r>
            <a:b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and minimizing stress on components</a:t>
            </a:r>
          </a:p>
          <a:p>
            <a:pPr marL="194310" indent="-194310" defTabSz="285750">
              <a:spcBef>
                <a:spcPts val="14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defTabSz="285750">
              <a:spcBef>
                <a:spcPts val="14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55612" y="956181"/>
            <a:ext cx="8240257" cy="52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2 Pass Wetback Design With Enhanced Heat Recovery System</a:t>
            </a:r>
          </a:p>
        </p:txBody>
      </p:sp>
      <p:pic>
        <p:nvPicPr>
          <p:cNvPr id="8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8"/>
          <a:stretch/>
        </p:blipFill>
        <p:spPr>
          <a:xfrm>
            <a:off x="6627706" y="1543298"/>
            <a:ext cx="2055840" cy="1549029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2" name="Right Arrow 1"/>
          <p:cNvSpPr/>
          <p:nvPr/>
        </p:nvSpPr>
        <p:spPr>
          <a:xfrm flipH="1">
            <a:off x="6064250" y="2621964"/>
            <a:ext cx="869950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3-passFiretube-rear tube shee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2"/>
          <a:stretch>
            <a:fillRect/>
          </a:stretch>
        </p:blipFill>
        <p:spPr bwMode="auto">
          <a:xfrm>
            <a:off x="5357813" y="-87572"/>
            <a:ext cx="3538537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8112125" y="2209253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129588" y="2220365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7374256" y="2139720"/>
            <a:ext cx="747712" cy="2587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6197600" y="2133053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612890" y="2500083"/>
            <a:ext cx="609600" cy="2238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227763" y="2134640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>
            <a:off x="5681663" y="2943948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6151879" y="3228110"/>
            <a:ext cx="417513" cy="16859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708650" y="2940773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02404" y="1412656"/>
            <a:ext cx="4715996" cy="421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3038" indent="-173038" defTabSz="228600">
              <a:spcBef>
                <a:spcPct val="40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Three different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at the rear of the boiler for furnace and tubes attachment.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Reversal chamber from furnace to tubes is water backed eliminates expensive maintenance and repair.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 refractory issues.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455613" y="950269"/>
            <a:ext cx="8391174" cy="52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 Pass Wetback Design</a:t>
            </a:r>
          </a:p>
        </p:txBody>
      </p:sp>
      <p:pic>
        <p:nvPicPr>
          <p:cNvPr id="23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8761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539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2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Firetube_cutaway_cws-hr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2872" r="25891" b="14911"/>
          <a:stretch/>
        </p:blipFill>
        <p:spPr bwMode="auto">
          <a:xfrm>
            <a:off x="4246633" y="1353461"/>
            <a:ext cx="4441755" cy="3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5203" y="1410048"/>
            <a:ext cx="4147323" cy="235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Furnace and 2</a:t>
            </a:r>
            <a:r>
              <a:rPr lang="en-US" sz="20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pass tubes share </a:t>
            </a:r>
            <a:b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same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at the back.</a:t>
            </a:r>
          </a:p>
          <a:p>
            <a:pPr marL="177800" indent="-17780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Exposed to the same temperature zone- less thermal stress.</a:t>
            </a:r>
          </a:p>
          <a:p>
            <a:pPr marL="177800" indent="-17780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Reduces risk of leaking tubes or ligament cracks.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2" y="95716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 Pass Wetback- Shared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Tubesheet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240226" y="3365213"/>
            <a:ext cx="1187977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8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 b="3098"/>
          <a:stretch/>
        </p:blipFill>
        <p:spPr>
          <a:xfrm flipH="1">
            <a:off x="5409564" y="1543630"/>
            <a:ext cx="3291842" cy="3206905"/>
          </a:xfrm>
          <a:prstGeom prst="rect">
            <a:avLst/>
          </a:prstGeom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487295" y="2934281"/>
            <a:ext cx="2949100" cy="51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Front and rear davit type doors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09934" y="1399553"/>
            <a:ext cx="4307442" cy="173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Less prone to thermal shock.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Less standby losses from rear door.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Less rear door swing requirements.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Refractory is eliminated in doors and smoke box areas.</a:t>
            </a:r>
            <a:br>
              <a:rPr lang="en-US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612" y="957163"/>
            <a:ext cx="82570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Standard Wetback Features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5253E6-52A9-4704-8D46-3F8E3D76E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313" y="3362906"/>
            <a:ext cx="3028950" cy="85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Reinforced sheet metal skin provides durable and long-</a:t>
            </a:r>
            <a:b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lasting cover for rear insulation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172851" y="3021362"/>
            <a:ext cx="779238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172852" y="3685649"/>
            <a:ext cx="1244132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0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18026" y="1415737"/>
            <a:ext cx="4186238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 true, full-sized fireside “manway”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Industrial quality sight glass assembly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Hinge and davit allows fast opening and closing, minimizing down time.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Manway design + split front and rear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davited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door minimizes manpower and equipment requirements when periodic maintenance is required.</a:t>
            </a:r>
            <a:br>
              <a:rPr lang="en-US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612" y="957163"/>
            <a:ext cx="826514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24-inch Rear Fireside 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27782-6171-4542-A18B-C8F631A3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65" y="1543630"/>
            <a:ext cx="3978823" cy="3198813"/>
          </a:xfrm>
          <a:prstGeom prst="rect">
            <a:avLst/>
          </a:prstGeom>
        </p:spPr>
      </p:pic>
      <p:pic>
        <p:nvPicPr>
          <p:cNvPr id="7" name="Picture 9" descr="extreme-dut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8" y="3794591"/>
            <a:ext cx="1160919" cy="7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26096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234101" y="2286808"/>
            <a:ext cx="779238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" y="1153724"/>
            <a:ext cx="8785447" cy="3993718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962655"/>
            <a:ext cx="8232775" cy="56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</p:spTree>
    <p:extLst>
      <p:ext uri="{BB962C8B-B14F-4D97-AF65-F5344CB8AC3E}">
        <p14:creationId xmlns:p14="http://schemas.microsoft.com/office/powerpoint/2010/main" val="5372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7938" y="1418390"/>
            <a:ext cx="5457823" cy="370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145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Engineered for long-term performance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optimizes water circulation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Same heavy vessel construction as wetback series- minimum ¾” thick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and ¾” ligament between tubes promotes longevity with minimal need for major repairs during the life of the unit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design incorporates two tube sheets and a centrally located furnace achieving uniform stress with minimal difference in tube sheet temperatures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design also allows for smaller back door - easier to open and close for maintenance, eliminates refractory bridge which is costly to maintain.</a:t>
            </a:r>
          </a:p>
          <a:p>
            <a:pPr marL="34607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Rear tube-to-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connections are seal welded to provide extra strength where heat radiates from the refractory door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20343" r="5497" b="2439"/>
          <a:stretch/>
        </p:blipFill>
        <p:spPr>
          <a:xfrm>
            <a:off x="5752599" y="1530829"/>
            <a:ext cx="2928862" cy="1655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6EC75-3760-4C8B-A3A5-AA20D6936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4851"/>
          <a:stretch/>
        </p:blipFill>
        <p:spPr>
          <a:xfrm>
            <a:off x="5749576" y="3258011"/>
            <a:ext cx="2938812" cy="166997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5613" y="961175"/>
            <a:ext cx="7813382" cy="53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</p:spTree>
    <p:extLst>
      <p:ext uri="{BB962C8B-B14F-4D97-AF65-F5344CB8AC3E}">
        <p14:creationId xmlns:p14="http://schemas.microsoft.com/office/powerpoint/2010/main" val="33581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5613" y="961175"/>
            <a:ext cx="7813382" cy="53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91210-866F-4A71-A53B-942DB48D5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95"/>
                    </a14:imgEffect>
                    <a14:imgEffect>
                      <a14:saturation sat="119000"/>
                    </a14:imgEffect>
                    <a14:imgEffect>
                      <a14:brightnessContrast bright="3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7115"/>
          <a:stretch/>
        </p:blipFill>
        <p:spPr>
          <a:xfrm>
            <a:off x="5569505" y="1535461"/>
            <a:ext cx="3110346" cy="3202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427C-BAAD-4FC5-9402-BD4D86C993FB}"/>
              </a:ext>
            </a:extLst>
          </p:cNvPr>
          <p:cNvSpPr txBox="1"/>
          <p:nvPr/>
        </p:nvSpPr>
        <p:spPr>
          <a:xfrm>
            <a:off x="346142" y="1445554"/>
            <a:ext cx="498783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Victory designed hinge and davit assembly</a:t>
            </a:r>
          </a:p>
          <a:p>
            <a:pPr marL="171450" indent="-171450">
              <a:buFont typeface="Wingdings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Includes needle bearings for years of reliable and safe operation when opening for cleaning, maintenance, and inspection</a:t>
            </a:r>
          </a:p>
          <a:p>
            <a:pPr marL="177800" indent="-177800"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Designed so that only minimal manpower and no additional equipment is needed</a:t>
            </a:r>
          </a:p>
          <a:p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Rear door assembly includes superior quality refractory material 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Heavy duty 3000</a:t>
            </a:r>
            <a:r>
              <a:rPr lang="en-US" sz="1400" i="1" dirty="0">
                <a:latin typeface="Arial Narrow" panose="020B0606020202030204" pitchFamily="34" charset="0"/>
              </a:rPr>
              <a:t>°F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rated refractory provides thermal protection and extremely robust target wall-turnaround from furnace to second pass.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Virtually impervious to expansion-related stress cracking</a:t>
            </a:r>
          </a:p>
          <a:p>
            <a:pPr marL="177800" indent="-177800"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Design does not include a bridge or arch which is a common failure point on competitors’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dryback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designs</a:t>
            </a:r>
          </a:p>
          <a:p>
            <a:endParaRPr lang="en-US" sz="16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33980" y="3203836"/>
            <a:ext cx="1001576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333980" y="2102400"/>
            <a:ext cx="1237101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230"/>
          <p:cNvSpPr/>
          <p:nvPr/>
        </p:nvSpPr>
        <p:spPr>
          <a:xfrm>
            <a:off x="1214797" y="3376963"/>
            <a:ext cx="6726866" cy="45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1087394" y="1593099"/>
            <a:ext cx="7144787" cy="45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6414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 Company Built to Last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755" y="1757252"/>
            <a:ext cx="906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Founded by </a:t>
            </a:r>
            <a:br>
              <a:rPr lang="en-US" sz="700" dirty="0"/>
            </a:br>
            <a:r>
              <a:rPr lang="en-US" sz="700" dirty="0"/>
              <a:t>John Viskup and Jim </a:t>
            </a:r>
            <a:r>
              <a:rPr lang="en-US" sz="700" dirty="0" err="1"/>
              <a:t>Sponder</a:t>
            </a:r>
            <a:r>
              <a:rPr lang="en-US" sz="700" dirty="0"/>
              <a:t>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First Boiler Sold.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85583" y="1756054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Relocates </a:t>
            </a:r>
            <a:br>
              <a:rPr lang="en-US" sz="700" dirty="0"/>
            </a:br>
            <a:r>
              <a:rPr lang="en-US" sz="700" dirty="0"/>
              <a:t>to its</a:t>
            </a:r>
          </a:p>
          <a:p>
            <a:pPr algn="ctr"/>
            <a:r>
              <a:rPr lang="en-US" sz="700" dirty="0"/>
              <a:t>2nd Location.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1341" y="1758258"/>
            <a:ext cx="99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3rd VEO Location.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VEO = </a:t>
            </a:r>
            <a:r>
              <a:rPr lang="en-US" sz="700" dirty="0" err="1"/>
              <a:t>Firetube</a:t>
            </a:r>
            <a:r>
              <a:rPr lang="en-US" sz="700" dirty="0"/>
              <a:t> Wetback Boiler Rep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12628" y="1756054"/>
            <a:ext cx="9126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Acquires License to Manufacture </a:t>
            </a:r>
            <a:r>
              <a:rPr lang="en-US" sz="700" dirty="0" err="1"/>
              <a:t>Watertube</a:t>
            </a:r>
            <a:r>
              <a:rPr lang="en-US" sz="700" dirty="0"/>
              <a:t> </a:t>
            </a:r>
            <a:br>
              <a:rPr lang="en-US" sz="700" dirty="0"/>
            </a:br>
            <a:r>
              <a:rPr lang="en-US" sz="700" dirty="0"/>
              <a:t>Boilers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25275" y="1756054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Corporate Headquarters Completed </a:t>
            </a:r>
            <a:br>
              <a:rPr lang="en-US" sz="700" dirty="0"/>
            </a:br>
            <a:r>
              <a:rPr lang="en-US" sz="700" dirty="0"/>
              <a:t>in Collinsville, OK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97683" y="1744624"/>
            <a:ext cx="95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endParaRPr lang="en-US" sz="700" dirty="0"/>
          </a:p>
        </p:txBody>
      </p:sp>
      <p:sp>
        <p:nvSpPr>
          <p:cNvPr id="43" name="TextBox 42"/>
          <p:cNvSpPr txBox="1"/>
          <p:nvPr/>
        </p:nvSpPr>
        <p:spPr>
          <a:xfrm>
            <a:off x="5950566" y="1772564"/>
            <a:ext cx="91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2</a:t>
            </a:r>
            <a:r>
              <a:rPr lang="en-US" sz="700" baseline="30000" dirty="0"/>
              <a:t>nd</a:t>
            </a:r>
            <a:r>
              <a:rPr lang="en-US" sz="700" dirty="0"/>
              <a:t> Manufacturing Facility </a:t>
            </a:r>
            <a:r>
              <a:rPr lang="mr-IN" sz="700" dirty="0"/>
              <a:t>–</a:t>
            </a:r>
            <a:r>
              <a:rPr lang="en-US" sz="700" dirty="0"/>
              <a:t> dedicated to </a:t>
            </a:r>
            <a:r>
              <a:rPr lang="en-US" sz="700" dirty="0" err="1"/>
              <a:t>Firetube</a:t>
            </a:r>
            <a:r>
              <a:rPr lang="en-US" sz="700" dirty="0"/>
              <a:t> </a:t>
            </a:r>
            <a:br>
              <a:rPr lang="en-US" sz="700" dirty="0"/>
            </a:br>
            <a:r>
              <a:rPr lang="en-US" sz="700" dirty="0"/>
              <a:t>boiler Production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34785" y="2319966"/>
            <a:ext cx="9767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1st Barge Shipment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481340" y="1473650"/>
            <a:ext cx="731520" cy="323140"/>
            <a:chOff x="597155" y="1426789"/>
            <a:chExt cx="643492" cy="323140"/>
          </a:xfrm>
        </p:grpSpPr>
        <p:grpSp>
          <p:nvGrpSpPr>
            <p:cNvPr id="46" name="Group 4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lowchart: Merge 4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85765" y="1473650"/>
            <a:ext cx="731520" cy="323140"/>
            <a:chOff x="597155" y="1426789"/>
            <a:chExt cx="643492" cy="323140"/>
          </a:xfrm>
        </p:grpSpPr>
        <p:grpSp>
          <p:nvGrpSpPr>
            <p:cNvPr id="51" name="Group 5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Merge 5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324374" y="1473650"/>
            <a:ext cx="731520" cy="323140"/>
            <a:chOff x="597155" y="1426789"/>
            <a:chExt cx="643492" cy="323140"/>
          </a:xfrm>
        </p:grpSpPr>
        <p:grpSp>
          <p:nvGrpSpPr>
            <p:cNvPr id="56" name="Group 5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lowchart: Merge 5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2 0 0 3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28799" y="1473650"/>
            <a:ext cx="731520" cy="323140"/>
            <a:chOff x="597155" y="1426789"/>
            <a:chExt cx="643492" cy="323140"/>
          </a:xfrm>
        </p:grpSpPr>
        <p:grpSp>
          <p:nvGrpSpPr>
            <p:cNvPr id="61" name="Group 6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Merge 6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2 0 0 4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133224" y="1473650"/>
            <a:ext cx="731520" cy="323140"/>
            <a:chOff x="597155" y="1426789"/>
            <a:chExt cx="643492" cy="323140"/>
          </a:xfrm>
        </p:grpSpPr>
        <p:grpSp>
          <p:nvGrpSpPr>
            <p:cNvPr id="66" name="Group 6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Merge 6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037649" y="1473650"/>
            <a:ext cx="731520" cy="323140"/>
            <a:chOff x="597155" y="1426789"/>
            <a:chExt cx="643492" cy="323140"/>
          </a:xfrm>
        </p:grpSpPr>
        <p:grpSp>
          <p:nvGrpSpPr>
            <p:cNvPr id="71" name="Group 7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Merge 7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2 0 0 6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959166" y="1473650"/>
            <a:ext cx="731520" cy="323140"/>
            <a:chOff x="597155" y="1426789"/>
            <a:chExt cx="643492" cy="323140"/>
          </a:xfrm>
        </p:grpSpPr>
        <p:grpSp>
          <p:nvGrpSpPr>
            <p:cNvPr id="76" name="Group 7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Merge 7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2 0 0 7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57209" y="1473650"/>
            <a:ext cx="731520" cy="323140"/>
            <a:chOff x="597155" y="1426789"/>
            <a:chExt cx="643492" cy="323140"/>
          </a:xfrm>
        </p:grpSpPr>
        <p:grpSp>
          <p:nvGrpSpPr>
            <p:cNvPr id="81" name="Group 8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Merge 8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1 9 9 9 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872140" y="1473650"/>
            <a:ext cx="731520" cy="323140"/>
            <a:chOff x="597155" y="1426789"/>
            <a:chExt cx="643492" cy="323140"/>
          </a:xfrm>
        </p:grpSpPr>
        <p:grpSp>
          <p:nvGrpSpPr>
            <p:cNvPr id="102" name="Group 101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Merge 104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2 0 0 8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57314" y="3259800"/>
            <a:ext cx="731520" cy="323140"/>
            <a:chOff x="597155" y="1426789"/>
            <a:chExt cx="643492" cy="323140"/>
          </a:xfrm>
        </p:grpSpPr>
        <p:grpSp>
          <p:nvGrpSpPr>
            <p:cNvPr id="107" name="Group 10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lowchart: Merge 10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2 0 0 9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69870" y="3259800"/>
            <a:ext cx="731520" cy="323140"/>
            <a:chOff x="597155" y="1426789"/>
            <a:chExt cx="643492" cy="323140"/>
          </a:xfrm>
        </p:grpSpPr>
        <p:grpSp>
          <p:nvGrpSpPr>
            <p:cNvPr id="112" name="Group 111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lowchart: Merge 114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2 0 1 0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882426" y="3259800"/>
            <a:ext cx="731520" cy="323140"/>
            <a:chOff x="597155" y="1426789"/>
            <a:chExt cx="643492" cy="323140"/>
          </a:xfrm>
        </p:grpSpPr>
        <p:grpSp>
          <p:nvGrpSpPr>
            <p:cNvPr id="117" name="Group 11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lowchart: Merge 11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2 0 1 2</a:t>
              </a: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775858" y="1756087"/>
            <a:ext cx="91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Ranked #1 Fastest Growing Manufacturer </a:t>
            </a:r>
            <a:br>
              <a:rPr lang="en-US" sz="700" dirty="0"/>
            </a:br>
            <a:r>
              <a:rPr lang="en-US" sz="700" dirty="0"/>
              <a:t>in the Nation </a:t>
            </a:r>
            <a:br>
              <a:rPr lang="en-US" sz="700" dirty="0"/>
            </a:br>
            <a:r>
              <a:rPr lang="en-US" sz="700" dirty="0"/>
              <a:t>BY Entrepreneur Magazine </a:t>
            </a:r>
          </a:p>
          <a:p>
            <a:pPr algn="ctr"/>
            <a:endParaRPr lang="en-US" sz="700" dirty="0"/>
          </a:p>
          <a:p>
            <a:pPr algn="ctr"/>
            <a:endParaRPr lang="en-US" sz="700" dirty="0"/>
          </a:p>
        </p:txBody>
      </p:sp>
      <p:sp>
        <p:nvSpPr>
          <p:cNvPr id="157" name="TextBox 156"/>
          <p:cNvSpPr txBox="1"/>
          <p:nvPr/>
        </p:nvSpPr>
        <p:spPr>
          <a:xfrm>
            <a:off x="972504" y="3557498"/>
            <a:ext cx="9065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New Headquarters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 err="1"/>
              <a:t>Firetube</a:t>
            </a:r>
            <a:r>
              <a:rPr lang="en-US" sz="700" dirty="0"/>
              <a:t> Wetback production </a:t>
            </a:r>
          </a:p>
          <a:p>
            <a:pPr algn="ctr"/>
            <a:endParaRPr lang="en-US" sz="7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879184" y="3557498"/>
            <a:ext cx="912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Launches Global Marketing Initiatives with </a:t>
            </a:r>
            <a:br>
              <a:rPr lang="en-US" sz="700" dirty="0"/>
            </a:br>
            <a:r>
              <a:rPr lang="en-US" sz="700" dirty="0"/>
              <a:t>New Website</a:t>
            </a:r>
            <a:br>
              <a:rPr lang="en-US" sz="700" dirty="0"/>
            </a:br>
            <a:r>
              <a:rPr lang="en-US" sz="700" dirty="0"/>
              <a:t> and Social Media Campaign.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2793584" y="3879783"/>
            <a:ext cx="9108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5S Lean Practices and Value Stream Mapping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5133395" y="2515236"/>
            <a:ext cx="731520" cy="44391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2890889" y="4310970"/>
            <a:ext cx="731520" cy="42308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6" b="23795"/>
          <a:stretch/>
        </p:blipFill>
        <p:spPr>
          <a:xfrm>
            <a:off x="7869608" y="2517193"/>
            <a:ext cx="731520" cy="4419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t="14661" r="4567" b="14661"/>
          <a:stretch/>
        </p:blipFill>
        <p:spPr>
          <a:xfrm>
            <a:off x="1478255" y="2518890"/>
            <a:ext cx="731520" cy="440262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165" b="27890"/>
          <a:stretch/>
        </p:blipFill>
        <p:spPr>
          <a:xfrm>
            <a:off x="565355" y="2522602"/>
            <a:ext cx="731520" cy="43655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9054" r="2545" b="7877"/>
          <a:stretch/>
        </p:blipFill>
        <p:spPr>
          <a:xfrm>
            <a:off x="2384691" y="2517193"/>
            <a:ext cx="731520" cy="4419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30411" r="17766" b="8975"/>
          <a:stretch/>
        </p:blipFill>
        <p:spPr>
          <a:xfrm>
            <a:off x="3305825" y="2516993"/>
            <a:ext cx="731520" cy="4421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23492" r="7122" b="5237"/>
          <a:stretch/>
        </p:blipFill>
        <p:spPr>
          <a:xfrm>
            <a:off x="6956571" y="2515236"/>
            <a:ext cx="731520" cy="44391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/>
          <a:stretch/>
        </p:blipFill>
        <p:spPr>
          <a:xfrm>
            <a:off x="6047764" y="2505136"/>
            <a:ext cx="728107" cy="45401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143" name="Straight Connector 142"/>
          <p:cNvCxnSpPr/>
          <p:nvPr/>
        </p:nvCxnSpPr>
        <p:spPr>
          <a:xfrm>
            <a:off x="2545536" y="1963786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728105" y="229434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7129177" y="231469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219876" y="3771322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>
          <a:xfrm>
            <a:off x="4221110" y="2524848"/>
            <a:ext cx="731520" cy="434304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67" name="TextBox 166"/>
          <p:cNvSpPr txBox="1"/>
          <p:nvPr/>
        </p:nvSpPr>
        <p:spPr>
          <a:xfrm>
            <a:off x="5039253" y="1755208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Hires its</a:t>
            </a:r>
          </a:p>
          <a:p>
            <a:pPr algn="ctr"/>
            <a:r>
              <a:rPr lang="en-US" sz="700" dirty="0"/>
              <a:t>100</a:t>
            </a:r>
            <a:r>
              <a:rPr lang="en-US" sz="700" baseline="30000" dirty="0"/>
              <a:t>th</a:t>
            </a:r>
            <a:r>
              <a:rPr lang="en-US" sz="700" dirty="0"/>
              <a:t> </a:t>
            </a:r>
          </a:p>
          <a:p>
            <a:pPr algn="ctr"/>
            <a:r>
              <a:rPr lang="en-US" sz="700" dirty="0"/>
              <a:t>Employee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240" y="2538647"/>
            <a:ext cx="554885" cy="395562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93" y="1811749"/>
            <a:ext cx="603504" cy="430221"/>
          </a:xfrm>
          <a:prstGeom prst="rect">
            <a:avLst/>
          </a:prstGeom>
        </p:spPr>
      </p:pic>
      <p:pic>
        <p:nvPicPr>
          <p:cNvPr id="165" name="Picture 4" descr="5S-whee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42" y="4334262"/>
            <a:ext cx="406949" cy="39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4" y="3572614"/>
            <a:ext cx="640080" cy="210275"/>
          </a:xfrm>
          <a:prstGeom prst="rect">
            <a:avLst/>
          </a:prstGeom>
        </p:spPr>
      </p:pic>
      <p:cxnSp>
        <p:nvCxnSpPr>
          <p:cNvPr id="170" name="Straight Connector 169"/>
          <p:cNvCxnSpPr/>
          <p:nvPr/>
        </p:nvCxnSpPr>
        <p:spPr>
          <a:xfrm>
            <a:off x="3041687" y="3851683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4728189" y="3272500"/>
            <a:ext cx="731520" cy="323140"/>
            <a:chOff x="597155" y="1426789"/>
            <a:chExt cx="643492" cy="323140"/>
          </a:xfrm>
        </p:grpSpPr>
        <p:grpSp>
          <p:nvGrpSpPr>
            <p:cNvPr id="177" name="Group 17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lowchart: Merge 17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8" name="TextBox 17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2 0 14</a:t>
              </a:r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4618429" y="3570198"/>
            <a:ext cx="95112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Intro Combustion Solutions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VEO Launches BoilerMACT.org Website</a:t>
            </a:r>
          </a:p>
          <a:p>
            <a:pPr algn="ctr"/>
            <a:endParaRPr lang="en-US" sz="700" dirty="0"/>
          </a:p>
        </p:txBody>
      </p:sp>
      <p:cxnSp>
        <p:nvCxnSpPr>
          <p:cNvPr id="175" name="Straight Connector 174"/>
          <p:cNvCxnSpPr/>
          <p:nvPr/>
        </p:nvCxnSpPr>
        <p:spPr>
          <a:xfrm>
            <a:off x="4903630" y="3882618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859" r="2334" b="3331"/>
          <a:stretch/>
        </p:blipFill>
        <p:spPr>
          <a:xfrm>
            <a:off x="4732416" y="4315212"/>
            <a:ext cx="733228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82" name="TextBox 181"/>
          <p:cNvSpPr txBox="1"/>
          <p:nvPr/>
        </p:nvSpPr>
        <p:spPr>
          <a:xfrm>
            <a:off x="6424583" y="3335248"/>
            <a:ext cx="100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New CNC tube sheet drilling machine.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 err="1"/>
              <a:t>Firetube</a:t>
            </a:r>
            <a:r>
              <a:rPr lang="en-US" sz="700" dirty="0"/>
              <a:t> Pulse Line</a:t>
            </a:r>
            <a:br>
              <a:rPr lang="en-US" sz="700" dirty="0"/>
            </a:br>
            <a:endParaRPr lang="en-US" sz="700" dirty="0"/>
          </a:p>
          <a:p>
            <a:pPr algn="ctr"/>
            <a:endParaRPr lang="en-US" sz="700" dirty="0"/>
          </a:p>
        </p:txBody>
      </p:sp>
      <p:grpSp>
        <p:nvGrpSpPr>
          <p:cNvPr id="183" name="Group 182"/>
          <p:cNvGrpSpPr/>
          <p:nvPr/>
        </p:nvGrpSpPr>
        <p:grpSpPr>
          <a:xfrm>
            <a:off x="6561846" y="3259800"/>
            <a:ext cx="731520" cy="323140"/>
            <a:chOff x="597155" y="1426789"/>
            <a:chExt cx="643492" cy="323140"/>
          </a:xfrm>
        </p:grpSpPr>
        <p:grpSp>
          <p:nvGrpSpPr>
            <p:cNvPr id="193" name="Group 192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lowchart: Merge 196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TextBox 193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2 0 1 6</a:t>
              </a:r>
            </a:p>
          </p:txBody>
        </p:sp>
      </p:grpSp>
      <p:cxnSp>
        <p:nvCxnSpPr>
          <p:cNvPr id="185" name="Straight Connector 184"/>
          <p:cNvCxnSpPr/>
          <p:nvPr/>
        </p:nvCxnSpPr>
        <p:spPr>
          <a:xfrm>
            <a:off x="6728273" y="385741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3844" r="524" b="3115"/>
          <a:stretch/>
        </p:blipFill>
        <p:spPr>
          <a:xfrm>
            <a:off x="6562725" y="4315212"/>
            <a:ext cx="730487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pSp>
        <p:nvGrpSpPr>
          <p:cNvPr id="199" name="Group 198"/>
          <p:cNvGrpSpPr/>
          <p:nvPr/>
        </p:nvGrpSpPr>
        <p:grpSpPr>
          <a:xfrm>
            <a:off x="5640745" y="3259800"/>
            <a:ext cx="731520" cy="323140"/>
            <a:chOff x="597155" y="1426789"/>
            <a:chExt cx="643492" cy="323140"/>
          </a:xfrm>
        </p:grpSpPr>
        <p:grpSp>
          <p:nvGrpSpPr>
            <p:cNvPr id="204" name="Group 203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lowchart: Merge 207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TextBox 204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2 0 1 5</a:t>
              </a: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5552262" y="3660368"/>
            <a:ext cx="9108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Manufacturing Expansion </a:t>
            </a:r>
          </a:p>
          <a:p>
            <a:pPr algn="ctr"/>
            <a:r>
              <a:rPr lang="en-US" sz="700" dirty="0"/>
              <a:t>Begins</a:t>
            </a:r>
          </a:p>
        </p:txBody>
      </p:sp>
      <p:cxnSp>
        <p:nvCxnSpPr>
          <p:cNvPr id="201" name="Straight Connector 200"/>
          <p:cNvCxnSpPr/>
          <p:nvPr/>
        </p:nvCxnSpPr>
        <p:spPr>
          <a:xfrm>
            <a:off x="5823294" y="3867248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0" b="10464"/>
          <a:stretch/>
        </p:blipFill>
        <p:spPr>
          <a:xfrm>
            <a:off x="5651483" y="4315212"/>
            <a:ext cx="731520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22" y="3574008"/>
            <a:ext cx="640080" cy="210275"/>
          </a:xfrm>
          <a:prstGeom prst="rect">
            <a:avLst/>
          </a:prstGeom>
        </p:spPr>
      </p:pic>
      <p:grpSp>
        <p:nvGrpSpPr>
          <p:cNvPr id="211" name="Group 210"/>
          <p:cNvGrpSpPr/>
          <p:nvPr/>
        </p:nvGrpSpPr>
        <p:grpSpPr>
          <a:xfrm>
            <a:off x="3824179" y="3272500"/>
            <a:ext cx="731520" cy="323140"/>
            <a:chOff x="597155" y="1426789"/>
            <a:chExt cx="643492" cy="323140"/>
          </a:xfrm>
        </p:grpSpPr>
        <p:grpSp>
          <p:nvGrpSpPr>
            <p:cNvPr id="217" name="Group 21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19" name="Rectangle 21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lowchart: Merge 21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TextBox 21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2 0 1 3</a:t>
              </a:r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3713209" y="3567856"/>
            <a:ext cx="951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Victory Energy Launches </a:t>
            </a:r>
          </a:p>
          <a:p>
            <a:pPr algn="ctr"/>
            <a:r>
              <a:rPr lang="en-US" sz="700" dirty="0"/>
              <a:t>Major GT-HRSG </a:t>
            </a:r>
          </a:p>
          <a:p>
            <a:pPr algn="ctr"/>
            <a:r>
              <a:rPr lang="en-US" sz="700" dirty="0"/>
              <a:t>Initiative</a:t>
            </a: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>
          <a:xfrm>
            <a:off x="3820858" y="4310969"/>
            <a:ext cx="731520" cy="42308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03" y="3582116"/>
            <a:ext cx="640080" cy="216673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1979748" y="4319731"/>
            <a:ext cx="712820" cy="41432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225" name="TextBox 224"/>
          <p:cNvSpPr txBox="1"/>
          <p:nvPr/>
        </p:nvSpPr>
        <p:spPr>
          <a:xfrm>
            <a:off x="7333817" y="3563017"/>
            <a:ext cx="100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New Boiler </a:t>
            </a:r>
            <a:br>
              <a:rPr lang="en-US" sz="700" dirty="0"/>
            </a:br>
            <a:r>
              <a:rPr lang="en-US" sz="700" dirty="0"/>
              <a:t>Steam Test Facility Complete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New VEO Website launched</a:t>
            </a:r>
            <a:br>
              <a:rPr lang="en-US" sz="700" dirty="0"/>
            </a:br>
            <a:endParaRPr lang="en-US" sz="700" dirty="0"/>
          </a:p>
          <a:p>
            <a:pPr algn="ctr"/>
            <a:endParaRPr lang="en-US" sz="700" dirty="0"/>
          </a:p>
        </p:txBody>
      </p:sp>
      <p:grpSp>
        <p:nvGrpSpPr>
          <p:cNvPr id="226" name="Group 225"/>
          <p:cNvGrpSpPr/>
          <p:nvPr/>
        </p:nvGrpSpPr>
        <p:grpSpPr>
          <a:xfrm>
            <a:off x="7471080" y="3265319"/>
            <a:ext cx="731520" cy="323140"/>
            <a:chOff x="597155" y="1426789"/>
            <a:chExt cx="643492" cy="323140"/>
          </a:xfrm>
        </p:grpSpPr>
        <p:grpSp>
          <p:nvGrpSpPr>
            <p:cNvPr id="235" name="Group 234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37" name="Rectangle 236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lowchart: Merge 237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2 0 1 7</a:t>
              </a:r>
            </a:p>
          </p:txBody>
        </p:sp>
      </p:grpSp>
      <p:cxnSp>
        <p:nvCxnSpPr>
          <p:cNvPr id="227" name="Straight Connector 226"/>
          <p:cNvCxnSpPr/>
          <p:nvPr/>
        </p:nvCxnSpPr>
        <p:spPr>
          <a:xfrm>
            <a:off x="7612127" y="3984731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58" y="2235688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64" y="2232459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82" y="4051551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09" y="4040218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9" y="4310970"/>
            <a:ext cx="731591" cy="4246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16651" r="13249" b="2769"/>
          <a:stretch/>
        </p:blipFill>
        <p:spPr>
          <a:xfrm>
            <a:off x="7479899" y="4315212"/>
            <a:ext cx="731520" cy="4188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861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D985-5760-4EDA-BAFC-068043FD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969529"/>
            <a:ext cx="8232775" cy="456072"/>
          </a:xfrm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Waste Heat Recovery (HRSG)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3D7D0-DC1C-4E3D-94DF-9509A689E54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8" b="2977"/>
          <a:stretch/>
        </p:blipFill>
        <p:spPr>
          <a:xfrm>
            <a:off x="1095238" y="1949450"/>
            <a:ext cx="3444450" cy="2782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8000"/>
                    </a14:imgEffect>
                    <a14:imgEffect>
                      <a14:brightnessContrast bright="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23" y="1949450"/>
            <a:ext cx="3481016" cy="2782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F6D985-5760-4EDA-BAFC-068043FDCD39}"/>
              </a:ext>
            </a:extLst>
          </p:cNvPr>
          <p:cNvSpPr txBox="1">
            <a:spLocks/>
          </p:cNvSpPr>
          <p:nvPr/>
        </p:nvSpPr>
        <p:spPr>
          <a:xfrm>
            <a:off x="335728" y="1420334"/>
            <a:ext cx="8232775" cy="971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Generate steam from waste gas streams - engine exhaust, industrial processes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0417" y="1318166"/>
            <a:ext cx="8607466" cy="42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are a forward-thinking, innovative company that is not shackled to the old ways of doing things.  You won’t hear “…because that’s the way we’ve always done it” from us!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bring the engineering expertise and “can do” spirit that is vital to conducting business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the industrial market to the </a:t>
            </a:r>
            <a:r>
              <a:rPr lang="en-US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firetube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boiler business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challenge anyone to compare our facilities and craftsmen with others.  </a:t>
            </a:r>
            <a:b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Visitors are welcome anytime!  We guarantee that you will leave impressed.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                    is not just a catchy phrase.  We take it very seriously.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How important is the longevity of your purchase?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How important is less costly maintenance and minimal downtime to your facility?</a:t>
            </a:r>
          </a:p>
          <a:p>
            <a:pPr algn="ctr"/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5612" y="961489"/>
            <a:ext cx="8127579" cy="51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Why you should consider Victory Energy</a:t>
            </a:r>
          </a:p>
        </p:txBody>
      </p:sp>
      <p:pic>
        <p:nvPicPr>
          <p:cNvPr id="6" name="Picture 9" descr="extreme-dut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795">
            <a:off x="591637" y="3279564"/>
            <a:ext cx="1327204" cy="8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9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5" b="13715"/>
          <a:stretch/>
        </p:blipFill>
        <p:spPr>
          <a:xfrm>
            <a:off x="0" y="1087460"/>
            <a:ext cx="9144000" cy="405604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1180522"/>
            <a:ext cx="8370270" cy="9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  <a:latin typeface="Arial Narrow" pitchFamily="34" charset="0"/>
              </a:rPr>
              <a:t>Follow A Leader</a:t>
            </a:r>
          </a:p>
        </p:txBody>
      </p:sp>
    </p:spTree>
    <p:extLst>
      <p:ext uri="{BB962C8B-B14F-4D97-AF65-F5344CB8AC3E}">
        <p14:creationId xmlns:p14="http://schemas.microsoft.com/office/powerpoint/2010/main" val="15065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8601" y="957162"/>
            <a:ext cx="8249787" cy="57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The Company We Keep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373" y="1535806"/>
            <a:ext cx="8232775" cy="318325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21590" y="1539195"/>
            <a:ext cx="8266798" cy="3183255"/>
            <a:chOff x="421590" y="1539195"/>
            <a:chExt cx="8266798" cy="318325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0306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110978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926546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57218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80338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11010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26579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57251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872819" y="1539195"/>
              <a:ext cx="0" cy="318325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47108" y="2618230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38602" y="3680782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30096" y="4212060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21590" y="2086954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55613" y="3149506"/>
              <a:ext cx="823277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7" descr="DYNO NOBEL_lr"/>
          <p:cNvPicPr>
            <a:picLocks noChangeAspect="1" noChangeArrowheads="1"/>
          </p:cNvPicPr>
          <p:nvPr/>
        </p:nvPicPr>
        <p:blipFill>
          <a:blip r:embed="rId3" cstate="print"/>
          <a:srcRect l="1250" t="2292" r="1250" b="2292"/>
          <a:stretch>
            <a:fillRect/>
          </a:stretch>
        </p:blipFill>
        <p:spPr bwMode="auto">
          <a:xfrm>
            <a:off x="591742" y="1670720"/>
            <a:ext cx="564954" cy="30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57" descr="conagra-logo_lr"/>
          <p:cNvPicPr>
            <a:picLocks noChangeAspect="1" noChangeArrowheads="1"/>
          </p:cNvPicPr>
          <p:nvPr/>
        </p:nvPicPr>
        <p:blipFill>
          <a:blip r:embed="rId4" cstate="print"/>
          <a:srcRect l="400" t="710" r="400" b="710"/>
          <a:stretch>
            <a:fillRect/>
          </a:stretch>
        </p:blipFill>
        <p:spPr bwMode="auto">
          <a:xfrm>
            <a:off x="2155518" y="1622943"/>
            <a:ext cx="721325" cy="4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58" descr="nasa-logo_lr"/>
          <p:cNvPicPr>
            <a:picLocks noChangeAspect="1" noChangeArrowheads="1"/>
          </p:cNvPicPr>
          <p:nvPr/>
        </p:nvPicPr>
        <p:blipFill>
          <a:blip r:embed="rId5" cstate="print"/>
          <a:srcRect l="200" t="232" r="200" b="232"/>
          <a:stretch>
            <a:fillRect/>
          </a:stretch>
        </p:blipFill>
        <p:spPr bwMode="auto">
          <a:xfrm>
            <a:off x="3093992" y="1584754"/>
            <a:ext cx="524271" cy="45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0" descr="ROQUETTE LOGO_lr"/>
          <p:cNvPicPr>
            <a:picLocks noChangeAspect="1" noChangeArrowheads="1"/>
          </p:cNvPicPr>
          <p:nvPr/>
        </p:nvPicPr>
        <p:blipFill>
          <a:blip r:embed="rId6" cstate="print"/>
          <a:srcRect l="10001" t="1810" r="10001" b="1810"/>
          <a:stretch>
            <a:fillRect/>
          </a:stretch>
        </p:blipFill>
        <p:spPr bwMode="auto">
          <a:xfrm>
            <a:off x="4662888" y="1588752"/>
            <a:ext cx="680971" cy="45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1" descr="Veterans_Administration_lr"/>
          <p:cNvPicPr>
            <a:picLocks noChangeAspect="1" noChangeArrowheads="1"/>
          </p:cNvPicPr>
          <p:nvPr/>
        </p:nvPicPr>
        <p:blipFill>
          <a:blip r:embed="rId7" cstate="print"/>
          <a:srcRect l="8682" t="5490" r="500" b="11752"/>
          <a:stretch>
            <a:fillRect/>
          </a:stretch>
        </p:blipFill>
        <p:spPr bwMode="auto">
          <a:xfrm>
            <a:off x="5594365" y="1619707"/>
            <a:ext cx="437456" cy="3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2" descr="OXY_OCCIDENTAL PETROLEUM LOGO_lr"/>
          <p:cNvPicPr>
            <a:picLocks noChangeAspect="1" noChangeArrowheads="1"/>
          </p:cNvPicPr>
          <p:nvPr/>
        </p:nvPicPr>
        <p:blipFill>
          <a:blip r:embed="rId8" cstate="print"/>
          <a:srcRect l="7316" t="10584" r="7947" b="9359"/>
          <a:stretch>
            <a:fillRect/>
          </a:stretch>
        </p:blipFill>
        <p:spPr bwMode="auto">
          <a:xfrm>
            <a:off x="6405568" y="1597726"/>
            <a:ext cx="456344" cy="4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4" descr="MARATHON_lr"/>
          <p:cNvPicPr>
            <a:picLocks noChangeAspect="1" noChangeArrowheads="1"/>
          </p:cNvPicPr>
          <p:nvPr/>
        </p:nvPicPr>
        <p:blipFill>
          <a:blip r:embed="rId9" cstate="print"/>
          <a:srcRect l="13562" t="13449" r="10742" b="14928"/>
          <a:stretch>
            <a:fillRect/>
          </a:stretch>
        </p:blipFill>
        <p:spPr bwMode="auto">
          <a:xfrm>
            <a:off x="1448178" y="1618264"/>
            <a:ext cx="512350" cy="39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94" descr="MOSAIC LOGO_LR"/>
          <p:cNvPicPr>
            <a:picLocks noChangeAspect="1" noChangeArrowheads="1"/>
          </p:cNvPicPr>
          <p:nvPr/>
        </p:nvPicPr>
        <p:blipFill>
          <a:blip r:embed="rId10" cstate="print"/>
          <a:srcRect l="7361" t="10410"/>
          <a:stretch>
            <a:fillRect/>
          </a:stretch>
        </p:blipFill>
        <p:spPr bwMode="auto">
          <a:xfrm>
            <a:off x="7961482" y="1694850"/>
            <a:ext cx="650706" cy="3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86" y="1630246"/>
            <a:ext cx="485264" cy="371227"/>
          </a:xfrm>
          <a:prstGeom prst="rect">
            <a:avLst/>
          </a:prstGeom>
        </p:spPr>
      </p:pic>
      <p:pic>
        <p:nvPicPr>
          <p:cNvPr id="72" name="Picture 66" descr="bp_logo_lr"/>
          <p:cNvPicPr>
            <a:picLocks noChangeAspect="1" noChangeArrowheads="1"/>
          </p:cNvPicPr>
          <p:nvPr/>
        </p:nvPicPr>
        <p:blipFill>
          <a:blip r:embed="rId12" cstate="print"/>
          <a:srcRect l="1666" t="16518" r="1666" b="13335"/>
          <a:stretch>
            <a:fillRect/>
          </a:stretch>
        </p:blipFill>
        <p:spPr bwMode="auto">
          <a:xfrm>
            <a:off x="631054" y="2668843"/>
            <a:ext cx="487897" cy="4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7" descr="Veolia_Logo_lr"/>
          <p:cNvPicPr>
            <a:picLocks noChangeAspect="1" noChangeArrowheads="1"/>
          </p:cNvPicPr>
          <p:nvPr/>
        </p:nvPicPr>
        <p:blipFill>
          <a:blip r:embed="rId13" cstate="print"/>
          <a:srcRect l="1666" t="2209" r="1666" b="2209"/>
          <a:stretch>
            <a:fillRect/>
          </a:stretch>
        </p:blipFill>
        <p:spPr bwMode="auto">
          <a:xfrm>
            <a:off x="1356769" y="2749200"/>
            <a:ext cx="696883" cy="2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68" descr="Valero-renewables_logo_LR"/>
          <p:cNvPicPr>
            <a:picLocks noChangeAspect="1" noChangeArrowheads="1"/>
          </p:cNvPicPr>
          <p:nvPr/>
        </p:nvPicPr>
        <p:blipFill>
          <a:blip r:embed="rId14" cstate="print"/>
          <a:srcRect l="15862" t="10844" r="15862" b="6506"/>
          <a:stretch>
            <a:fillRect/>
          </a:stretch>
        </p:blipFill>
        <p:spPr bwMode="auto">
          <a:xfrm>
            <a:off x="2251782" y="2654122"/>
            <a:ext cx="537689" cy="47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69" descr="Conoco_logo_lr"/>
          <p:cNvPicPr>
            <a:picLocks noChangeAspect="1" noChangeArrowheads="1"/>
          </p:cNvPicPr>
          <p:nvPr/>
        </p:nvPicPr>
        <p:blipFill>
          <a:blip r:embed="rId15" cstate="print"/>
          <a:srcRect l="4001" t="7742" r="4001" b="7742"/>
          <a:stretch>
            <a:fillRect/>
          </a:stretch>
        </p:blipFill>
        <p:spPr bwMode="auto">
          <a:xfrm>
            <a:off x="2958920" y="2717674"/>
            <a:ext cx="756635" cy="35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0" descr="Cargil lLogo_l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81183" y="2657143"/>
            <a:ext cx="771768" cy="4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1" descr="Xcel Energy Logo_lr"/>
          <p:cNvPicPr>
            <a:picLocks noChangeAspect="1" noChangeArrowheads="1"/>
          </p:cNvPicPr>
          <p:nvPr/>
        </p:nvPicPr>
        <p:blipFill>
          <a:blip r:embed="rId17" cstate="print"/>
          <a:srcRect l="8334" t="23080" r="8334" b="23080"/>
          <a:stretch>
            <a:fillRect/>
          </a:stretch>
        </p:blipFill>
        <p:spPr bwMode="auto">
          <a:xfrm>
            <a:off x="4616111" y="2809731"/>
            <a:ext cx="754113" cy="1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2" descr="TOTAL LOGO_lr"/>
          <p:cNvPicPr>
            <a:picLocks noChangeAspect="1" noChangeArrowheads="1"/>
          </p:cNvPicPr>
          <p:nvPr/>
        </p:nvPicPr>
        <p:blipFill>
          <a:blip r:embed="rId18" cstate="print"/>
          <a:srcRect l="17502" t="11011" r="17502" b="11011"/>
          <a:stretch>
            <a:fillRect/>
          </a:stretch>
        </p:blipFill>
        <p:spPr bwMode="auto">
          <a:xfrm>
            <a:off x="5651797" y="2666522"/>
            <a:ext cx="334926" cy="45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3" descr="nestle purina logo_lr"/>
          <p:cNvPicPr>
            <a:picLocks noChangeAspect="1" noChangeArrowheads="1"/>
          </p:cNvPicPr>
          <p:nvPr/>
        </p:nvPicPr>
        <p:blipFill>
          <a:blip r:embed="rId19" cstate="print"/>
          <a:srcRect l="12001" t="15192" r="12001" b="15192"/>
          <a:stretch>
            <a:fillRect/>
          </a:stretch>
        </p:blipFill>
        <p:spPr bwMode="auto">
          <a:xfrm>
            <a:off x="6273195" y="2684886"/>
            <a:ext cx="723847" cy="43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90" descr="cummins_logo_lr"/>
          <p:cNvPicPr>
            <a:picLocks noChangeAspect="1" noChangeArrowheads="1"/>
          </p:cNvPicPr>
          <p:nvPr/>
        </p:nvPicPr>
        <p:blipFill>
          <a:blip r:embed="rId20" cstate="print"/>
          <a:srcRect l="7501" t="7799" r="10001" b="7799"/>
          <a:stretch>
            <a:fillRect/>
          </a:stretch>
        </p:blipFill>
        <p:spPr bwMode="auto">
          <a:xfrm>
            <a:off x="7254631" y="2698077"/>
            <a:ext cx="399682" cy="39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0" y="2840710"/>
            <a:ext cx="713026" cy="127896"/>
          </a:xfrm>
          <a:prstGeom prst="rect">
            <a:avLst/>
          </a:prstGeom>
        </p:spPr>
      </p:pic>
      <p:pic>
        <p:nvPicPr>
          <p:cNvPr id="82" name="Picture 74" descr="sunoco Logo_lr"/>
          <p:cNvPicPr>
            <a:picLocks noChangeAspect="1" noChangeArrowheads="1"/>
          </p:cNvPicPr>
          <p:nvPr/>
        </p:nvPicPr>
        <p:blipFill>
          <a:blip r:embed="rId22" cstate="print"/>
          <a:srcRect l="10001" t="14345" r="10001" b="14345"/>
          <a:stretch>
            <a:fillRect/>
          </a:stretch>
        </p:blipFill>
        <p:spPr bwMode="auto">
          <a:xfrm>
            <a:off x="584382" y="3239525"/>
            <a:ext cx="591579" cy="36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75" descr="beechnut_lr"/>
          <p:cNvPicPr>
            <a:picLocks noChangeAspect="1" noChangeArrowheads="1"/>
          </p:cNvPicPr>
          <p:nvPr/>
        </p:nvPicPr>
        <p:blipFill>
          <a:blip r:embed="rId23" cstate="print"/>
          <a:srcRect l="10001" t="16002" r="10001" b="20003"/>
          <a:stretch>
            <a:fillRect/>
          </a:stretch>
        </p:blipFill>
        <p:spPr bwMode="auto">
          <a:xfrm>
            <a:off x="1365541" y="3315002"/>
            <a:ext cx="674371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76" descr="MOTIVA Refinery_SHELL_lr"/>
          <p:cNvPicPr>
            <a:picLocks noChangeAspect="1" noChangeArrowheads="1"/>
          </p:cNvPicPr>
          <p:nvPr/>
        </p:nvPicPr>
        <p:blipFill>
          <a:blip r:embed="rId24" cstate="print"/>
          <a:srcRect l="10001" t="22932" r="10001" b="22932"/>
          <a:stretch>
            <a:fillRect/>
          </a:stretch>
        </p:blipFill>
        <p:spPr bwMode="auto">
          <a:xfrm>
            <a:off x="2180660" y="3309557"/>
            <a:ext cx="696604" cy="20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77" descr="temple university_lr"/>
          <p:cNvPicPr>
            <a:picLocks noChangeAspect="1" noChangeArrowheads="1"/>
          </p:cNvPicPr>
          <p:nvPr/>
        </p:nvPicPr>
        <p:blipFill>
          <a:blip r:embed="rId25" cstate="print"/>
          <a:srcRect l="10001" t="18230" r="10001" b="18230"/>
          <a:stretch>
            <a:fillRect/>
          </a:stretch>
        </p:blipFill>
        <p:spPr bwMode="auto">
          <a:xfrm>
            <a:off x="3009362" y="3292518"/>
            <a:ext cx="682232" cy="23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78" descr="BUNGE_lr"/>
          <p:cNvPicPr>
            <a:picLocks noChangeAspect="1" noChangeArrowheads="1"/>
          </p:cNvPicPr>
          <p:nvPr/>
        </p:nvPicPr>
        <p:blipFill>
          <a:blip r:embed="rId26" cstate="print"/>
          <a:srcRect l="10001" t="23688" r="10001" b="23688"/>
          <a:stretch>
            <a:fillRect/>
          </a:stretch>
        </p:blipFill>
        <p:spPr bwMode="auto">
          <a:xfrm>
            <a:off x="3804653" y="3300846"/>
            <a:ext cx="740875" cy="20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79" descr="university of oklahoma_OU_logo_lr"/>
          <p:cNvPicPr>
            <a:picLocks noChangeAspect="1" noChangeArrowheads="1"/>
          </p:cNvPicPr>
          <p:nvPr/>
        </p:nvPicPr>
        <p:blipFill>
          <a:blip r:embed="rId27" cstate="print"/>
          <a:srcRect l="14001" t="11952" r="14001" b="14940"/>
          <a:stretch>
            <a:fillRect/>
          </a:stretch>
        </p:blipFill>
        <p:spPr bwMode="auto">
          <a:xfrm>
            <a:off x="4671892" y="3195803"/>
            <a:ext cx="652227" cy="4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0" descr="DFW-Airport-Logo_lr"/>
          <p:cNvPicPr>
            <a:picLocks noChangeAspect="1" noChangeArrowheads="1"/>
          </p:cNvPicPr>
          <p:nvPr/>
        </p:nvPicPr>
        <p:blipFill>
          <a:blip r:embed="rId28" cstate="print"/>
          <a:srcRect l="12502" t="10190" r="12502" b="16983"/>
          <a:stretch>
            <a:fillRect/>
          </a:stretch>
        </p:blipFill>
        <p:spPr bwMode="auto">
          <a:xfrm>
            <a:off x="5514001" y="3202050"/>
            <a:ext cx="627353" cy="45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1" descr="musco-family-olive-co-logo_lr"/>
          <p:cNvPicPr>
            <a:picLocks noChangeAspect="1" noChangeArrowheads="1"/>
          </p:cNvPicPr>
          <p:nvPr/>
        </p:nvPicPr>
        <p:blipFill>
          <a:blip r:embed="rId29" cstate="print"/>
          <a:srcRect l="12502" t="12859" r="12502" b="12859"/>
          <a:stretch>
            <a:fillRect/>
          </a:stretch>
        </p:blipFill>
        <p:spPr bwMode="auto">
          <a:xfrm>
            <a:off x="6353103" y="3200795"/>
            <a:ext cx="589006" cy="45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92" descr="INVISTA LOGO_LR"/>
          <p:cNvPicPr>
            <a:picLocks noChangeAspect="1" noChangeArrowheads="1"/>
          </p:cNvPicPr>
          <p:nvPr/>
        </p:nvPicPr>
        <p:blipFill>
          <a:blip r:embed="rId30" cstate="print"/>
          <a:srcRect l="10399" t="11252" r="10399" b="11252"/>
          <a:stretch>
            <a:fillRect/>
          </a:stretch>
        </p:blipFill>
        <p:spPr bwMode="auto">
          <a:xfrm>
            <a:off x="7112248" y="3167614"/>
            <a:ext cx="702409" cy="4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96" descr="Cameco logo_lr"/>
          <p:cNvPicPr>
            <a:picLocks noChangeAspect="1" noChangeArrowheads="1"/>
          </p:cNvPicPr>
          <p:nvPr/>
        </p:nvPicPr>
        <p:blipFill>
          <a:blip r:embed="rId31" cstate="print"/>
          <a:srcRect l="8002" t="7715" r="8002" b="7715"/>
          <a:stretch>
            <a:fillRect/>
          </a:stretch>
        </p:blipFill>
        <p:spPr bwMode="auto">
          <a:xfrm>
            <a:off x="7961310" y="3182854"/>
            <a:ext cx="599002" cy="46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42" descr="aventine renewable logo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767" t="1477"/>
          <a:stretch>
            <a:fillRect/>
          </a:stretch>
        </p:blipFill>
        <p:spPr bwMode="auto">
          <a:xfrm>
            <a:off x="1370356" y="4279421"/>
            <a:ext cx="657250" cy="39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2" descr="We Energies Logo_LR"/>
          <p:cNvPicPr>
            <a:picLocks noChangeAspect="1" noChangeArrowheads="1"/>
          </p:cNvPicPr>
          <p:nvPr/>
        </p:nvPicPr>
        <p:blipFill>
          <a:blip r:embed="rId33" cstate="print"/>
          <a:srcRect l="13847" t="19463" r="13847" b="19463"/>
          <a:stretch>
            <a:fillRect/>
          </a:stretch>
        </p:blipFill>
        <p:spPr bwMode="auto">
          <a:xfrm>
            <a:off x="585002" y="4262027"/>
            <a:ext cx="586414" cy="43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6" descr="CONNACHER OIL_GAS LOGO_lr"/>
          <p:cNvPicPr>
            <a:picLocks noChangeAspect="1" noChangeArrowheads="1"/>
          </p:cNvPicPr>
          <p:nvPr/>
        </p:nvPicPr>
        <p:blipFill>
          <a:blip r:embed="rId34" cstate="print"/>
          <a:srcRect l="8002" t="15739" r="8002" b="15739"/>
          <a:stretch>
            <a:fillRect/>
          </a:stretch>
        </p:blipFill>
        <p:spPr bwMode="auto">
          <a:xfrm>
            <a:off x="7920678" y="3790443"/>
            <a:ext cx="726369" cy="30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7" descr="technip-logo_lr"/>
          <p:cNvPicPr>
            <a:picLocks noChangeAspect="1" noChangeArrowheads="1"/>
          </p:cNvPicPr>
          <p:nvPr/>
        </p:nvPicPr>
        <p:blipFill>
          <a:blip r:embed="rId35" cstate="print"/>
          <a:srcRect l="10001" t="18184" r="8002" b="18184"/>
          <a:stretch>
            <a:fillRect/>
          </a:stretch>
        </p:blipFill>
        <p:spPr bwMode="auto">
          <a:xfrm>
            <a:off x="7147565" y="3808216"/>
            <a:ext cx="659534" cy="28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8" descr="AK STEEL LOGO_LR"/>
          <p:cNvPicPr>
            <a:picLocks noChangeAspect="1" noChangeArrowheads="1"/>
          </p:cNvPicPr>
          <p:nvPr/>
        </p:nvPicPr>
        <p:blipFill>
          <a:blip r:embed="rId36" cstate="print"/>
          <a:srcRect l="13286" t="8890" r="13286" b="8890"/>
          <a:stretch>
            <a:fillRect/>
          </a:stretch>
        </p:blipFill>
        <p:spPr bwMode="auto">
          <a:xfrm>
            <a:off x="5632546" y="2174021"/>
            <a:ext cx="383907" cy="38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93" descr="canexus logo_lr"/>
          <p:cNvPicPr>
            <a:picLocks noChangeAspect="1" noChangeArrowheads="1"/>
          </p:cNvPicPr>
          <p:nvPr/>
        </p:nvPicPr>
        <p:blipFill>
          <a:blip r:embed="rId37" cstate="print"/>
          <a:srcRect l="10178" t="10214" r="10178" b="10214"/>
          <a:stretch>
            <a:fillRect/>
          </a:stretch>
        </p:blipFill>
        <p:spPr bwMode="auto">
          <a:xfrm>
            <a:off x="4664053" y="3719148"/>
            <a:ext cx="675435" cy="33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97" descr="PPL_PennsylvaniaPower&amp;Light_lr"/>
          <p:cNvPicPr>
            <a:picLocks noChangeAspect="1" noChangeArrowheads="1"/>
          </p:cNvPicPr>
          <p:nvPr/>
        </p:nvPicPr>
        <p:blipFill rotWithShape="1">
          <a:blip r:embed="rId38" cstate="print"/>
          <a:srcRect l="20003" t="15908" r="20003" b="18992"/>
          <a:stretch/>
        </p:blipFill>
        <p:spPr bwMode="auto">
          <a:xfrm>
            <a:off x="6419210" y="3733622"/>
            <a:ext cx="427334" cy="40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67" y="4338381"/>
            <a:ext cx="682232" cy="256087"/>
          </a:xfrm>
          <a:prstGeom prst="rect">
            <a:avLst/>
          </a:prstGeom>
        </p:spPr>
      </p:pic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2092146" y="4534789"/>
            <a:ext cx="866774" cy="16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00" b="1" dirty="0">
                <a:solidFill>
                  <a:srgbClr val="080808"/>
                </a:solidFill>
                <a:latin typeface="Arial Narrow" pitchFamily="34" charset="0"/>
              </a:rPr>
              <a:t>University of Colorado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6996"/>
          <a:stretch/>
        </p:blipFill>
        <p:spPr>
          <a:xfrm>
            <a:off x="2272259" y="4278209"/>
            <a:ext cx="487829" cy="309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52" y="2187297"/>
            <a:ext cx="689931" cy="34050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27" y="3869011"/>
            <a:ext cx="708014" cy="14425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6" r="12247" b="21516"/>
          <a:stretch/>
        </p:blipFill>
        <p:spPr>
          <a:xfrm>
            <a:off x="529985" y="3762047"/>
            <a:ext cx="719585" cy="37669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12" r="3880" b="25118"/>
          <a:stretch/>
        </p:blipFill>
        <p:spPr>
          <a:xfrm>
            <a:off x="3812281" y="3746679"/>
            <a:ext cx="710731" cy="36900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76" y="2270691"/>
            <a:ext cx="686278" cy="17371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5" y="2120006"/>
            <a:ext cx="388790" cy="45499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79" y="2164956"/>
            <a:ext cx="694926" cy="40305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04" y="3769731"/>
            <a:ext cx="672659" cy="37668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1" r="12681" b="-33357"/>
          <a:stretch/>
        </p:blipFill>
        <p:spPr>
          <a:xfrm>
            <a:off x="3811959" y="2197064"/>
            <a:ext cx="718334" cy="30665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24" y="2179306"/>
            <a:ext cx="533898" cy="37553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43" y="3737149"/>
            <a:ext cx="603705" cy="42464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1" y="2237263"/>
            <a:ext cx="626063" cy="2405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06" y="2276203"/>
            <a:ext cx="708014" cy="18174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6" y="3733628"/>
            <a:ext cx="611883" cy="43039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4" y="1679483"/>
            <a:ext cx="736929" cy="278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10" y="4265696"/>
            <a:ext cx="637302" cy="3582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83" y="4268545"/>
            <a:ext cx="490754" cy="370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48" y="4252343"/>
            <a:ext cx="719544" cy="460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1848" r="25511" b="16080"/>
          <a:stretch/>
        </p:blipFill>
        <p:spPr>
          <a:xfrm>
            <a:off x="5593114" y="4259403"/>
            <a:ext cx="465171" cy="4133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15" y="4319593"/>
            <a:ext cx="672445" cy="29666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6520" r="6445" b="6462"/>
          <a:stretch/>
        </p:blipFill>
        <p:spPr>
          <a:xfrm>
            <a:off x="6461432" y="2165364"/>
            <a:ext cx="376214" cy="3764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6" t="3606" r="29342" b="4807"/>
          <a:stretch/>
        </p:blipFill>
        <p:spPr>
          <a:xfrm>
            <a:off x="3960800" y="4257648"/>
            <a:ext cx="347003" cy="4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613" y="969943"/>
            <a:ext cx="822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The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Steam Team!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13722" y="1538469"/>
            <a:ext cx="987552" cy="1458498"/>
            <a:chOff x="2013200" y="1538469"/>
            <a:chExt cx="928101" cy="1458498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7" t="4630" r="507" b="12037"/>
            <a:stretch/>
          </p:blipFill>
          <p:spPr>
            <a:xfrm>
              <a:off x="2015751" y="1538469"/>
              <a:ext cx="914400" cy="114281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13200" y="2704579"/>
              <a:ext cx="9281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AL WASINGER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VP / OPERATIONS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60720" y="1538469"/>
            <a:ext cx="989013" cy="1550831"/>
            <a:chOff x="3016907" y="1538469"/>
            <a:chExt cx="989013" cy="1550831"/>
          </a:xfrm>
        </p:grpSpPr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" t="1591" r="6703" b="22669"/>
            <a:stretch/>
          </p:blipFill>
          <p:spPr>
            <a:xfrm>
              <a:off x="3061233" y="1538469"/>
              <a:ext cx="914400" cy="114281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016907" y="2704579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OREN HARDESTY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NATIONAL SALES MGR </a:t>
              </a:r>
              <a:r>
                <a:rPr lang="mr-IN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–</a:t>
              </a:r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PACKAGE BOILERS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95643" y="1538469"/>
            <a:ext cx="989013" cy="1550831"/>
            <a:chOff x="4069191" y="1538469"/>
            <a:chExt cx="989013" cy="1550831"/>
          </a:xfrm>
        </p:grpSpPr>
        <p:pic>
          <p:nvPicPr>
            <p:cNvPr id="14" name="Picture 13"/>
            <p:cNvPicPr>
              <a:picLocks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5000" contras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" r="-1" b="18123"/>
            <a:stretch/>
          </p:blipFill>
          <p:spPr>
            <a:xfrm>
              <a:off x="4106715" y="1538469"/>
              <a:ext cx="914400" cy="114053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069191" y="2704579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JIM ATKINSON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REGIONAL SALES MGR </a:t>
              </a:r>
              <a:r>
                <a:rPr lang="mr-IN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–</a:t>
              </a:r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FIRETUBE DIVISION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53581" y="3238159"/>
            <a:ext cx="989013" cy="1473489"/>
            <a:chOff x="3528562" y="3238159"/>
            <a:chExt cx="989013" cy="1473489"/>
          </a:xfrm>
        </p:grpSpPr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17000"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" t="4085" r="-2061" b="11571"/>
            <a:stretch/>
          </p:blipFill>
          <p:spPr>
            <a:xfrm>
              <a:off x="3580909" y="3238159"/>
              <a:ext cx="914400" cy="115093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528562" y="4419260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MORGAN MARKEY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DESIGN ENGINEER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38850" y="1538470"/>
            <a:ext cx="987552" cy="1458497"/>
            <a:chOff x="970269" y="1538470"/>
            <a:chExt cx="928101" cy="1458497"/>
          </a:xfrm>
        </p:grpSpPr>
        <p:sp>
          <p:nvSpPr>
            <p:cNvPr id="10" name="TextBox 9"/>
            <p:cNvSpPr txBox="1"/>
            <p:nvPr/>
          </p:nvSpPr>
          <p:spPr>
            <a:xfrm>
              <a:off x="970269" y="2704579"/>
              <a:ext cx="9281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JOHN VISKUP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CEO / PRESIDENT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37000"/>
                      </a14:imgEffect>
                      <a14:imgEffect>
                        <a14:saturation sat="0"/>
                      </a14:imgEffect>
                      <a14:imgEffect>
                        <a14:brightnessContrast bright="19000" contras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0" t="6449" r="14814" b="16690"/>
            <a:stretch/>
          </p:blipFill>
          <p:spPr>
            <a:xfrm>
              <a:off x="970269" y="1538470"/>
              <a:ext cx="914400" cy="11405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47946" y="1538470"/>
            <a:ext cx="989013" cy="1458497"/>
            <a:chOff x="7201265" y="1538470"/>
            <a:chExt cx="989013" cy="1458497"/>
          </a:xfrm>
        </p:grpSpPr>
        <p:sp>
          <p:nvSpPr>
            <p:cNvPr id="37" name="TextBox 36"/>
            <p:cNvSpPr txBox="1"/>
            <p:nvPr/>
          </p:nvSpPr>
          <p:spPr>
            <a:xfrm>
              <a:off x="7201265" y="2704579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ALAN RIDGWAY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DESIGN ENGINEER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3" t="7846" r="15214" b="28868"/>
            <a:stretch/>
          </p:blipFill>
          <p:spPr>
            <a:xfrm>
              <a:off x="7252775" y="1538470"/>
              <a:ext cx="897069" cy="114281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648786" y="3238160"/>
            <a:ext cx="989013" cy="1473488"/>
            <a:chOff x="5662579" y="3238160"/>
            <a:chExt cx="989013" cy="147348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1" b="12847"/>
            <a:stretch/>
          </p:blipFill>
          <p:spPr>
            <a:xfrm>
              <a:off x="5681904" y="3238160"/>
              <a:ext cx="914400" cy="115093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662579" y="4419260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CHARLES SWALLOW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MARKETING MANAGER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98445" y="3238159"/>
            <a:ext cx="989013" cy="1565822"/>
            <a:chOff x="4607394" y="3238159"/>
            <a:chExt cx="989013" cy="1565822"/>
          </a:xfrm>
        </p:grpSpPr>
        <p:pic>
          <p:nvPicPr>
            <p:cNvPr id="45" name="Picture 44"/>
            <p:cNvPicPr>
              <a:picLocks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6714"/>
                      </a14:imgEffect>
                      <a14:imgEffect>
                        <a14:saturation sat="0"/>
                      </a14:imgEffect>
                      <a14:imgEffect>
                        <a14:brightnessContrast bright="21000" contrast="-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1" t="5493" r="11339" b="14150"/>
            <a:stretch/>
          </p:blipFill>
          <p:spPr>
            <a:xfrm>
              <a:off x="4636905" y="3238159"/>
              <a:ext cx="914400" cy="1150938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607394" y="4419260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BILL FIELD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MARKETING AND COMMINICATIONS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06810" y="3238160"/>
            <a:ext cx="989013" cy="1468904"/>
            <a:chOff x="2527142" y="3238160"/>
            <a:chExt cx="989013" cy="1468904"/>
          </a:xfrm>
        </p:grpSpPr>
        <p:sp>
          <p:nvSpPr>
            <p:cNvPr id="30" name="TextBox 29"/>
            <p:cNvSpPr txBox="1"/>
            <p:nvPr/>
          </p:nvSpPr>
          <p:spPr>
            <a:xfrm>
              <a:off x="2527142" y="4414676"/>
              <a:ext cx="989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TONY BASORE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PLANT SUPERINTENDENT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4348" r="26241" b="44144"/>
            <a:stretch/>
          </p:blipFill>
          <p:spPr>
            <a:xfrm>
              <a:off x="2547183" y="3238160"/>
              <a:ext cx="934626" cy="115093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29768" y="1538470"/>
            <a:ext cx="989013" cy="1550830"/>
            <a:chOff x="6158281" y="1538470"/>
            <a:chExt cx="989013" cy="1550830"/>
          </a:xfrm>
        </p:grpSpPr>
        <p:pic>
          <p:nvPicPr>
            <p:cNvPr id="48" name="Picture 47"/>
            <p:cNvPicPr>
              <a:picLocks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14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t="3220" r="3189" b="18518"/>
            <a:stretch/>
          </p:blipFill>
          <p:spPr>
            <a:xfrm>
              <a:off x="6197679" y="1538470"/>
              <a:ext cx="914400" cy="1142817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158281" y="2704579"/>
              <a:ext cx="98901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CLAY VISKUP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SALES APPLICATION ENGINEER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99456" y="3237922"/>
            <a:ext cx="989013" cy="1658392"/>
            <a:chOff x="6715106" y="3237922"/>
            <a:chExt cx="989013" cy="1658392"/>
          </a:xfrm>
        </p:grpSpPr>
        <p:sp>
          <p:nvSpPr>
            <p:cNvPr id="43" name="TextBox 42"/>
            <p:cNvSpPr txBox="1"/>
            <p:nvPr/>
          </p:nvSpPr>
          <p:spPr>
            <a:xfrm>
              <a:off x="6715106" y="4419260"/>
              <a:ext cx="98901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ERIK RICHISON</a:t>
              </a:r>
            </a:p>
            <a:p>
              <a:pPr algn="ctr"/>
              <a:r>
                <a:rPr lang="en-US" sz="600" b="1" i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MARKETING COMMUNICATION SPECIALIST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2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1" t="2036" r="10790" b="15156"/>
            <a:stretch/>
          </p:blipFill>
          <p:spPr>
            <a:xfrm>
              <a:off x="6715106" y="3237922"/>
              <a:ext cx="914400" cy="1149371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447800" y="4416604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SARAH RAWN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PROJECT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5605" r="21193" b="28920"/>
          <a:stretch/>
        </p:blipFill>
        <p:spPr>
          <a:xfrm>
            <a:off x="1450422" y="3234895"/>
            <a:ext cx="937549" cy="11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21575" r="6238" b="20882"/>
          <a:stretch/>
        </p:blipFill>
        <p:spPr>
          <a:xfrm>
            <a:off x="4630849" y="1532845"/>
            <a:ext cx="4059936" cy="156362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3"/>
            <a:ext cx="823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Manufacturing Facilities Equipped to Meet Market Demand</a:t>
            </a: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20384" r="7889" b="13072"/>
          <a:stretch/>
        </p:blipFill>
        <p:spPr>
          <a:xfrm>
            <a:off x="448686" y="1532845"/>
            <a:ext cx="4117975" cy="318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Picture 4"/>
          <p:cNvPicPr>
            <a:picLocks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 t="26495" r="11099" b="26495"/>
          <a:stretch/>
        </p:blipFill>
        <p:spPr bwMode="auto">
          <a:xfrm>
            <a:off x="4630738" y="3161098"/>
            <a:ext cx="4057650" cy="1561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9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-1" r="42324" b="-1"/>
          <a:stretch/>
        </p:blipFill>
        <p:spPr>
          <a:xfrm>
            <a:off x="468313" y="3168601"/>
            <a:ext cx="1993392" cy="1563624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6473" b="5772"/>
          <a:stretch/>
        </p:blipFill>
        <p:spPr>
          <a:xfrm>
            <a:off x="6696981" y="1545029"/>
            <a:ext cx="1991408" cy="1563519"/>
          </a:xfrm>
          <a:prstGeom prst="rect">
            <a:avLst/>
          </a:prstGeom>
          <a:ln w="3810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7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3" t="7941" r="10781" b="6669"/>
          <a:stretch/>
        </p:blipFill>
        <p:spPr>
          <a:xfrm>
            <a:off x="2527300" y="1545030"/>
            <a:ext cx="4108338" cy="3190433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7683"/>
          <a:stretch/>
        </p:blipFill>
        <p:spPr>
          <a:xfrm>
            <a:off x="6691111" y="3172049"/>
            <a:ext cx="1997278" cy="156341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613" y="957162"/>
            <a:ext cx="8232776" cy="48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Invested in Manufacturing Efficiency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9368"/>
          <a:stretch/>
        </p:blipFill>
        <p:spPr>
          <a:xfrm>
            <a:off x="463766" y="1539825"/>
            <a:ext cx="1993392" cy="15636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6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5S MANUFACTURING_0068.jpg"/>
          <p:cNvPicPr>
            <a:picLocks/>
          </p:cNvPicPr>
          <p:nvPr/>
        </p:nvPicPr>
        <p:blipFill rotWithShape="1">
          <a:blip r:embed="rId3" cstate="print"/>
          <a:srcRect l="5378" r="7058" b="14149"/>
          <a:stretch/>
        </p:blipFill>
        <p:spPr>
          <a:xfrm>
            <a:off x="454196" y="1565166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5S_6L3A0255.jpg"/>
          <p:cNvPicPr>
            <a:picLocks/>
          </p:cNvPicPr>
          <p:nvPr/>
        </p:nvPicPr>
        <p:blipFill rotWithShape="1">
          <a:blip r:embed="rId4" cstate="print"/>
          <a:srcRect l="7949" t="6853" r="4226" b="6025"/>
          <a:stretch/>
        </p:blipFill>
        <p:spPr>
          <a:xfrm>
            <a:off x="7097712" y="1565166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5S MANUFACTURING_0117.jpg"/>
          <p:cNvPicPr>
            <a:picLocks/>
          </p:cNvPicPr>
          <p:nvPr/>
        </p:nvPicPr>
        <p:blipFill rotWithShape="1">
          <a:blip r:embed="rId5" cstate="print"/>
          <a:srcRect b="9414"/>
          <a:stretch/>
        </p:blipFill>
        <p:spPr>
          <a:xfrm>
            <a:off x="2115075" y="1571638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G_0064.jpg"/>
          <p:cNvPicPr>
            <a:picLocks/>
          </p:cNvPicPr>
          <p:nvPr/>
        </p:nvPicPr>
        <p:blipFill rotWithShape="1">
          <a:blip r:embed="rId6" cstate="print"/>
          <a:srcRect t="14745" b="9903"/>
          <a:stretch/>
        </p:blipFill>
        <p:spPr>
          <a:xfrm>
            <a:off x="3775954" y="1571638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IMG_0137.jpg"/>
          <p:cNvPicPr>
            <a:picLocks/>
          </p:cNvPicPr>
          <p:nvPr/>
        </p:nvPicPr>
        <p:blipFill rotWithShape="1">
          <a:blip r:embed="rId7" cstate="print"/>
          <a:srcRect t="1" r="5334" b="22450"/>
          <a:stretch/>
        </p:blipFill>
        <p:spPr>
          <a:xfrm>
            <a:off x="5436833" y="1571638"/>
            <a:ext cx="1591056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55613" y="1536650"/>
            <a:ext cx="8225636" cy="173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4196" y="957163"/>
            <a:ext cx="8227054" cy="5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Extra Lean,  Extra Clean – (5S) Lean, Not Just a Buzz Word to Us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5613" y="1512839"/>
            <a:ext cx="8225637" cy="214767"/>
            <a:chOff x="373168" y="2355137"/>
            <a:chExt cx="8225637" cy="246222"/>
          </a:xfrm>
        </p:grpSpPr>
        <p:sp>
          <p:nvSpPr>
            <p:cNvPr id="15" name="TextBox 14"/>
            <p:cNvSpPr txBox="1"/>
            <p:nvPr/>
          </p:nvSpPr>
          <p:spPr>
            <a:xfrm>
              <a:off x="373168" y="2355137"/>
              <a:ext cx="16579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1 - SORT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31107" y="2355137"/>
              <a:ext cx="16501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2 - STRAIGHTEN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62269" y="2355137"/>
              <a:ext cx="16738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3 - SHINE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36154" y="2355137"/>
              <a:ext cx="1660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4 - STANDARDIZE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96219" y="2355138"/>
              <a:ext cx="1602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5 - SUSTAIN</a:t>
              </a:r>
            </a:p>
          </p:txBody>
        </p:sp>
      </p:grpSp>
      <p:pic>
        <p:nvPicPr>
          <p:cNvPr id="33" name="Picture 32" descr="Value Stream Mappi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81854" y="2298650"/>
            <a:ext cx="5383343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1869</Words>
  <Application>Microsoft Office PowerPoint</Application>
  <PresentationFormat>On-screen Show (16:9)</PresentationFormat>
  <Paragraphs>276</Paragraphs>
  <Slides>42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Waste Heat Recovery (HRSG)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2016-10-24T15:55:21Z</dcterms:created>
  <dcterms:modified xsi:type="dcterms:W3CDTF">2020-03-23T18:17:55Z</dcterms:modified>
</cp:coreProperties>
</file>