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6"/>
  </p:notesMasterIdLst>
  <p:sldIdLst>
    <p:sldId id="256" r:id="rId5"/>
    <p:sldId id="374" r:id="rId6"/>
    <p:sldId id="258" r:id="rId7"/>
    <p:sldId id="367" r:id="rId8"/>
    <p:sldId id="370" r:id="rId9"/>
    <p:sldId id="261" r:id="rId10"/>
    <p:sldId id="269" r:id="rId11"/>
    <p:sldId id="375" r:id="rId12"/>
    <p:sldId id="368" r:id="rId13"/>
    <p:sldId id="369" r:id="rId14"/>
    <p:sldId id="288" r:id="rId15"/>
    <p:sldId id="348" r:id="rId16"/>
    <p:sldId id="371" r:id="rId17"/>
    <p:sldId id="263" r:id="rId18"/>
    <p:sldId id="313" r:id="rId19"/>
    <p:sldId id="276" r:id="rId20"/>
    <p:sldId id="314" r:id="rId21"/>
    <p:sldId id="315" r:id="rId22"/>
    <p:sldId id="343" r:id="rId23"/>
    <p:sldId id="292" r:id="rId24"/>
    <p:sldId id="291" r:id="rId25"/>
    <p:sldId id="294" r:id="rId26"/>
    <p:sldId id="336" r:id="rId27"/>
    <p:sldId id="376" r:id="rId28"/>
    <p:sldId id="365" r:id="rId29"/>
    <p:sldId id="299" r:id="rId30"/>
    <p:sldId id="355" r:id="rId31"/>
    <p:sldId id="333" r:id="rId32"/>
    <p:sldId id="377" r:id="rId33"/>
    <p:sldId id="373" r:id="rId34"/>
    <p:sldId id="378" r:id="rId35"/>
  </p:sldIdLst>
  <p:sldSz cx="12192000" cy="6858000"/>
  <p:notesSz cx="9239250" cy="6953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Bonardi" initials="CB" lastIdx="1" clrIdx="0">
    <p:extLst>
      <p:ext uri="{19B8F6BF-5375-455C-9EA6-DF929625EA0E}">
        <p15:presenceInfo xmlns:p15="http://schemas.microsoft.com/office/powerpoint/2012/main" userId="13450550fb53e1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860" autoAdjust="0"/>
  </p:normalViewPr>
  <p:slideViewPr>
    <p:cSldViewPr snapToGrid="0">
      <p:cViewPr varScale="1">
        <p:scale>
          <a:sx n="89" d="100"/>
          <a:sy n="89" d="100"/>
        </p:scale>
        <p:origin x="4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7FE7E-C836-47DA-ACCC-E112CE7A869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1C2CE58-6D10-48F6-8A6D-11DAA90A9C29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rPr>
            <a:t>1 Year</a:t>
          </a:r>
        </a:p>
      </dgm:t>
    </dgm:pt>
    <dgm:pt modelId="{2F7D9FDE-234B-40E6-8D1D-2CAB763C88F4}" type="parTrans" cxnId="{F0D4B029-CB0B-43DA-9C9F-6F7000EAEBA7}">
      <dgm:prSet/>
      <dgm:spPr/>
      <dgm:t>
        <a:bodyPr/>
        <a:lstStyle/>
        <a:p>
          <a:endParaRPr lang="en-US"/>
        </a:p>
      </dgm:t>
    </dgm:pt>
    <dgm:pt modelId="{F18371A9-981A-428F-A0B8-21C8516E6D36}" type="sibTrans" cxnId="{F0D4B029-CB0B-43DA-9C9F-6F7000EAEBA7}">
      <dgm:prSet/>
      <dgm:spPr/>
      <dgm:t>
        <a:bodyPr/>
        <a:lstStyle/>
        <a:p>
          <a:endParaRPr lang="en-US"/>
        </a:p>
      </dgm:t>
    </dgm:pt>
    <dgm:pt modelId="{27D20BA4-58F3-462B-8369-3936F831F189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rPr>
            <a:t>5 Years</a:t>
          </a:r>
        </a:p>
      </dgm:t>
    </dgm:pt>
    <dgm:pt modelId="{5FD10E13-8101-4587-AE5E-3F44FB7AE06B}" type="parTrans" cxnId="{772AAF33-8DCC-4F06-AE33-03DB9ECD98E4}">
      <dgm:prSet/>
      <dgm:spPr/>
      <dgm:t>
        <a:bodyPr/>
        <a:lstStyle/>
        <a:p>
          <a:endParaRPr lang="en-US"/>
        </a:p>
      </dgm:t>
    </dgm:pt>
    <dgm:pt modelId="{371F7DDC-053B-4342-85C0-698CCC001547}" type="sibTrans" cxnId="{772AAF33-8DCC-4F06-AE33-03DB9ECD98E4}">
      <dgm:prSet/>
      <dgm:spPr/>
      <dgm:t>
        <a:bodyPr/>
        <a:lstStyle/>
        <a:p>
          <a:endParaRPr lang="en-US"/>
        </a:p>
      </dgm:t>
    </dgm:pt>
    <dgm:pt modelId="{FBA03374-AD27-418F-9735-392CD7EA54AB}" type="pres">
      <dgm:prSet presAssocID="{6DB7FE7E-C836-47DA-ACCC-E112CE7A8697}" presName="arrowDiagram" presStyleCnt="0">
        <dgm:presLayoutVars>
          <dgm:chMax val="5"/>
          <dgm:dir/>
          <dgm:resizeHandles val="exact"/>
        </dgm:presLayoutVars>
      </dgm:prSet>
      <dgm:spPr/>
    </dgm:pt>
    <dgm:pt modelId="{BFD91222-3C2E-4A0B-A9AA-8444A26D027B}" type="pres">
      <dgm:prSet presAssocID="{6DB7FE7E-C836-47DA-ACCC-E112CE7A8697}" presName="arrow" presStyleLbl="bgShp" presStyleIdx="0" presStyleCnt="1" custLinFactNeighborX="1472" custLinFactNeighborY="-22454"/>
      <dgm:spPr/>
    </dgm:pt>
    <dgm:pt modelId="{840B9BB8-4C7A-44BC-8109-DB5421C8ED45}" type="pres">
      <dgm:prSet presAssocID="{6DB7FE7E-C836-47DA-ACCC-E112CE7A8697}" presName="arrowDiagram2" presStyleCnt="0"/>
      <dgm:spPr/>
    </dgm:pt>
    <dgm:pt modelId="{BBBF2FD1-C1DA-4435-9227-36F931CB0638}" type="pres">
      <dgm:prSet presAssocID="{61C2CE58-6D10-48F6-8A6D-11DAA90A9C29}" presName="bullet2a" presStyleLbl="node1" presStyleIdx="0" presStyleCnt="2" custLinFactX="-175964" custLinFactY="157856" custLinFactNeighborX="-200000" custLinFactNeighborY="200000"/>
      <dgm:spPr/>
    </dgm:pt>
    <dgm:pt modelId="{2C530CCF-EB2F-4AC0-B2C8-55BF5F032E9D}" type="pres">
      <dgm:prSet presAssocID="{61C2CE58-6D10-48F6-8A6D-11DAA90A9C29}" presName="textBox2a" presStyleLbl="revTx" presStyleIdx="0" presStyleCnt="2" custScaleX="82907" custScaleY="56266" custLinFactX="-26155" custLinFactNeighborX="-100000" custLinFactNeighborY="14015">
        <dgm:presLayoutVars>
          <dgm:bulletEnabled val="1"/>
        </dgm:presLayoutVars>
      </dgm:prSet>
      <dgm:spPr/>
    </dgm:pt>
    <dgm:pt modelId="{05A2C376-2821-486D-920A-131CE370131A}" type="pres">
      <dgm:prSet presAssocID="{27D20BA4-58F3-462B-8369-3936F831F189}" presName="bullet2b" presStyleLbl="node1" presStyleIdx="1" presStyleCnt="2" custLinFactX="-200000" custLinFactY="100000" custLinFactNeighborX="-276065" custLinFactNeighborY="104770"/>
      <dgm:spPr/>
    </dgm:pt>
    <dgm:pt modelId="{6525874A-19AA-4503-AFFD-63106049D8BE}" type="pres">
      <dgm:prSet presAssocID="{27D20BA4-58F3-462B-8369-3936F831F189}" presName="textBox2b" presStyleLbl="revTx" presStyleIdx="1" presStyleCnt="2" custScaleX="65795" custScaleY="79724" custLinFactX="-80445" custLinFactNeighborX="-100000" custLinFactNeighborY="4312">
        <dgm:presLayoutVars>
          <dgm:bulletEnabled val="1"/>
        </dgm:presLayoutVars>
      </dgm:prSet>
      <dgm:spPr/>
    </dgm:pt>
  </dgm:ptLst>
  <dgm:cxnLst>
    <dgm:cxn modelId="{F0D4B029-CB0B-43DA-9C9F-6F7000EAEBA7}" srcId="{6DB7FE7E-C836-47DA-ACCC-E112CE7A8697}" destId="{61C2CE58-6D10-48F6-8A6D-11DAA90A9C29}" srcOrd="0" destOrd="0" parTransId="{2F7D9FDE-234B-40E6-8D1D-2CAB763C88F4}" sibTransId="{F18371A9-981A-428F-A0B8-21C8516E6D36}"/>
    <dgm:cxn modelId="{772AAF33-8DCC-4F06-AE33-03DB9ECD98E4}" srcId="{6DB7FE7E-C836-47DA-ACCC-E112CE7A8697}" destId="{27D20BA4-58F3-462B-8369-3936F831F189}" srcOrd="1" destOrd="0" parTransId="{5FD10E13-8101-4587-AE5E-3F44FB7AE06B}" sibTransId="{371F7DDC-053B-4342-85C0-698CCC001547}"/>
    <dgm:cxn modelId="{E83DA96E-D5A6-4F66-B416-A2BA3673B0CA}" type="presOf" srcId="{27D20BA4-58F3-462B-8369-3936F831F189}" destId="{6525874A-19AA-4503-AFFD-63106049D8BE}" srcOrd="0" destOrd="0" presId="urn:microsoft.com/office/officeart/2005/8/layout/arrow2"/>
    <dgm:cxn modelId="{768B3D9E-012F-43B4-AE85-A65DAEBCE3B6}" type="presOf" srcId="{61C2CE58-6D10-48F6-8A6D-11DAA90A9C29}" destId="{2C530CCF-EB2F-4AC0-B2C8-55BF5F032E9D}" srcOrd="0" destOrd="0" presId="urn:microsoft.com/office/officeart/2005/8/layout/arrow2"/>
    <dgm:cxn modelId="{A1ACC7F4-677A-4763-B2CC-FF0BF7392A49}" type="presOf" srcId="{6DB7FE7E-C836-47DA-ACCC-E112CE7A8697}" destId="{FBA03374-AD27-418F-9735-392CD7EA54AB}" srcOrd="0" destOrd="0" presId="urn:microsoft.com/office/officeart/2005/8/layout/arrow2"/>
    <dgm:cxn modelId="{A8103951-58A2-4DD9-B31C-D120817880AF}" type="presParOf" srcId="{FBA03374-AD27-418F-9735-392CD7EA54AB}" destId="{BFD91222-3C2E-4A0B-A9AA-8444A26D027B}" srcOrd="0" destOrd="0" presId="urn:microsoft.com/office/officeart/2005/8/layout/arrow2"/>
    <dgm:cxn modelId="{8E8CA6F2-EDEF-48A1-9ABC-30772E5A02CC}" type="presParOf" srcId="{FBA03374-AD27-418F-9735-392CD7EA54AB}" destId="{840B9BB8-4C7A-44BC-8109-DB5421C8ED45}" srcOrd="1" destOrd="0" presId="urn:microsoft.com/office/officeart/2005/8/layout/arrow2"/>
    <dgm:cxn modelId="{A11ADDD1-CA13-4D69-BE3A-643487CBA577}" type="presParOf" srcId="{840B9BB8-4C7A-44BC-8109-DB5421C8ED45}" destId="{BBBF2FD1-C1DA-4435-9227-36F931CB0638}" srcOrd="0" destOrd="0" presId="urn:microsoft.com/office/officeart/2005/8/layout/arrow2"/>
    <dgm:cxn modelId="{535AAAE4-87C4-47B5-87E3-17EBA11CF297}" type="presParOf" srcId="{840B9BB8-4C7A-44BC-8109-DB5421C8ED45}" destId="{2C530CCF-EB2F-4AC0-B2C8-55BF5F032E9D}" srcOrd="1" destOrd="0" presId="urn:microsoft.com/office/officeart/2005/8/layout/arrow2"/>
    <dgm:cxn modelId="{A138AAC8-8F0E-4E11-8853-A4ED9C0CB414}" type="presParOf" srcId="{840B9BB8-4C7A-44BC-8109-DB5421C8ED45}" destId="{05A2C376-2821-486D-920A-131CE370131A}" srcOrd="2" destOrd="0" presId="urn:microsoft.com/office/officeart/2005/8/layout/arrow2"/>
    <dgm:cxn modelId="{A3D35642-75DB-4C8F-84C5-18238F428627}" type="presParOf" srcId="{840B9BB8-4C7A-44BC-8109-DB5421C8ED45}" destId="{6525874A-19AA-4503-AFFD-63106049D8BE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91222-3C2E-4A0B-A9AA-8444A26D027B}">
      <dsp:nvSpPr>
        <dsp:cNvPr id="0" name=""/>
        <dsp:cNvSpPr/>
      </dsp:nvSpPr>
      <dsp:spPr>
        <a:xfrm>
          <a:off x="498061" y="0"/>
          <a:ext cx="6210299" cy="388143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F2FD1-C1DA-4435-9227-36F931CB0638}">
      <dsp:nvSpPr>
        <dsp:cNvPr id="0" name=""/>
        <dsp:cNvSpPr/>
      </dsp:nvSpPr>
      <dsp:spPr>
        <a:xfrm>
          <a:off x="1033342" y="2893220"/>
          <a:ext cx="217360" cy="217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30CCF-EB2F-4AC0-B2C8-55BF5F032E9D}">
      <dsp:nvSpPr>
        <dsp:cNvPr id="0" name=""/>
        <dsp:cNvSpPr/>
      </dsp:nvSpPr>
      <dsp:spPr>
        <a:xfrm>
          <a:off x="0" y="2818762"/>
          <a:ext cx="1673351" cy="932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rPr>
            <a:t>1 Year</a:t>
          </a:r>
        </a:p>
      </dsp:txBody>
      <dsp:txXfrm>
        <a:off x="0" y="2818762"/>
        <a:ext cx="1673351" cy="932537"/>
      </dsp:txXfrm>
    </dsp:sp>
    <dsp:sp modelId="{05A2C376-2821-486D-920A-131CE370131A}">
      <dsp:nvSpPr>
        <dsp:cNvPr id="0" name=""/>
        <dsp:cNvSpPr/>
      </dsp:nvSpPr>
      <dsp:spPr>
        <a:xfrm>
          <a:off x="2079457" y="1888626"/>
          <a:ext cx="372617" cy="372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5874A-19AA-4503-AFFD-63106049D8BE}">
      <dsp:nvSpPr>
        <dsp:cNvPr id="0" name=""/>
        <dsp:cNvSpPr/>
      </dsp:nvSpPr>
      <dsp:spPr>
        <a:xfrm>
          <a:off x="742851" y="1683220"/>
          <a:ext cx="1327971" cy="2048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44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rPr>
            <a:t>5 Years</a:t>
          </a:r>
        </a:p>
      </dsp:txBody>
      <dsp:txXfrm>
        <a:off x="742851" y="1683220"/>
        <a:ext cx="1327971" cy="204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675" cy="348870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3438" y="0"/>
            <a:ext cx="4003675" cy="348870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E7A130D7-C1DE-4ABD-B49B-843C625E2B2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5125" cy="2347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46252"/>
            <a:ext cx="7391400" cy="2737842"/>
          </a:xfrm>
          <a:prstGeom prst="rect">
            <a:avLst/>
          </a:prstGeom>
        </p:spPr>
        <p:txBody>
          <a:bodyPr vert="horz" lIns="92528" tIns="46264" rIns="92528" bIns="4626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4381"/>
            <a:ext cx="4003675" cy="348869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3438" y="6604381"/>
            <a:ext cx="4003675" cy="348869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B976565B-4332-44C0-8061-B512A88E5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16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3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27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30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99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42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565B-4332-44C0-8061-B512A88E55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1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0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Seismic calcs process and costs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4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E848DA-4848-40D3-AE19-6E1F2F609367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89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525CB-0F53-4C3A-AEF8-FC6A0D039853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1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90A37A-29A6-441E-B7D7-10B57361B32E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sz="9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791" indent="-2891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60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9242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883" indent="-23132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90A37A-29A6-441E-B7D7-10B57361B32E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9113"/>
            <a:ext cx="4640262" cy="26098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3302794"/>
            <a:ext cx="6775450" cy="3130170"/>
          </a:xfrm>
          <a:noFill/>
        </p:spPr>
        <p:txBody>
          <a:bodyPr/>
          <a:lstStyle/>
          <a:p>
            <a:pPr eaLnBrk="1" hangingPunct="1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5482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21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4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1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3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9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1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8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4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9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7A96-0E66-43B0-BE86-3F93071E722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02ABC1-DE3B-4291-BC2C-05A930685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371/journal.pone.018993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echapman@deltacooling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wheatley@deltacooling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D1FFE0-8A93-4A92-9998-5CF3BCC7F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357" y="3811361"/>
            <a:ext cx="8529590" cy="1646302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Delta Cooling Towers, Inc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n-US" sz="3600" dirty="0">
                <a:latin typeface="Palatino Linotype" panose="02040502050505030304" pitchFamily="18" charset="0"/>
              </a:rPr>
              <a:t>Engineered HDPE Cooling Towers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0C846A1-7C2B-40E9-A3C0-D5752D66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50" y="566353"/>
            <a:ext cx="4671526" cy="31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6" descr="Towertypes2">
            <a:extLst>
              <a:ext uri="{FF2B5EF4-FFF2-40B4-BE49-F238E27FC236}">
                <a16:creationId xmlns:a16="http://schemas.microsoft.com/office/drawing/2014/main" id="{433B7257-725E-4BA9-BF5B-61CF7CC3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90" y="1467383"/>
            <a:ext cx="3806417" cy="4886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09126" y="278930"/>
            <a:ext cx="881742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Various Types of Cooling Towers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893406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1028">
            <a:extLst>
              <a:ext uri="{FF2B5EF4-FFF2-40B4-BE49-F238E27FC236}">
                <a16:creationId xmlns:a16="http://schemas.microsoft.com/office/drawing/2014/main" id="{226D48AF-4B39-4F6E-A862-23D06F9C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695" y="2632229"/>
            <a:ext cx="24352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Induced draft, counter flow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CC687529-2EF6-4C31-93F2-08DC1774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242" y="4169728"/>
            <a:ext cx="22781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Induced draft, Cross flow</a:t>
            </a:r>
          </a:p>
        </p:txBody>
      </p:sp>
      <p:sp>
        <p:nvSpPr>
          <p:cNvPr id="5" name="Text Box 1030">
            <a:extLst>
              <a:ext uri="{FF2B5EF4-FFF2-40B4-BE49-F238E27FC236}">
                <a16:creationId xmlns:a16="http://schemas.microsoft.com/office/drawing/2014/main" id="{8FC7B9A0-7ED7-4BA1-80B3-3E7D7F8A1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678" y="5830338"/>
            <a:ext cx="1274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Forced draft</a:t>
            </a:r>
          </a:p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Counter flow</a:t>
            </a: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1D6AC7BA-8EA0-4FBA-B623-5FDF677F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859" y="5861084"/>
            <a:ext cx="1255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Hyperbolic</a:t>
            </a:r>
          </a:p>
          <a:p>
            <a:pPr eaLnBrk="1" hangingPunct="1"/>
            <a:r>
              <a:rPr lang="en-US" sz="1400" b="1" dirty="0">
                <a:latin typeface="Palatino Linotype" panose="02040502050505030304" pitchFamily="18" charset="0"/>
              </a:rPr>
              <a:t>Natural draft</a:t>
            </a:r>
          </a:p>
        </p:txBody>
      </p:sp>
    </p:spTree>
    <p:extLst>
      <p:ext uri="{BB962C8B-B14F-4D97-AF65-F5344CB8AC3E}">
        <p14:creationId xmlns:p14="http://schemas.microsoft.com/office/powerpoint/2010/main" val="1604490736"/>
      </p:ext>
    </p:extLst>
  </p:cSld>
  <p:clrMapOvr>
    <a:masterClrMapping/>
  </p:clrMapOvr>
  <p:transition advClick="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ES-PXS-PID-DA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86" y="1504546"/>
            <a:ext cx="5638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978722" y="4708438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itchFamily="18" charset="0"/>
              </a:rPr>
              <a:t>For closed-circuit cooling Delta recommends a cooling tower plus a plate heat exchanger system. The skid-mounted plate heat exchanger provides a closed-circuit on the hot side of the heat exchanger. The non-corroding Delta cooling tower feeds the cold side of the plate heat exchanger. 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D973068-A7B6-43FA-A6B0-588B554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63" y="361546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Closed-Circuit Cooling Systems</a:t>
            </a:r>
          </a:p>
        </p:txBody>
      </p:sp>
    </p:spTree>
    <p:extLst>
      <p:ext uri="{BB962C8B-B14F-4D97-AF65-F5344CB8AC3E}">
        <p14:creationId xmlns:p14="http://schemas.microsoft.com/office/powerpoint/2010/main" val="232426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2E657B-BC88-4EDC-A336-898528C5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18" y="214200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Sizing and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117AC-76D8-4478-B5A7-04DB3A3B4301}"/>
              </a:ext>
            </a:extLst>
          </p:cNvPr>
          <p:cNvSpPr txBox="1"/>
          <p:nvPr/>
        </p:nvSpPr>
        <p:spPr>
          <a:xfrm>
            <a:off x="2299995" y="1296449"/>
            <a:ext cx="58409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Flow rate in GPM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Range of cooling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itchFamily="18" charset="0"/>
              </a:rPr>
              <a:t>°F (inlet – outlet temperature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Area wet bulb temperature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itchFamily="18" charset="0"/>
              </a:rPr>
              <a:t>°F</a:t>
            </a:r>
            <a:endParaRPr lang="en-US" b="1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038A0-BF9B-4809-AC95-EE6248254DA0}"/>
              </a:ext>
            </a:extLst>
          </p:cNvPr>
          <p:cNvSpPr txBox="1"/>
          <p:nvPr/>
        </p:nvSpPr>
        <p:spPr>
          <a:xfrm>
            <a:off x="2536760" y="3176403"/>
            <a:ext cx="5367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Important Formulas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7F5A0-D0D6-4828-A666-5C883415B73B}"/>
              </a:ext>
            </a:extLst>
          </p:cNvPr>
          <p:cNvSpPr txBox="1"/>
          <p:nvPr/>
        </p:nvSpPr>
        <p:spPr>
          <a:xfrm>
            <a:off x="2299995" y="4102249"/>
            <a:ext cx="71192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Heat Load (Btu/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) = GPM x 500 x ° Range of cooling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GPM =        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Heat Load (Btu/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Hr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)       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	                  500 x ° Range of Cooling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Nominal Load  =    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GPM x ˚ Range of Cooling     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                                                   30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6966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2E657B-BC88-4EDC-A336-898528C5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18" y="0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Sizing and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117AC-76D8-4478-B5A7-04DB3A3B4301}"/>
              </a:ext>
            </a:extLst>
          </p:cNvPr>
          <p:cNvSpPr txBox="1"/>
          <p:nvPr/>
        </p:nvSpPr>
        <p:spPr>
          <a:xfrm>
            <a:off x="653676" y="1998308"/>
            <a:ext cx="449682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1 Chiller Ton = 12,000 Btu/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Hr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1 Cooling Tower Ton = 15,000 Btu/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*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*Cooling Towers need to make up not only for the Nominal. Heat Load but also Approximately 25% Due to the Heat of Compression Imposed by the Chillers Compressor. 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Based on Design Conditions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95°F Hot water		Range = 10° 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	85°F Cold water	Approach = 7°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	78°F Wet bulb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Computer program that calculates Delta Cooling tower model required for given design conditions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038A0-BF9B-4809-AC95-EE6248254DA0}"/>
              </a:ext>
            </a:extLst>
          </p:cNvPr>
          <p:cNvSpPr txBox="1"/>
          <p:nvPr/>
        </p:nvSpPr>
        <p:spPr>
          <a:xfrm>
            <a:off x="-74644" y="1243729"/>
            <a:ext cx="5367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Theoretical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DB-2716-4021-96B9-7C4DBCFAF25B}"/>
              </a:ext>
            </a:extLst>
          </p:cNvPr>
          <p:cNvSpPr txBox="1"/>
          <p:nvPr/>
        </p:nvSpPr>
        <p:spPr>
          <a:xfrm>
            <a:off x="4686057" y="1243729"/>
            <a:ext cx="5367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Website Sizing Program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E3F367E-6AEB-4A23-A3B4-F3D80D26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03871" y="2034852"/>
            <a:ext cx="2731805" cy="2716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7F1C2-7829-4686-804C-198C63D3A9DD}"/>
              </a:ext>
            </a:extLst>
          </p:cNvPr>
          <p:cNvSpPr txBox="1"/>
          <p:nvPr/>
        </p:nvSpPr>
        <p:spPr>
          <a:xfrm>
            <a:off x="5374045" y="5047345"/>
            <a:ext cx="42493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Computer program that calculates Delta Cooling tower model required for given design conditions. Allows viewing of Brochures, Specifications, Engineered Drawings and Quote Forms.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9416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2057400" y="1600200"/>
            <a:ext cx="784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429000" y="1857543"/>
            <a:ext cx="50022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Pioneer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®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Force Draft Towers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10 Tons - 100 Tons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429000" y="3686342"/>
            <a:ext cx="5562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Paragon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®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Induced Draft Towers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55 Tons - 250 Tons</a:t>
            </a:r>
            <a:endParaRPr lang="en-US" sz="2400" baseline="30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429000" y="5482566"/>
            <a:ext cx="5105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TM Series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®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Induced Draft Towers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265 Tons – 2,074 Tons</a:t>
            </a:r>
            <a:endParaRPr lang="en-US" sz="2400" b="1" baseline="30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B49270F-C4F6-423C-82F9-BBB3EF7C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77" y="153863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Delta Tower Models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44FDA26-85DD-47A4-960C-F66BF5C80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0" y="4785612"/>
            <a:ext cx="2302881" cy="1823114"/>
          </a:xfrm>
          <a:prstGeom prst="rect">
            <a:avLst/>
          </a:prstGeom>
        </p:spPr>
      </p:pic>
      <p:pic>
        <p:nvPicPr>
          <p:cNvPr id="9" name="Picture 8" descr="A picture containing sitting, cup, table, small&#10;&#10;Description automatically generated">
            <a:extLst>
              <a:ext uri="{FF2B5EF4-FFF2-40B4-BE49-F238E27FC236}">
                <a16:creationId xmlns:a16="http://schemas.microsoft.com/office/drawing/2014/main" id="{15014ED3-5187-4C78-ACB0-8B6332E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73" y="2905931"/>
            <a:ext cx="1000573" cy="1666070"/>
          </a:xfrm>
          <a:prstGeom prst="rect">
            <a:avLst/>
          </a:prstGeom>
        </p:spPr>
      </p:pic>
      <p:pic>
        <p:nvPicPr>
          <p:cNvPr id="11" name="Picture 10" descr="A picture containing sitting, indoor, table, cup&#10;&#10;Description automatically generated">
            <a:extLst>
              <a:ext uri="{FF2B5EF4-FFF2-40B4-BE49-F238E27FC236}">
                <a16:creationId xmlns:a16="http://schemas.microsoft.com/office/drawing/2014/main" id="{546578F5-21E9-4850-A6B9-F69318B72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9" y="1230126"/>
            <a:ext cx="1936942" cy="14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1112"/>
      </p:ext>
    </p:extLst>
  </p:cSld>
  <p:clrMapOvr>
    <a:masterClrMapping/>
  </p:clrMapOvr>
  <p:transition advClick="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M Exploded View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39" y="312710"/>
            <a:ext cx="4057599" cy="32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791839" y="1066801"/>
            <a:ext cx="68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" pitchFamily="2" charset="2"/>
              </a:rPr>
              <a:t>1</a:t>
            </a:r>
            <a:endParaRPr lang="en-US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477640" y="2057401"/>
            <a:ext cx="3794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" pitchFamily="2" charset="2"/>
              </a:rPr>
              <a:t>2</a:t>
            </a:r>
            <a:endParaRPr lang="en-US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890727" y="2746376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" pitchFamily="2" charset="2"/>
              </a:rPr>
              <a:t>3</a:t>
            </a:r>
            <a:endParaRPr lang="en-US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4449775" y="3051175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 2" pitchFamily="18" charset="2"/>
              </a:rPr>
              <a:t>4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440375" y="2289175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 2" pitchFamily="18" charset="2"/>
              </a:rPr>
              <a:t>5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6049975" y="1679575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 2" pitchFamily="18" charset="2"/>
              </a:rPr>
              <a:t>6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810639" y="3666703"/>
            <a:ext cx="4419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Double Wall Corrosion Proof Shell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HDPE double wall plastic construction can not corrode and is backed by 20-year warranty.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810639" y="4395369"/>
            <a:ext cx="4495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2 Multi Cell with Independent Cell Capacity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Independent cells allow isolation of cells for operational flexibility.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810639" y="5132129"/>
            <a:ext cx="4495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3 Leak-Proof Sloped Sump –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Molded as Unitary (One-Piece) structure that has no joints to leak or require re-caulking and sealing. 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810639" y="5868889"/>
            <a:ext cx="4419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 2" pitchFamily="18" charset="2"/>
              </a:rPr>
              <a:t>4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Self Supporting Plastic Base –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Tower can be set on flat surface or on I-Beams in integrally molded I-Beam pockets.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5445668" y="3724042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 2" pitchFamily="18" charset="2"/>
              </a:rPr>
              <a:t>5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Fill Material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High efficiency PVC cellular design for maximum cooling.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5472105" y="4279741"/>
            <a:ext cx="3733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 2" pitchFamily="18" charset="2"/>
              </a:rPr>
              <a:t>6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Nozzle Water Distribution System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Non-Clog large orifice removable spray nozzles evenly distribute the water.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5897575" y="1374775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 2" pitchFamily="18" charset="2"/>
              </a:rPr>
              <a:t>7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5460793" y="5045827"/>
            <a:ext cx="419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 2" pitchFamily="18" charset="2"/>
              </a:rPr>
              <a:t>7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Drift Eliminator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 Three pass PVC drift eliminator prevents water droplets from leaving the tower.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6126175" y="460375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Arial Black" pitchFamily="34" charset="0"/>
                <a:sym typeface="Wingdings 2" pitchFamily="18" charset="2"/>
              </a:rPr>
              <a:t>8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440375" y="5811157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 2" pitchFamily="18" charset="2"/>
              </a:rPr>
              <a:t>8</a:t>
            </a:r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Direct Drive Air Moving System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–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Totally enclosed cooling tower motor powers fiber-reinforced polypropylene axial propeller fan. </a:t>
            </a:r>
          </a:p>
        </p:txBody>
      </p:sp>
    </p:spTree>
    <p:extLst>
      <p:ext uri="{BB962C8B-B14F-4D97-AF65-F5344CB8AC3E}">
        <p14:creationId xmlns:p14="http://schemas.microsoft.com/office/powerpoint/2010/main" val="2661311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9" grpId="0" autoUpdateAnimBg="0"/>
      <p:bldP spid="36880" grpId="0" autoUpdateAnimBg="0"/>
      <p:bldP spid="36881" grpId="0" autoUpdateAnimBg="0"/>
      <p:bldP spid="3688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A40464-9055-40BA-82B4-A4131AD0DC50}"/>
              </a:ext>
            </a:extLst>
          </p:cNvPr>
          <p:cNvGrpSpPr/>
          <p:nvPr/>
        </p:nvGrpSpPr>
        <p:grpSpPr>
          <a:xfrm>
            <a:off x="963182" y="1614873"/>
            <a:ext cx="3716661" cy="3628254"/>
            <a:chOff x="576310" y="598246"/>
            <a:chExt cx="3716661" cy="362825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051D247-A196-4ECF-B9AF-D13E617E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A42C94-70CE-4624-B9A6-A82BF11AF504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389BC3-FEC1-416E-8F31-3047388F6E76}"/>
                </a:ext>
              </a:extLst>
            </p:cNvPr>
            <p:cNvSpPr/>
            <p:nvPr/>
          </p:nvSpPr>
          <p:spPr>
            <a:xfrm rot="20677006">
              <a:off x="2276103" y="3575453"/>
              <a:ext cx="2016868" cy="651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2B58F-A3DF-4764-8C6D-AF4592CAB58F}"/>
              </a:ext>
            </a:extLst>
          </p:cNvPr>
          <p:cNvGrpSpPr/>
          <p:nvPr/>
        </p:nvGrpSpPr>
        <p:grpSpPr>
          <a:xfrm>
            <a:off x="1946322" y="1870722"/>
            <a:ext cx="3716661" cy="3628254"/>
            <a:chOff x="576310" y="598246"/>
            <a:chExt cx="3716661" cy="362825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300990D-551E-4E64-9E49-AD4FA05B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024D148-D44D-448A-95E8-26D0B7F17FF5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EE3C83A-F6CB-48CF-A55E-B330B40B35F4}"/>
                </a:ext>
              </a:extLst>
            </p:cNvPr>
            <p:cNvSpPr/>
            <p:nvPr/>
          </p:nvSpPr>
          <p:spPr>
            <a:xfrm rot="20677006">
              <a:off x="2276103" y="3575453"/>
              <a:ext cx="2016868" cy="651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936FCBD-19BA-4486-9C32-2EC02F4FC49B}"/>
              </a:ext>
            </a:extLst>
          </p:cNvPr>
          <p:cNvGrpSpPr/>
          <p:nvPr/>
        </p:nvGrpSpPr>
        <p:grpSpPr>
          <a:xfrm>
            <a:off x="2944596" y="2126571"/>
            <a:ext cx="3716661" cy="3628254"/>
            <a:chOff x="576310" y="598246"/>
            <a:chExt cx="3716661" cy="362825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A1ED29-86EF-420F-B4A2-48CDD90F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653857A-53FB-43B3-9927-BC45331356BA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881B50F-4B52-48E7-9BE1-B424895E5E22}"/>
                </a:ext>
              </a:extLst>
            </p:cNvPr>
            <p:cNvSpPr/>
            <p:nvPr/>
          </p:nvSpPr>
          <p:spPr>
            <a:xfrm rot="20677006">
              <a:off x="2276103" y="3575453"/>
              <a:ext cx="2016868" cy="651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929681-B96C-46BF-92FE-CC46A4D6EA8D}"/>
              </a:ext>
            </a:extLst>
          </p:cNvPr>
          <p:cNvGrpSpPr/>
          <p:nvPr/>
        </p:nvGrpSpPr>
        <p:grpSpPr>
          <a:xfrm>
            <a:off x="3945670" y="2391506"/>
            <a:ext cx="3716661" cy="3628254"/>
            <a:chOff x="576310" y="598246"/>
            <a:chExt cx="3716661" cy="362825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4370C84-C3B7-4158-A78E-D496064E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BA2B2D-9FED-48F2-881E-9B0312AF6B35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7533AC2-398C-4C99-A93B-53444D9BA31C}"/>
                </a:ext>
              </a:extLst>
            </p:cNvPr>
            <p:cNvSpPr/>
            <p:nvPr/>
          </p:nvSpPr>
          <p:spPr>
            <a:xfrm rot="20677006">
              <a:off x="2276103" y="3575453"/>
              <a:ext cx="2016868" cy="651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356ADB-BD62-4582-8CA8-065EFDF36DC8}"/>
              </a:ext>
            </a:extLst>
          </p:cNvPr>
          <p:cNvGrpSpPr/>
          <p:nvPr/>
        </p:nvGrpSpPr>
        <p:grpSpPr>
          <a:xfrm>
            <a:off x="4952734" y="2672276"/>
            <a:ext cx="3716661" cy="3628254"/>
            <a:chOff x="576310" y="598246"/>
            <a:chExt cx="3716661" cy="362825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084CC39-49A5-4737-8CA0-80246289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E7D7E2-04FA-4E8E-9890-F7A260E345F8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C90E522-9BE8-4D57-85CB-C0CCEF69C0CD}"/>
                </a:ext>
              </a:extLst>
            </p:cNvPr>
            <p:cNvSpPr/>
            <p:nvPr/>
          </p:nvSpPr>
          <p:spPr>
            <a:xfrm rot="20677006">
              <a:off x="2276103" y="3575453"/>
              <a:ext cx="2016868" cy="651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B1563F-76A1-4099-B41E-E789DE168005}"/>
              </a:ext>
            </a:extLst>
          </p:cNvPr>
          <p:cNvGrpSpPr/>
          <p:nvPr/>
        </p:nvGrpSpPr>
        <p:grpSpPr>
          <a:xfrm>
            <a:off x="5939386" y="2928125"/>
            <a:ext cx="3396250" cy="3477201"/>
            <a:chOff x="576310" y="598246"/>
            <a:chExt cx="3396250" cy="347720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8618500-320E-4B9C-81CE-04EF76FA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2" y="598246"/>
              <a:ext cx="3338838" cy="3349080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7680F72-28E5-4ADC-8080-271ECA7E7CD2}"/>
                </a:ext>
              </a:extLst>
            </p:cNvPr>
            <p:cNvSpPr/>
            <p:nvPr/>
          </p:nvSpPr>
          <p:spPr>
            <a:xfrm rot="925706">
              <a:off x="576310" y="3695526"/>
              <a:ext cx="1267009" cy="379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5DEC4FB-0362-4184-9327-C9C675CBCE3E}"/>
              </a:ext>
            </a:extLst>
          </p:cNvPr>
          <p:cNvSpPr txBox="1"/>
          <p:nvPr/>
        </p:nvSpPr>
        <p:spPr>
          <a:xfrm>
            <a:off x="1605856" y="402328"/>
            <a:ext cx="7269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Up to Six (6) Multi Cells with Independent Cell Capacity.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The Independent cells allow isolation of cells for operational flexibility.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990851" y="13335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986088" y="19240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9396" name="Picture 4" descr="TM Unit on Tru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13" y="1924050"/>
            <a:ext cx="75438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2362200" y="5486400"/>
            <a:ext cx="1981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chemeClr val="bg1"/>
                </a:solidFill>
                <a:cs typeface="Times New Roman" pitchFamily="18" charset="0"/>
              </a:rPr>
              <a:t>Figure 1 Delta TM Series 2 Cells</a:t>
            </a:r>
            <a:r>
              <a:rPr lang="en-US" sz="1100"/>
              <a:t> </a:t>
            </a:r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1697582-684B-4C91-ABAF-4881A6C8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54" y="284491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Shipping</a:t>
            </a:r>
          </a:p>
        </p:txBody>
      </p:sp>
    </p:spTree>
    <p:extLst>
      <p:ext uri="{BB962C8B-B14F-4D97-AF65-F5344CB8AC3E}">
        <p14:creationId xmlns:p14="http://schemas.microsoft.com/office/powerpoint/2010/main" val="35941167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258110" y="2040262"/>
            <a:ext cx="7848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69030" y="5877874"/>
            <a:ext cx="88267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buClr>
                <a:srgbClr val="FFCC00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itchFamily="18" charset="0"/>
              </a:rPr>
              <a:t>Each cell ships in two pieces, the sump section &amp; the upper body section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33788" y="17668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0422" name="Picture 7" descr="100_115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0910" y="1581568"/>
            <a:ext cx="4191000" cy="314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100_114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91910" y="1580048"/>
            <a:ext cx="4191000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88" y="3877071"/>
            <a:ext cx="2324100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D6BC803F-824E-4951-814D-38AB93ACE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1" y="300361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TM Installation</a:t>
            </a:r>
          </a:p>
        </p:txBody>
      </p:sp>
    </p:spTree>
    <p:extLst>
      <p:ext uri="{BB962C8B-B14F-4D97-AF65-F5344CB8AC3E}">
        <p14:creationId xmlns:p14="http://schemas.microsoft.com/office/powerpoint/2010/main" val="1926035409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5" descr="2w5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98" y="1636428"/>
            <a:ext cx="1778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CBB0BBA-53C5-4B01-8BA5-81DB49505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1" y="300361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Low Sound Fan Assemblies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9C5D6-A721-4CF9-A036-468077F20EFE}"/>
              </a:ext>
            </a:extLst>
          </p:cNvPr>
          <p:cNvSpPr txBox="1"/>
          <p:nvPr/>
        </p:nvSpPr>
        <p:spPr>
          <a:xfrm>
            <a:off x="1070428" y="2003518"/>
            <a:ext cx="62261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Low sound option utilizes a wide chord blade fan prop to achieve large reductions in sound noise.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Depending on model tower and site dynamics, at ground levels sound pressure levels are reduced 4-8 dB(A); overhead sound pressure levels are reduced 10-17 dB(A)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Designed to have very high efficiency as standard designs, utilizing premium efficient motors, resulting in the no derate cooling tower capacity. 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7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88485818-4A04-4E76-BB3C-B8844A37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566" y="240263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88700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50789-D476-4DC0-BE9B-D01259BF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651" y="1176468"/>
            <a:ext cx="6867330" cy="1789160"/>
          </a:xfrm>
        </p:spPr>
        <p:txBody>
          <a:bodyPr anchor="t"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Tested Independently by Special Pathogens Laboratory®, The Legionella Experts®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Delta AM  tower displays the only Anti-Microbial efficiency against Legionella bacteria out of all the common cooling tower materials.</a:t>
            </a: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170" name="Picture 2" descr="Image result for delta anti-microbial">
            <a:extLst>
              <a:ext uri="{FF2B5EF4-FFF2-40B4-BE49-F238E27FC236}">
                <a16:creationId xmlns:a16="http://schemas.microsoft.com/office/drawing/2014/main" id="{05690385-765F-44C3-B5FC-851C56C5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0" y="1628028"/>
            <a:ext cx="1891358" cy="37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96DAD26-24CE-4F43-8E58-B999E845F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4" y="60618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Anti-Microbial Cooling Tower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0A0324-86EE-4F52-A00A-51768DEE4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767" y="2938477"/>
            <a:ext cx="5336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Legionnaires’ Disease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5D1A4F-83C1-43BE-9AE1-6DA0CBDD1911}"/>
              </a:ext>
            </a:extLst>
          </p:cNvPr>
          <p:cNvSpPr txBox="1">
            <a:spLocks/>
          </p:cNvSpPr>
          <p:nvPr/>
        </p:nvSpPr>
        <p:spPr>
          <a:xfrm>
            <a:off x="2359651" y="4081477"/>
            <a:ext cx="7620001" cy="17891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Legionnaires’ disease is a severe form of pneumonia </a:t>
            </a:r>
          </a:p>
          <a:p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Caused by inhalation of aerosols containing Legionella bacteria</a:t>
            </a:r>
          </a:p>
          <a:p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84% of US cooling towers contain Legionella bacteria (</a:t>
            </a:r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)</a:t>
            </a:r>
          </a:p>
          <a:p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The potential for Legionnaires' disease outbreaks exists wherever a colonized cooling towers and a susceptible population coincide</a:t>
            </a:r>
          </a:p>
          <a:p>
            <a:pPr marL="0" indent="0" algn="ctr">
              <a:buFont typeface="Wingdings 3" charset="2"/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50789-D476-4DC0-BE9B-D01259BF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53" y="1987908"/>
            <a:ext cx="5238121" cy="21093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Anti-Microbial HDPE Resin Shell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Anti-Microbial Compounded PVC or PP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Fully Compounded Throughout Resin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Resists Biofilm Growth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Withstands Aggressive Chemical Treatments</a:t>
            </a:r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DBCACF31-7A85-4A31-9C1F-C8714FD4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9" y="4306078"/>
            <a:ext cx="3748547" cy="2109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1FF1E13-9E04-4514-9654-4882D9ABB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95" y="442548"/>
            <a:ext cx="41282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Anti-Microbial</a:t>
            </a:r>
          </a:p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Shell and Fill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BCBAD7-3E89-4514-80B7-FFD1ECB97C84}"/>
              </a:ext>
            </a:extLst>
          </p:cNvPr>
          <p:cNvSpPr txBox="1">
            <a:spLocks/>
          </p:cNvSpPr>
          <p:nvPr/>
        </p:nvSpPr>
        <p:spPr>
          <a:xfrm>
            <a:off x="5962837" y="3597987"/>
            <a:ext cx="44165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Stagnant Water is a breeding ground for microorganisms which reproduces Legionella. Our design prevents stagnant water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Aggressive slope side-to-side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3% slope front to back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Basin Sweeper Available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338F2-F312-4850-9F4E-75C9F8F21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6667"/>
          <a:stretch/>
        </p:blipFill>
        <p:spPr>
          <a:xfrm>
            <a:off x="8793872" y="1910080"/>
            <a:ext cx="2827631" cy="1642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BC54B5-8EC4-41CA-AB16-187547358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6" b="6667"/>
          <a:stretch/>
        </p:blipFill>
        <p:spPr>
          <a:xfrm>
            <a:off x="5868727" y="1916589"/>
            <a:ext cx="2827631" cy="1642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652858D0-6C48-408D-BC7F-891D64E74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837" y="371672"/>
            <a:ext cx="41282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Anti-Microbial</a:t>
            </a:r>
          </a:p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Basin</a:t>
            </a:r>
          </a:p>
        </p:txBody>
      </p:sp>
    </p:spTree>
    <p:extLst>
      <p:ext uri="{BB962C8B-B14F-4D97-AF65-F5344CB8AC3E}">
        <p14:creationId xmlns:p14="http://schemas.microsoft.com/office/powerpoint/2010/main" val="144922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13994-468A-4985-8C16-DC1359D0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03" y="1811450"/>
            <a:ext cx="5595875" cy="388077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Delta AM minimizes risk at the tower- does not protect upstream/downstream therefor Chemical Treatment is recommended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Treating with harsh chemicals WILL NOT have an adverse effect on tower life or Anti-Microbial properties of tower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Water treatment chemicals don’t provide continuous control of microorganisms.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Hospital-approved biocides quickly reduce bacteria counts, but within 120 minutes of drying, bacteria will rebound, and disinfection must reoccur in order to keep the bacterial count down. </a:t>
            </a:r>
          </a:p>
          <a:p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D1C0FDC-1B68-4621-9CE5-81B4FC03A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6" y="162736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Anti-Microbial Water Treatment</a:t>
            </a:r>
          </a:p>
        </p:txBody>
      </p:sp>
      <p:pic>
        <p:nvPicPr>
          <p:cNvPr id="10" name="Picture 9" descr="A construction site with a blue background&#10;&#10;Description automatically generated">
            <a:extLst>
              <a:ext uri="{FF2B5EF4-FFF2-40B4-BE49-F238E27FC236}">
                <a16:creationId xmlns:a16="http://schemas.microsoft.com/office/drawing/2014/main" id="{FC734BA5-0397-4904-822F-5DE025C27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r="8449" b="24373"/>
          <a:stretch/>
        </p:blipFill>
        <p:spPr>
          <a:xfrm>
            <a:off x="6702418" y="1457161"/>
            <a:ext cx="4708922" cy="4309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731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0220" y="1708854"/>
            <a:ext cx="7436887" cy="3713492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B219353-7FC6-4C39-A330-91034950F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576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Resin Color Match Available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88485818-4A04-4E76-BB3C-B8844A37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816" y="2299996"/>
            <a:ext cx="779106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6696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5393BA7-15F1-4EB6-804F-DCDE6F6CE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71" r="6097" b="30459"/>
          <a:stretch/>
        </p:blipFill>
        <p:spPr>
          <a:xfrm>
            <a:off x="2565060" y="1256556"/>
            <a:ext cx="5329128" cy="2172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96BC-0F8E-410C-BFFB-201093267C0F}"/>
              </a:ext>
            </a:extLst>
          </p:cNvPr>
          <p:cNvSpPr txBox="1">
            <a:spLocks/>
          </p:cNvSpPr>
          <p:nvPr/>
        </p:nvSpPr>
        <p:spPr>
          <a:xfrm>
            <a:off x="1134736" y="3676261"/>
            <a:ext cx="8737052" cy="2733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Neighboring communities had experienced outbreaks of Legionnaires’ Disease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Associate Executive Director wanted to think outside the box and was concerned about the dangers of microbial  growth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Selected our TM Anti-Microbial series with 18 modular cooling towers with a combined total of 6,000 cooling tons because of the rounded design, HDPE durability and protective features of anti-microbial material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6C163FD-C0D6-446D-8936-C65151A5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36" y="113556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Lincoln Hospital </a:t>
            </a:r>
          </a:p>
        </p:txBody>
      </p:sp>
    </p:spTree>
    <p:extLst>
      <p:ext uri="{BB962C8B-B14F-4D97-AF65-F5344CB8AC3E}">
        <p14:creationId xmlns:p14="http://schemas.microsoft.com/office/powerpoint/2010/main" val="305369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923C4-010B-448F-8154-6CB5806E1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6"/>
          <a:stretch/>
        </p:blipFill>
        <p:spPr>
          <a:xfrm>
            <a:off x="6401524" y="1551419"/>
            <a:ext cx="3606120" cy="4123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F2636-7922-4A91-AE8F-789964CF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4" r="12700" b="2"/>
          <a:stretch/>
        </p:blipFill>
        <p:spPr>
          <a:xfrm>
            <a:off x="1071473" y="1656945"/>
            <a:ext cx="5024527" cy="3769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BE70D-34DC-413C-8C0A-C722386FD485}"/>
              </a:ext>
            </a:extLst>
          </p:cNvPr>
          <p:cNvSpPr txBox="1"/>
          <p:nvPr/>
        </p:nvSpPr>
        <p:spPr>
          <a:xfrm>
            <a:off x="3842365" y="5777473"/>
            <a:ext cx="380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1971- 49 years in Service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F1CBF52-5BE9-49CA-A220-86A87AE3D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6" y="232815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Oldest towers</a:t>
            </a:r>
          </a:p>
        </p:txBody>
      </p:sp>
    </p:spTree>
    <p:extLst>
      <p:ext uri="{BB962C8B-B14F-4D97-AF65-F5344CB8AC3E}">
        <p14:creationId xmlns:p14="http://schemas.microsoft.com/office/powerpoint/2010/main" val="3913961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Img_1274 - edi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2727" y="1674227"/>
            <a:ext cx="2448593" cy="3749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Img_1282 - 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26" y="1674227"/>
            <a:ext cx="2268198" cy="1624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IMG_12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26" y="3875137"/>
            <a:ext cx="2268198" cy="156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8CCB7A7-714D-4846-B9A5-309C556CD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68" y="214885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Statue of Liberty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43F5D-21EB-496D-BB10-021B78416DFD}"/>
              </a:ext>
            </a:extLst>
          </p:cNvPr>
          <p:cNvSpPr txBox="1">
            <a:spLocks/>
          </p:cNvSpPr>
          <p:nvPr/>
        </p:nvSpPr>
        <p:spPr>
          <a:xfrm>
            <a:off x="882810" y="1552929"/>
            <a:ext cx="4165052" cy="44018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Due to the salty, wet, corrosive environment of Liberty Island, all the galvanized metal equipment needed to be removed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They needed a corrosion proof cooling tower that could survive the elements since their old towers had rotted out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In such a harsh, damp environment, the seamless 250-ton Premier tower and 70-ton Paragon will keep moisture and water away from vital parts of the tower</a:t>
            </a:r>
          </a:p>
        </p:txBody>
      </p:sp>
    </p:spTree>
    <p:extLst>
      <p:ext uri="{BB962C8B-B14F-4D97-AF65-F5344CB8AC3E}">
        <p14:creationId xmlns:p14="http://schemas.microsoft.com/office/powerpoint/2010/main" val="273330729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USER\SALES\Photos\TM\TM Customer  Installations\65786 State Farm TM605312\State Farm pics\IMG_2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714" y="1380381"/>
            <a:ext cx="6601408" cy="4951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E1C9672-6FE4-42AE-8271-4859235DC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59" y="78760"/>
            <a:ext cx="988111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Case Study – State Farm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88485818-4A04-4E76-BB3C-B8844A37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873" y="2290665"/>
            <a:ext cx="779106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0253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203649" y="31846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Why Delta Cooling Towers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089349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2BB5A-01E8-44D8-80C2-3652F2BF93C8}"/>
              </a:ext>
            </a:extLst>
          </p:cNvPr>
          <p:cNvSpPr txBox="1"/>
          <p:nvPr/>
        </p:nvSpPr>
        <p:spPr>
          <a:xfrm>
            <a:off x="2137558" y="1489696"/>
            <a:ext cx="611148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Over 50 years of tower manufacturing experience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20-year warranty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Strong outside sales operation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World Class Service team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Made in the U.S.A. supporting global industry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Continuous innovative improvement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88F06C-F9FC-4EFF-827D-56DCBAFDC3C7}"/>
              </a:ext>
            </a:extLst>
          </p:cNvPr>
          <p:cNvGrpSpPr/>
          <p:nvPr/>
        </p:nvGrpSpPr>
        <p:grpSpPr>
          <a:xfrm>
            <a:off x="1303736" y="3429000"/>
            <a:ext cx="7672313" cy="2525974"/>
            <a:chOff x="1379936" y="3221679"/>
            <a:chExt cx="7672313" cy="2525974"/>
          </a:xfrm>
        </p:grpSpPr>
        <p:pic>
          <p:nvPicPr>
            <p:cNvPr id="3" name="Picture 2" descr="A large building&#10;&#10;Description automatically generated">
              <a:extLst>
                <a:ext uri="{FF2B5EF4-FFF2-40B4-BE49-F238E27FC236}">
                  <a16:creationId xmlns:a16="http://schemas.microsoft.com/office/drawing/2014/main" id="{D4B39FD9-CB3F-4B1F-BEFB-418F59409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93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" t="22222" r="5735" b="16666"/>
            <a:stretch/>
          </p:blipFill>
          <p:spPr>
            <a:xfrm>
              <a:off x="1379936" y="3249915"/>
              <a:ext cx="4511508" cy="2432676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4" name="Picture 3" descr="A picture containing outdoor, grass, road, parked&#10;&#10;Description automatically generated">
              <a:extLst>
                <a:ext uri="{FF2B5EF4-FFF2-40B4-BE49-F238E27FC236}">
                  <a16:creationId xmlns:a16="http://schemas.microsoft.com/office/drawing/2014/main" id="{7C62F6DA-4F52-4F1A-BB70-1D510140D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97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69"/>
            <a:stretch/>
          </p:blipFill>
          <p:spPr>
            <a:xfrm>
              <a:off x="4916701" y="3221679"/>
              <a:ext cx="4135548" cy="2525974"/>
            </a:xfrm>
            <a:prstGeom prst="rect">
              <a:avLst/>
            </a:prstGeom>
            <a:effectLst>
              <a:softEdge rad="101600"/>
            </a:effectLst>
          </p:spPr>
        </p:pic>
      </p:grpSp>
    </p:spTree>
    <p:extLst>
      <p:ext uri="{BB962C8B-B14F-4D97-AF65-F5344CB8AC3E}">
        <p14:creationId xmlns:p14="http://schemas.microsoft.com/office/powerpoint/2010/main" val="1153328704"/>
      </p:ext>
    </p:extLst>
  </p:cSld>
  <p:clrMapOvr>
    <a:masterClrMapping/>
  </p:clrMapOvr>
  <p:transition advClick="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317949" y="7883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Delta Cooling Towers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089349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2BB5A-01E8-44D8-80C2-3652F2BF93C8}"/>
              </a:ext>
            </a:extLst>
          </p:cNvPr>
          <p:cNvSpPr txBox="1"/>
          <p:nvPr/>
        </p:nvSpPr>
        <p:spPr>
          <a:xfrm>
            <a:off x="1596382" y="1109863"/>
            <a:ext cx="777239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Over 50 years of tower manufacturing experience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20-year warranty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Strong outside sales operation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World Class Service team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Made in the U.S.A. supporting global industry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Continuous innovative improvement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6E077F06-454B-4F52-8000-804DC698A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33" y="3718591"/>
            <a:ext cx="5163426" cy="290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053120"/>
      </p:ext>
    </p:extLst>
  </p:cSld>
  <p:clrMapOvr>
    <a:masterClrMapping/>
  </p:clrMapOvr>
  <p:transition advClick="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140149" y="355129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Delta Cooling Towers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520182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0E4E86F-FB7E-4247-BFFD-BEBD09EDE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2901"/>
              </p:ext>
            </p:extLst>
          </p:nvPr>
        </p:nvGraphicFramePr>
        <p:xfrm>
          <a:off x="1277238" y="2031530"/>
          <a:ext cx="8138089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4089">
                  <a:extLst>
                    <a:ext uri="{9D8B030D-6E8A-4147-A177-3AD203B41FA5}">
                      <a16:colId xmlns:a16="http://schemas.microsoft.com/office/drawing/2014/main" val="4244928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20588284"/>
                    </a:ext>
                  </a:extLst>
                </a:gridCol>
              </a:tblGrid>
              <a:tr h="236793"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Email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188847"/>
                  </a:ext>
                </a:extLst>
              </a:tr>
              <a:tr h="5525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Eric Chapman, Regional Manager</a:t>
                      </a:r>
                    </a:p>
                    <a:p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Liza Wheatley, Sales Operations Manager</a:t>
                      </a:r>
                    </a:p>
                    <a:p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hlinkClick r:id="rId3"/>
                        </a:rPr>
                        <a:t>echapman@deltacooling.com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hlinkClick r:id="rId4"/>
                        </a:rPr>
                        <a:t>lwheatley@deltacooling.com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646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346364"/>
      </p:ext>
    </p:extLst>
  </p:cSld>
  <p:clrMapOvr>
    <a:masterClrMapping/>
  </p:clrMapOvr>
  <p:transition advClick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310525" y="355129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Why We Are Different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089349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2BB5A-01E8-44D8-80C2-3652F2BF93C8}"/>
              </a:ext>
            </a:extLst>
          </p:cNvPr>
          <p:cNvSpPr txBox="1"/>
          <p:nvPr/>
        </p:nvSpPr>
        <p:spPr>
          <a:xfrm>
            <a:off x="1710748" y="1307080"/>
            <a:ext cx="7265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Our customers are concerned about cooling tower longevity, 100% uptime, and lower installation and operating costs. Delta Cooling Towers is the only cooling tower manufacturer with a 20-year warranty, a HDPE seamless non-corroding shell, and compounded ANTI-MICROBIAL resin, which helps minimize Legionella risk.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id="{A722A4E4-2D77-412E-9A12-6C4BE820A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81" y="2966204"/>
            <a:ext cx="5002289" cy="2814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9FB049FF-1291-46B3-8B48-857DDD121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126" y="5962876"/>
            <a:ext cx="683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1"/>
              </a:buClr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We are NOT the square metal solution</a:t>
            </a:r>
            <a:endParaRPr lang="en-US" sz="3200" i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12869"/>
      </p:ext>
    </p:extLst>
  </p:cSld>
  <p:clrMapOvr>
    <a:masterClrMapping/>
  </p:clrMapOvr>
  <p:transition advClick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48880" y="24636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Delta Benefits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089349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2BB5A-01E8-44D8-80C2-3652F2BF93C8}"/>
              </a:ext>
            </a:extLst>
          </p:cNvPr>
          <p:cNvSpPr txBox="1"/>
          <p:nvPr/>
        </p:nvSpPr>
        <p:spPr>
          <a:xfrm>
            <a:off x="914398" y="1505766"/>
            <a:ext cx="9041363" cy="535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Totally seamless cooling tower shell 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rotationally molded of HDPE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                                NO panels                NO rivets                NO fasteners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Corrosion proof and chemical resistance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Will not rust, flake, chip, peel, or ever need painting or protective coatings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FF0000"/>
                </a:solidFill>
                <a:latin typeface="Wingdings 3" panose="05040102010807070707" pitchFamily="18" charset="2"/>
              </a:rPr>
              <a:t>  </a:t>
            </a: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Complete UV protection (UV inhibitors added to the resin prior to molding)</a:t>
            </a: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 "/>
            </a:pP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 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Unaffected by water treatment chemicals, salt, sunlight or air pollution</a:t>
            </a: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 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Can withstand harsh temperature environments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Inlet temps to 180°F and shell temps to -94°F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FF0000"/>
                </a:solidFill>
                <a:latin typeface="Wingdings 3" panose="05040102010807070707" pitchFamily="18" charset="2"/>
              </a:rPr>
              <a:t> 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Lighter in weight by 30% to 50% compared to steel towers of the same capacity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IBC Compliant – wind loads to 205 MPH/Seismic Zone 4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Lighter in weight by 30% to 50% compared to steel towers of the same capacity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Wingdings 3" panose="05040102010807070707" pitchFamily="18" charset="2"/>
              </a:rPr>
              <a:t>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Wingdings 3" panose="050401020108070707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IBC Compliant – wind loads to 205 MPH/Seismic Zone 4</a:t>
            </a:r>
          </a:p>
          <a:p>
            <a:pPr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                            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5684"/>
      </p:ext>
    </p:extLst>
  </p:cSld>
  <p:clrMapOvr>
    <a:masterClrMapping/>
  </p:clrMapOvr>
  <p:transition advClick="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920621" y="1295400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92F77F4-D0D9-4120-BF95-19CA36BCC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221" y="25859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Why Polyethylene?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47AEE-F395-4555-9712-EFCFE66DBDE4}"/>
              </a:ext>
            </a:extLst>
          </p:cNvPr>
          <p:cNvSpPr txBox="1"/>
          <p:nvPr/>
        </p:nvSpPr>
        <p:spPr>
          <a:xfrm>
            <a:off x="1334277" y="1718832"/>
            <a:ext cx="82389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All towers are “rationally molded” of high-density polyethylene (HDPE) plastic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Excellent chemical resistance – unaffected by chemicals typically used for cooling water treatment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Not affected by acids or saltwater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Does not support growth of algae, bacteria, or fungi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Resin contains UV inhibitors to prevent degradation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Recyclable and a green solution that outlasts fiberglass and galvanized and stainless steel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77777"/>
      </p:ext>
    </p:extLst>
  </p:cSld>
  <p:clrMapOvr>
    <a:masterClrMapping/>
  </p:clrMapOvr>
  <p:transition advClick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A268C1-0993-44FC-9B93-0781CB2B06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963182"/>
              </p:ext>
            </p:extLst>
          </p:nvPr>
        </p:nvGraphicFramePr>
        <p:xfrm>
          <a:off x="677690" y="1983582"/>
          <a:ext cx="702359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DC2ACDA-6F82-4951-910B-A5FE760C2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649" y="5865019"/>
            <a:ext cx="2279751" cy="81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FCB5F-B760-40DB-B42C-115D2697C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522" y="4665881"/>
            <a:ext cx="986514" cy="986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1642E-ED46-4075-B1BA-0F60F0CE11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430" b="29978"/>
          <a:stretch/>
        </p:blipFill>
        <p:spPr>
          <a:xfrm>
            <a:off x="3688454" y="4160347"/>
            <a:ext cx="2588093" cy="9987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2374FD-9CCB-4228-8EB6-FD37773F1B95}"/>
              </a:ext>
            </a:extLst>
          </p:cNvPr>
          <p:cNvGrpSpPr/>
          <p:nvPr/>
        </p:nvGrpSpPr>
        <p:grpSpPr>
          <a:xfrm>
            <a:off x="5432014" y="2404741"/>
            <a:ext cx="4452283" cy="2048517"/>
            <a:chOff x="1032411" y="1683220"/>
            <a:chExt cx="4452283" cy="20485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64BF20-0E16-4E97-89CC-5D9884B343FD}"/>
                </a:ext>
              </a:extLst>
            </p:cNvPr>
            <p:cNvSpPr/>
            <p:nvPr/>
          </p:nvSpPr>
          <p:spPr>
            <a:xfrm>
              <a:off x="1032411" y="1683220"/>
              <a:ext cx="1327971" cy="20485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59CCED-8EB1-4F81-865F-A3E3E61B67A6}"/>
                </a:ext>
              </a:extLst>
            </p:cNvPr>
            <p:cNvSpPr txBox="1"/>
            <p:nvPr/>
          </p:nvSpPr>
          <p:spPr>
            <a:xfrm>
              <a:off x="3472234" y="2584056"/>
              <a:ext cx="2012460" cy="553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7443" tIns="0" rIns="0" bIns="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solidFill>
                    <a:schemeClr val="accent1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20 Years</a:t>
              </a:r>
            </a:p>
          </p:txBody>
        </p:sp>
      </p:grpSp>
      <p:sp>
        <p:nvSpPr>
          <p:cNvPr id="3" name="Rectangle 4">
            <a:extLst>
              <a:ext uri="{FF2B5EF4-FFF2-40B4-BE49-F238E27FC236}">
                <a16:creationId xmlns:a16="http://schemas.microsoft.com/office/drawing/2014/main" id="{48647C21-C591-4466-8D19-9504D38A2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649" y="31846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Industry Leading Warranty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558896E-98E1-49F6-99EA-19E7BF30C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38" y="1655635"/>
            <a:ext cx="2282959" cy="15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88485818-4A04-4E76-BB3C-B8844A37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32" y="2286000"/>
            <a:ext cx="882675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177010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152330" y="29936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>
              <a:buNone/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Cooling Tower Basics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893406" y="1498129"/>
            <a:ext cx="800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DBDE4-C03F-46AF-9414-4DF452559B35}"/>
              </a:ext>
            </a:extLst>
          </p:cNvPr>
          <p:cNvSpPr txBox="1"/>
          <p:nvPr/>
        </p:nvSpPr>
        <p:spPr>
          <a:xfrm>
            <a:off x="1548882" y="1561778"/>
            <a:ext cx="6979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 cooling tower is a device that transfers quantities of heat from one mass (water) to another (air)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Allows you to re-circulate process water instead of wasting it.</a:t>
            </a:r>
          </a:p>
          <a:p>
            <a:pPr>
              <a:defRPr/>
            </a:pP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4" name="Picture 5" descr="Pioneer Operation">
            <a:extLst>
              <a:ext uri="{FF2B5EF4-FFF2-40B4-BE49-F238E27FC236}">
                <a16:creationId xmlns:a16="http://schemas.microsoft.com/office/drawing/2014/main" id="{932D5386-65CF-4932-850D-A5C72023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06" y="2823162"/>
            <a:ext cx="2903373" cy="346429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532EA2A5-9EA9-4E26-B2D4-2168EA300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508" y="2975457"/>
            <a:ext cx="685800" cy="1219200"/>
          </a:xfrm>
          <a:prstGeom prst="downArrow">
            <a:avLst>
              <a:gd name="adj1" fmla="val 50000"/>
              <a:gd name="adj2" fmla="val 444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5B497D0C-685C-42C1-8F3A-E303C798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108" y="3051657"/>
            <a:ext cx="685800" cy="1219200"/>
          </a:xfrm>
          <a:prstGeom prst="downArrow">
            <a:avLst>
              <a:gd name="adj1" fmla="val 50000"/>
              <a:gd name="adj2" fmla="val 444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68826A96-3251-4324-8E28-517B5C77F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708" y="4194657"/>
            <a:ext cx="457200" cy="990600"/>
          </a:xfrm>
          <a:prstGeom prst="upArrow">
            <a:avLst>
              <a:gd name="adj1" fmla="val 50000"/>
              <a:gd name="adj2" fmla="val 541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D4DADFB2-CE3E-4449-9648-8EA0528E6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708" y="4575657"/>
            <a:ext cx="685800" cy="1219200"/>
          </a:xfrm>
          <a:prstGeom prst="downArrow">
            <a:avLst>
              <a:gd name="adj1" fmla="val 50000"/>
              <a:gd name="adj2" fmla="val 44444"/>
            </a:avLst>
          </a:prstGeom>
          <a:gradFill rotWithShape="0">
            <a:gsLst>
              <a:gs pos="0">
                <a:srgbClr val="FF0000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/>
              <a:t>`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09821565-3D45-4BF3-A56F-6B6F666E8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108" y="4575657"/>
            <a:ext cx="685800" cy="1219200"/>
          </a:xfrm>
          <a:prstGeom prst="downArrow">
            <a:avLst>
              <a:gd name="adj1" fmla="val 50000"/>
              <a:gd name="adj2" fmla="val 44444"/>
            </a:avLst>
          </a:prstGeom>
          <a:gradFill rotWithShape="0">
            <a:gsLst>
              <a:gs pos="0">
                <a:srgbClr val="FF0000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7A36CAC2-1054-438B-BA9C-7BEA7BCD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308" y="4194657"/>
            <a:ext cx="457200" cy="990600"/>
          </a:xfrm>
          <a:prstGeom prst="upArrow">
            <a:avLst>
              <a:gd name="adj1" fmla="val 50000"/>
              <a:gd name="adj2" fmla="val 541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9D41C5F4-EB42-46EC-B51A-CA6F9C42A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108" y="4194657"/>
            <a:ext cx="457200" cy="990600"/>
          </a:xfrm>
          <a:prstGeom prst="upArrow">
            <a:avLst>
              <a:gd name="adj1" fmla="val 50000"/>
              <a:gd name="adj2" fmla="val 541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ED3F5C05-E20C-4618-9616-2CBE37AC9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708" y="2863922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accent2"/>
                </a:solidFill>
                <a:latin typeface="Palatino Linotype" panose="02040502050505030304" pitchFamily="18" charset="0"/>
              </a:rPr>
              <a:t>Warm Water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9E19A7AB-A9E2-4A10-9569-3B90F133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051" y="5541377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70C0"/>
                </a:solidFill>
                <a:latin typeface="Palatino Linotype" panose="02040502050505030304" pitchFamily="18" charset="0"/>
              </a:rPr>
              <a:t>Cold Water</a:t>
            </a:r>
          </a:p>
        </p:txBody>
      </p:sp>
    </p:spTree>
    <p:extLst>
      <p:ext uri="{BB962C8B-B14F-4D97-AF65-F5344CB8AC3E}">
        <p14:creationId xmlns:p14="http://schemas.microsoft.com/office/powerpoint/2010/main" val="212121864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Facet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8E9C1769CF4BA9BA2602C596DEEF" ma:contentTypeVersion="12" ma:contentTypeDescription="Create a new document." ma:contentTypeScope="" ma:versionID="b93b77b7fecb7011164849616ccc86b1">
  <xsd:schema xmlns:xsd="http://www.w3.org/2001/XMLSchema" xmlns:xs="http://www.w3.org/2001/XMLSchema" xmlns:p="http://schemas.microsoft.com/office/2006/metadata/properties" xmlns:ns2="37d331b6-7cb1-494e-90ef-6bae6681bc44" xmlns:ns3="4b722961-0216-4089-b038-455af61dbf3e" targetNamespace="http://schemas.microsoft.com/office/2006/metadata/properties" ma:root="true" ma:fieldsID="67ece2a3a93dcc394c90df1ff0ae33ee" ns2:_="" ns3:_="">
    <xsd:import namespace="37d331b6-7cb1-494e-90ef-6bae6681bc44"/>
    <xsd:import namespace="4b722961-0216-4089-b038-455af61dbf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331b6-7cb1-494e-90ef-6bae6681b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22961-0216-4089-b038-455af61dbf3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095880-B9F5-4751-B70B-E7B16F2C03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331b6-7cb1-494e-90ef-6bae6681bc44"/>
    <ds:schemaRef ds:uri="4b722961-0216-4089-b038-455af61dbf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9C05ED-14D6-4618-9059-230308360A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5C213D1-08B4-46D0-AF34-0CB1E83AE9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1441</Words>
  <Application>Microsoft Office PowerPoint</Application>
  <PresentationFormat>Widescreen</PresentationFormat>
  <Paragraphs>208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Calibri</vt:lpstr>
      <vt:lpstr>Century Gothic</vt:lpstr>
      <vt:lpstr>Palatino Linotype</vt:lpstr>
      <vt:lpstr>Times New Roman</vt:lpstr>
      <vt:lpstr>Trebuchet MS</vt:lpstr>
      <vt:lpstr>Wingdings</vt:lpstr>
      <vt:lpstr>Wingdings 3</vt:lpstr>
      <vt:lpstr>Facet</vt:lpstr>
      <vt:lpstr>Delta Cooling Towers, Inc Engineered HDPE Cooling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 Cooling Towers, Inc</dc:title>
  <dc:creator>Catherine Bonardi</dc:creator>
  <cp:lastModifiedBy>Eric Chapman</cp:lastModifiedBy>
  <cp:revision>64</cp:revision>
  <cp:lastPrinted>2020-01-22T21:12:48Z</cp:lastPrinted>
  <dcterms:created xsi:type="dcterms:W3CDTF">2019-03-13T00:26:41Z</dcterms:created>
  <dcterms:modified xsi:type="dcterms:W3CDTF">2020-11-20T16:48:06Z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0x010100FD898E9C1769CF4BA9BA2602C596DEEF</vt:lpwstr>
  </property>
</Properties>
</file>